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5.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6.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9" r:id="rId5"/>
  </p:sldMasterIdLst>
  <p:notesMasterIdLst>
    <p:notesMasterId r:id="rId28"/>
  </p:notesMasterIdLst>
  <p:sldIdLst>
    <p:sldId id="331" r:id="rId6"/>
    <p:sldId id="263" r:id="rId7"/>
    <p:sldId id="273" r:id="rId8"/>
    <p:sldId id="308" r:id="rId9"/>
    <p:sldId id="313" r:id="rId10"/>
    <p:sldId id="314" r:id="rId11"/>
    <p:sldId id="315" r:id="rId12"/>
    <p:sldId id="316" r:id="rId13"/>
    <p:sldId id="317" r:id="rId14"/>
    <p:sldId id="318" r:id="rId15"/>
    <p:sldId id="271" r:id="rId16"/>
    <p:sldId id="279" r:id="rId17"/>
    <p:sldId id="336" r:id="rId18"/>
    <p:sldId id="269" r:id="rId19"/>
    <p:sldId id="337" r:id="rId20"/>
    <p:sldId id="338" r:id="rId21"/>
    <p:sldId id="324" r:id="rId22"/>
    <p:sldId id="329" r:id="rId23"/>
    <p:sldId id="330" r:id="rId24"/>
    <p:sldId id="2026" r:id="rId25"/>
    <p:sldId id="332" r:id="rId26"/>
    <p:sldId id="307" r:id="rId27"/>
  </p:sldIdLst>
  <p:sldSz cx="14630400" cy="8229600"/>
  <p:notesSz cx="6858000" cy="9144000"/>
  <p:custDataLst>
    <p:tags r:id="rId29"/>
  </p:custDataLst>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Sanchez" initials="SS [2]" lastIdx="337" clrIdx="0">
    <p:extLst>
      <p:ext uri="{19B8F6BF-5375-455C-9EA6-DF929625EA0E}">
        <p15:presenceInfo xmlns:p15="http://schemas.microsoft.com/office/powerpoint/2012/main" userId="S::A140QK@loginus.axa::2e1816a2-b3c2-4b16-9145-afe5dad3c595" providerId="AD"/>
      </p:ext>
    </p:extLst>
  </p:cmAuthor>
  <p:cmAuthor id="2" name="Prafull" initials="P" lastIdx="53" clrIdx="1">
    <p:extLst>
      <p:ext uri="{19B8F6BF-5375-455C-9EA6-DF929625EA0E}">
        <p15:presenceInfo xmlns:p15="http://schemas.microsoft.com/office/powerpoint/2012/main" userId="Prafu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FFFFF"/>
    <a:srgbClr val="000000"/>
    <a:srgbClr val="73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D46D9-5F51-4E24-91CD-D34A7E75609B}" v="8" dt="2025-11-12T22:27:29.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58405" autoAdjust="0"/>
  </p:normalViewPr>
  <p:slideViewPr>
    <p:cSldViewPr snapToGrid="0">
      <p:cViewPr varScale="1">
        <p:scale>
          <a:sx n="47" d="100"/>
          <a:sy n="47" d="100"/>
        </p:scale>
        <p:origin x="2472" y="27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Ryan" userId="f013b2e2-5e4f-4596-a948-41969d13fdf1" providerId="ADAL" clId="{E911E7B4-18DB-4B4B-8E68-65A5552DBCD1}"/>
    <pc:docChg chg="custSel addSld delSld modSld">
      <pc:chgData name="Thomas, Ryan" userId="f013b2e2-5e4f-4596-a948-41969d13fdf1" providerId="ADAL" clId="{E911E7B4-18DB-4B4B-8E68-65A5552DBCD1}" dt="2025-11-12T22:27:33.933" v="399" actId="47"/>
      <pc:docMkLst>
        <pc:docMk/>
      </pc:docMkLst>
      <pc:sldChg chg="modNotesTx">
        <pc:chgData name="Thomas, Ryan" userId="f013b2e2-5e4f-4596-a948-41969d13fdf1" providerId="ADAL" clId="{E911E7B4-18DB-4B4B-8E68-65A5552DBCD1}" dt="2025-11-11T19:59:20.864" v="395" actId="20577"/>
        <pc:sldMkLst>
          <pc:docMk/>
          <pc:sldMk cId="1327376435" sldId="263"/>
        </pc:sldMkLst>
      </pc:sldChg>
      <pc:sldChg chg="modNotesTx">
        <pc:chgData name="Thomas, Ryan" userId="f013b2e2-5e4f-4596-a948-41969d13fdf1" providerId="ADAL" clId="{E911E7B4-18DB-4B4B-8E68-65A5552DBCD1}" dt="2025-11-11T19:55:15.202" v="294" actId="20577"/>
        <pc:sldMkLst>
          <pc:docMk/>
          <pc:sldMk cId="3577528669" sldId="269"/>
        </pc:sldMkLst>
      </pc:sldChg>
      <pc:sldChg chg="modNotesTx">
        <pc:chgData name="Thomas, Ryan" userId="f013b2e2-5e4f-4596-a948-41969d13fdf1" providerId="ADAL" clId="{E911E7B4-18DB-4B4B-8E68-65A5552DBCD1}" dt="2025-11-11T19:55:28.125" v="316" actId="20577"/>
        <pc:sldMkLst>
          <pc:docMk/>
          <pc:sldMk cId="4181900177" sldId="271"/>
        </pc:sldMkLst>
      </pc:sldChg>
      <pc:sldChg chg="modNotesTx">
        <pc:chgData name="Thomas, Ryan" userId="f013b2e2-5e4f-4596-a948-41969d13fdf1" providerId="ADAL" clId="{E911E7B4-18DB-4B4B-8E68-65A5552DBCD1}" dt="2025-11-11T20:00:46.949" v="396"/>
        <pc:sldMkLst>
          <pc:docMk/>
          <pc:sldMk cId="268848039" sldId="329"/>
        </pc:sldMkLst>
      </pc:sldChg>
      <pc:sldChg chg="modNotesTx">
        <pc:chgData name="Thomas, Ryan" userId="f013b2e2-5e4f-4596-a948-41969d13fdf1" providerId="ADAL" clId="{E911E7B4-18DB-4B4B-8E68-65A5552DBCD1}" dt="2025-11-11T20:00:56.521" v="397"/>
        <pc:sldMkLst>
          <pc:docMk/>
          <pc:sldMk cId="3474799349" sldId="330"/>
        </pc:sldMkLst>
      </pc:sldChg>
      <pc:sldChg chg="modSp mod modNotesTx">
        <pc:chgData name="Thomas, Ryan" userId="f013b2e2-5e4f-4596-a948-41969d13fdf1" providerId="ADAL" clId="{E911E7B4-18DB-4B4B-8E68-65A5552DBCD1}" dt="2025-11-11T19:52:48.136" v="145" actId="20577"/>
        <pc:sldMkLst>
          <pc:docMk/>
          <pc:sldMk cId="1166279375" sldId="336"/>
        </pc:sldMkLst>
        <pc:spChg chg="mod">
          <ac:chgData name="Thomas, Ryan" userId="f013b2e2-5e4f-4596-a948-41969d13fdf1" providerId="ADAL" clId="{E911E7B4-18DB-4B4B-8E68-65A5552DBCD1}" dt="2025-11-11T19:48:55.686" v="77" actId="20577"/>
          <ac:spMkLst>
            <pc:docMk/>
            <pc:sldMk cId="1166279375" sldId="336"/>
            <ac:spMk id="75" creationId="{F44A1A86-D70C-1B8C-8147-654AB862F3AD}"/>
          </ac:spMkLst>
        </pc:spChg>
        <pc:spChg chg="mod">
          <ac:chgData name="Thomas, Ryan" userId="f013b2e2-5e4f-4596-a948-41969d13fdf1" providerId="ADAL" clId="{E911E7B4-18DB-4B4B-8E68-65A5552DBCD1}" dt="2025-11-11T19:49:18.335" v="91" actId="20577"/>
          <ac:spMkLst>
            <pc:docMk/>
            <pc:sldMk cId="1166279375" sldId="336"/>
            <ac:spMk id="86" creationId="{6672DC44-5886-9CD1-E86A-41B92A588658}"/>
          </ac:spMkLst>
        </pc:spChg>
      </pc:sldChg>
      <pc:sldChg chg="modSp mod">
        <pc:chgData name="Thomas, Ryan" userId="f013b2e2-5e4f-4596-a948-41969d13fdf1" providerId="ADAL" clId="{E911E7B4-18DB-4B4B-8E68-65A5552DBCD1}" dt="2025-11-11T19:41:30.054" v="16" actId="20577"/>
        <pc:sldMkLst>
          <pc:docMk/>
          <pc:sldMk cId="2202298703" sldId="337"/>
        </pc:sldMkLst>
        <pc:spChg chg="mod">
          <ac:chgData name="Thomas, Ryan" userId="f013b2e2-5e4f-4596-a948-41969d13fdf1" providerId="ADAL" clId="{E911E7B4-18DB-4B4B-8E68-65A5552DBCD1}" dt="2025-11-11T19:41:21.822" v="8" actId="20577"/>
          <ac:spMkLst>
            <pc:docMk/>
            <pc:sldMk cId="2202298703" sldId="337"/>
            <ac:spMk id="75" creationId="{9E8D130E-4C1C-D7B5-9D6E-E89039DDE900}"/>
          </ac:spMkLst>
        </pc:spChg>
        <pc:spChg chg="mod">
          <ac:chgData name="Thomas, Ryan" userId="f013b2e2-5e4f-4596-a948-41969d13fdf1" providerId="ADAL" clId="{E911E7B4-18DB-4B4B-8E68-65A5552DBCD1}" dt="2025-11-11T19:41:30.054" v="16" actId="20577"/>
          <ac:spMkLst>
            <pc:docMk/>
            <pc:sldMk cId="2202298703" sldId="337"/>
            <ac:spMk id="86" creationId="{577CB897-1EA9-CA39-C54B-925AEA41BE06}"/>
          </ac:spMkLst>
        </pc:spChg>
      </pc:sldChg>
      <pc:sldChg chg="del">
        <pc:chgData name="Thomas, Ryan" userId="f013b2e2-5e4f-4596-a948-41969d13fdf1" providerId="ADAL" clId="{E911E7B4-18DB-4B4B-8E68-65A5552DBCD1}" dt="2025-11-12T22:27:33.933" v="399" actId="47"/>
        <pc:sldMkLst>
          <pc:docMk/>
          <pc:sldMk cId="3804950014" sldId="2025"/>
        </pc:sldMkLst>
      </pc:sldChg>
      <pc:sldChg chg="add">
        <pc:chgData name="Thomas, Ryan" userId="f013b2e2-5e4f-4596-a948-41969d13fdf1" providerId="ADAL" clId="{E911E7B4-18DB-4B4B-8E68-65A5552DBCD1}" dt="2025-11-12T22:27:29.793" v="398"/>
        <pc:sldMkLst>
          <pc:docMk/>
          <pc:sldMk cId="1794592566" sldId="202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chemeClr val="accent1"/>
              </a:solidFill>
              <a:ln w="38100">
                <a:solidFill>
                  <a:schemeClr val="bg1"/>
                </a:solidFill>
              </a:ln>
              <a:effectLst/>
            </c:spPr>
            <c:extLst>
              <c:ext xmlns:c16="http://schemas.microsoft.com/office/drawing/2014/chart" uri="{C3380CC4-5D6E-409C-BE32-E72D297353CC}">
                <c16:uniqueId val="{00000001-6A48-4C49-A909-E321AC621149}"/>
              </c:ext>
            </c:extLst>
          </c:dPt>
          <c:dPt>
            <c:idx val="1"/>
            <c:bubble3D val="0"/>
            <c:spPr>
              <a:solidFill>
                <a:schemeClr val="accent2"/>
              </a:solidFill>
              <a:ln w="38100">
                <a:solidFill>
                  <a:schemeClr val="bg1"/>
                </a:solidFill>
              </a:ln>
              <a:effectLst/>
            </c:spPr>
            <c:extLst>
              <c:ext xmlns:c16="http://schemas.microsoft.com/office/drawing/2014/chart" uri="{C3380CC4-5D6E-409C-BE32-E72D297353CC}">
                <c16:uniqueId val="{00000003-6A48-4C49-A909-E321AC621149}"/>
              </c:ext>
            </c:extLst>
          </c:dPt>
          <c:dPt>
            <c:idx val="2"/>
            <c:bubble3D val="0"/>
            <c:spPr>
              <a:solidFill>
                <a:schemeClr val="tx1"/>
              </a:solidFill>
              <a:ln w="38100">
                <a:solidFill>
                  <a:schemeClr val="bg1"/>
                </a:solidFill>
              </a:ln>
              <a:effectLst/>
            </c:spPr>
            <c:extLst>
              <c:ext xmlns:c16="http://schemas.microsoft.com/office/drawing/2014/chart" uri="{C3380CC4-5D6E-409C-BE32-E72D297353CC}">
                <c16:uniqueId val="{00000005-6A48-4C49-A909-E321AC621149}"/>
              </c:ext>
            </c:extLst>
          </c:dPt>
          <c:dPt>
            <c:idx val="3"/>
            <c:bubble3D val="0"/>
            <c:spPr>
              <a:solidFill>
                <a:schemeClr val="accent4"/>
              </a:solidFill>
              <a:ln w="38100">
                <a:solidFill>
                  <a:schemeClr val="bg1"/>
                </a:solidFill>
              </a:ln>
              <a:effectLst/>
            </c:spPr>
            <c:extLst>
              <c:ext xmlns:c16="http://schemas.microsoft.com/office/drawing/2014/chart" uri="{C3380CC4-5D6E-409C-BE32-E72D297353CC}">
                <c16:uniqueId val="{00000007-6A48-4C49-A909-E321AC621149}"/>
              </c:ext>
            </c:extLst>
          </c:dPt>
          <c:cat>
            <c:numRef>
              <c:f>Sheet1!$A$2:$A$5</c:f>
              <c:numCache>
                <c:formatCode>General</c:formatCode>
                <c:ptCount val="4"/>
              </c:numCache>
            </c:num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6A48-4C49-A909-E321AC6211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38100">
                <a:solidFill>
                  <a:schemeClr val="bg1"/>
                </a:solidFill>
              </a:ln>
              <a:effectLst/>
            </c:spPr>
            <c:extLst>
              <c:ext xmlns:c16="http://schemas.microsoft.com/office/drawing/2014/chart" uri="{C3380CC4-5D6E-409C-BE32-E72D297353CC}">
                <c16:uniqueId val="{00000001-8897-074E-9E97-EFC2A2EB8FA5}"/>
              </c:ext>
            </c:extLst>
          </c:dPt>
          <c:dPt>
            <c:idx val="1"/>
            <c:bubble3D val="0"/>
            <c:spPr>
              <a:solidFill>
                <a:schemeClr val="accent6"/>
              </a:solidFill>
              <a:ln w="38100">
                <a:solidFill>
                  <a:schemeClr val="bg1"/>
                </a:solidFill>
              </a:ln>
              <a:effectLst/>
            </c:spPr>
            <c:extLst>
              <c:ext xmlns:c16="http://schemas.microsoft.com/office/drawing/2014/chart" uri="{C3380CC4-5D6E-409C-BE32-E72D297353CC}">
                <c16:uniqueId val="{00000003-8897-074E-9E97-EFC2A2EB8FA5}"/>
              </c:ext>
            </c:extLst>
          </c:dPt>
          <c:dPt>
            <c:idx val="2"/>
            <c:bubble3D val="0"/>
            <c:spPr>
              <a:solidFill>
                <a:schemeClr val="accent4"/>
              </a:solidFill>
              <a:ln w="38100">
                <a:solidFill>
                  <a:schemeClr val="bg1"/>
                </a:solidFill>
              </a:ln>
              <a:effectLst/>
            </c:spPr>
            <c:extLst>
              <c:ext xmlns:c16="http://schemas.microsoft.com/office/drawing/2014/chart" uri="{C3380CC4-5D6E-409C-BE32-E72D297353CC}">
                <c16:uniqueId val="{00000005-8897-074E-9E97-EFC2A2EB8F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97-074E-9E97-EFC2A2EB8FA5}"/>
              </c:ext>
            </c:extLst>
          </c:dPt>
          <c:cat>
            <c:numRef>
              <c:f>Sheet1!$A$2:$A$5</c:f>
              <c:numCache>
                <c:formatCode>General</c:formatCode>
                <c:ptCount val="4"/>
              </c:numCache>
            </c:numRef>
          </c:cat>
          <c:val>
            <c:numRef>
              <c:f>Sheet1!$B$2:$B$5</c:f>
              <c:numCache>
                <c:formatCode>General</c:formatCode>
                <c:ptCount val="4"/>
                <c:pt idx="0">
                  <c:v>49</c:v>
                </c:pt>
                <c:pt idx="1">
                  <c:v>41</c:v>
                </c:pt>
                <c:pt idx="2">
                  <c:v>15</c:v>
                </c:pt>
              </c:numCache>
            </c:numRef>
          </c:val>
          <c:extLst>
            <c:ext xmlns:c16="http://schemas.microsoft.com/office/drawing/2014/chart" uri="{C3380CC4-5D6E-409C-BE32-E72D297353CC}">
              <c16:uniqueId val="{00000008-8897-074E-9E97-EFC2A2EB8F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chemeClr val="accent1"/>
              </a:solidFill>
              <a:ln w="38100">
                <a:solidFill>
                  <a:schemeClr val="bg1"/>
                </a:solidFill>
              </a:ln>
              <a:effectLst/>
            </c:spPr>
            <c:extLst>
              <c:ext xmlns:c16="http://schemas.microsoft.com/office/drawing/2014/chart" uri="{C3380CC4-5D6E-409C-BE32-E72D297353CC}">
                <c16:uniqueId val="{00000001-D48F-FE48-AE61-E125F51A4E8C}"/>
              </c:ext>
            </c:extLst>
          </c:dPt>
          <c:dPt>
            <c:idx val="1"/>
            <c:bubble3D val="0"/>
            <c:spPr>
              <a:solidFill>
                <a:schemeClr val="accent2"/>
              </a:solidFill>
              <a:ln w="38100">
                <a:solidFill>
                  <a:schemeClr val="bg1"/>
                </a:solidFill>
              </a:ln>
              <a:effectLst/>
            </c:spPr>
            <c:extLst>
              <c:ext xmlns:c16="http://schemas.microsoft.com/office/drawing/2014/chart" uri="{C3380CC4-5D6E-409C-BE32-E72D297353CC}">
                <c16:uniqueId val="{00000003-D48F-FE48-AE61-E125F51A4E8C}"/>
              </c:ext>
            </c:extLst>
          </c:dPt>
          <c:dPt>
            <c:idx val="2"/>
            <c:bubble3D val="0"/>
            <c:spPr>
              <a:solidFill>
                <a:schemeClr val="tx1"/>
              </a:solidFill>
              <a:ln w="38100">
                <a:solidFill>
                  <a:schemeClr val="bg1"/>
                </a:solidFill>
              </a:ln>
              <a:effectLst/>
            </c:spPr>
            <c:extLst>
              <c:ext xmlns:c16="http://schemas.microsoft.com/office/drawing/2014/chart" uri="{C3380CC4-5D6E-409C-BE32-E72D297353CC}">
                <c16:uniqueId val="{00000005-D48F-FE48-AE61-E125F51A4E8C}"/>
              </c:ext>
            </c:extLst>
          </c:dPt>
          <c:dPt>
            <c:idx val="3"/>
            <c:bubble3D val="0"/>
            <c:spPr>
              <a:solidFill>
                <a:schemeClr val="accent4"/>
              </a:solidFill>
              <a:ln w="38100">
                <a:solidFill>
                  <a:schemeClr val="bg1"/>
                </a:solidFill>
              </a:ln>
              <a:effectLst/>
            </c:spPr>
            <c:extLst>
              <c:ext xmlns:c16="http://schemas.microsoft.com/office/drawing/2014/chart" uri="{C3380CC4-5D6E-409C-BE32-E72D297353CC}">
                <c16:uniqueId val="{00000007-D48F-FE48-AE61-E125F51A4E8C}"/>
              </c:ext>
            </c:extLst>
          </c:dPt>
          <c:cat>
            <c:numRef>
              <c:f>Sheet1!$A$2:$A$5</c:f>
              <c:numCache>
                <c:formatCode>General</c:formatCode>
                <c:ptCount val="4"/>
              </c:numCache>
            </c:num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D48F-FE48-AE61-E125F51A4E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chemeClr val="accent1"/>
              </a:solidFill>
              <a:ln w="38100">
                <a:solidFill>
                  <a:schemeClr val="bg1"/>
                </a:solidFill>
              </a:ln>
              <a:effectLst/>
            </c:spPr>
            <c:extLst>
              <c:ext xmlns:c16="http://schemas.microsoft.com/office/drawing/2014/chart" uri="{C3380CC4-5D6E-409C-BE32-E72D297353CC}">
                <c16:uniqueId val="{00000001-41A6-E24D-BAFF-081884B55AC0}"/>
              </c:ext>
            </c:extLst>
          </c:dPt>
          <c:dPt>
            <c:idx val="1"/>
            <c:bubble3D val="0"/>
            <c:spPr>
              <a:solidFill>
                <a:schemeClr val="accent2"/>
              </a:solidFill>
              <a:ln w="38100">
                <a:solidFill>
                  <a:schemeClr val="bg1"/>
                </a:solidFill>
              </a:ln>
              <a:effectLst/>
            </c:spPr>
            <c:extLst>
              <c:ext xmlns:c16="http://schemas.microsoft.com/office/drawing/2014/chart" uri="{C3380CC4-5D6E-409C-BE32-E72D297353CC}">
                <c16:uniqueId val="{00000003-41A6-E24D-BAFF-081884B55AC0}"/>
              </c:ext>
            </c:extLst>
          </c:dPt>
          <c:dPt>
            <c:idx val="2"/>
            <c:bubble3D val="0"/>
            <c:spPr>
              <a:solidFill>
                <a:schemeClr val="tx1"/>
              </a:solidFill>
              <a:ln w="38100">
                <a:solidFill>
                  <a:schemeClr val="bg1"/>
                </a:solidFill>
              </a:ln>
              <a:effectLst/>
            </c:spPr>
            <c:extLst>
              <c:ext xmlns:c16="http://schemas.microsoft.com/office/drawing/2014/chart" uri="{C3380CC4-5D6E-409C-BE32-E72D297353CC}">
                <c16:uniqueId val="{00000005-41A6-E24D-BAFF-081884B55AC0}"/>
              </c:ext>
            </c:extLst>
          </c:dPt>
          <c:dPt>
            <c:idx val="3"/>
            <c:bubble3D val="0"/>
            <c:spPr>
              <a:solidFill>
                <a:schemeClr val="accent4"/>
              </a:solidFill>
              <a:ln w="38100">
                <a:solidFill>
                  <a:schemeClr val="bg1"/>
                </a:solidFill>
              </a:ln>
              <a:effectLst/>
            </c:spPr>
            <c:extLst>
              <c:ext xmlns:c16="http://schemas.microsoft.com/office/drawing/2014/chart" uri="{C3380CC4-5D6E-409C-BE32-E72D297353CC}">
                <c16:uniqueId val="{00000007-41A6-E24D-BAFF-081884B55AC0}"/>
              </c:ext>
            </c:extLst>
          </c:dPt>
          <c:cat>
            <c:numRef>
              <c:f>Sheet1!$A$2:$A$5</c:f>
              <c:numCache>
                <c:formatCode>General</c:formatCode>
                <c:ptCount val="4"/>
              </c:numCache>
            </c:num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41A6-E24D-BAFF-081884B55A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38100">
                <a:solidFill>
                  <a:schemeClr val="bg1"/>
                </a:solidFill>
              </a:ln>
              <a:effectLst/>
            </c:spPr>
            <c:extLst>
              <c:ext xmlns:c16="http://schemas.microsoft.com/office/drawing/2014/chart" uri="{C3380CC4-5D6E-409C-BE32-E72D297353CC}">
                <c16:uniqueId val="{00000001-8897-074E-9E97-EFC2A2EB8FA5}"/>
              </c:ext>
            </c:extLst>
          </c:dPt>
          <c:dPt>
            <c:idx val="1"/>
            <c:bubble3D val="0"/>
            <c:spPr>
              <a:solidFill>
                <a:schemeClr val="accent6"/>
              </a:solidFill>
              <a:ln w="38100">
                <a:solidFill>
                  <a:schemeClr val="bg1"/>
                </a:solidFill>
              </a:ln>
              <a:effectLst/>
            </c:spPr>
            <c:extLst>
              <c:ext xmlns:c16="http://schemas.microsoft.com/office/drawing/2014/chart" uri="{C3380CC4-5D6E-409C-BE32-E72D297353CC}">
                <c16:uniqueId val="{00000003-8897-074E-9E97-EFC2A2EB8FA5}"/>
              </c:ext>
            </c:extLst>
          </c:dPt>
          <c:dPt>
            <c:idx val="2"/>
            <c:bubble3D val="0"/>
            <c:spPr>
              <a:solidFill>
                <a:schemeClr val="accent4"/>
              </a:solidFill>
              <a:ln w="38100">
                <a:solidFill>
                  <a:schemeClr val="bg1"/>
                </a:solidFill>
              </a:ln>
              <a:effectLst/>
            </c:spPr>
            <c:extLst>
              <c:ext xmlns:c16="http://schemas.microsoft.com/office/drawing/2014/chart" uri="{C3380CC4-5D6E-409C-BE32-E72D297353CC}">
                <c16:uniqueId val="{00000005-8897-074E-9E97-EFC2A2EB8F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97-074E-9E97-EFC2A2EB8FA5}"/>
              </c:ext>
            </c:extLst>
          </c:dPt>
          <c:cat>
            <c:numRef>
              <c:f>Sheet1!$A$2:$A$5</c:f>
              <c:numCache>
                <c:formatCode>General</c:formatCode>
                <c:ptCount val="4"/>
              </c:numCache>
            </c:numRef>
          </c:cat>
          <c:val>
            <c:numRef>
              <c:f>Sheet1!$B$2:$B$5</c:f>
              <c:numCache>
                <c:formatCode>General</c:formatCode>
                <c:ptCount val="4"/>
                <c:pt idx="0">
                  <c:v>49</c:v>
                </c:pt>
                <c:pt idx="1">
                  <c:v>41</c:v>
                </c:pt>
                <c:pt idx="2">
                  <c:v>15</c:v>
                </c:pt>
              </c:numCache>
            </c:numRef>
          </c:val>
          <c:extLst>
            <c:ext xmlns:c16="http://schemas.microsoft.com/office/drawing/2014/chart" uri="{C3380CC4-5D6E-409C-BE32-E72D297353CC}">
              <c16:uniqueId val="{00000008-8897-074E-9E97-EFC2A2EB8F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5715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00E3C-4017-4099-8C65-850F9C02CE26}"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73962-E25C-43CE-AA58-C912AE99B316}" type="slidenum">
              <a:rPr lang="en-US" smtClean="0"/>
              <a:t>‹#›</a:t>
            </a:fld>
            <a:endParaRPr lang="en-US"/>
          </a:p>
        </p:txBody>
      </p:sp>
    </p:spTree>
    <p:extLst>
      <p:ext uri="{BB962C8B-B14F-4D97-AF65-F5344CB8AC3E}">
        <p14:creationId xmlns:p14="http://schemas.microsoft.com/office/powerpoint/2010/main" val="3281163095"/>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about asset location, these are the main topics of discussion.</a:t>
            </a:r>
          </a:p>
          <a:p>
            <a:endParaRPr lang="en-US" dirty="0"/>
          </a:p>
        </p:txBody>
      </p:sp>
      <p:sp>
        <p:nvSpPr>
          <p:cNvPr id="4" name="Slide Number Placeholder 3"/>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2</a:t>
            </a:fld>
            <a:endParaRPr lang="en-US">
              <a:latin typeface="Segoe UI" panose="020B0502040204020203" pitchFamily="34" charset="0"/>
            </a:endParaRPr>
          </a:p>
        </p:txBody>
      </p:sp>
    </p:spTree>
    <p:extLst>
      <p:ext uri="{BB962C8B-B14F-4D97-AF65-F5344CB8AC3E}">
        <p14:creationId xmlns:p14="http://schemas.microsoft.com/office/powerpoint/2010/main" val="91403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rPr>
              <a:t>Let’s look into asset location story about our married couple John &amp; Jenny Rodgers…</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11</a:t>
            </a:fld>
            <a:endParaRPr lang="en-US">
              <a:latin typeface="Segoe UI" panose="020B0502040204020203" pitchFamily="34" charset="0"/>
            </a:endParaRPr>
          </a:p>
        </p:txBody>
      </p:sp>
    </p:spTree>
    <p:extLst>
      <p:ext uri="{BB962C8B-B14F-4D97-AF65-F5344CB8AC3E}">
        <p14:creationId xmlns:p14="http://schemas.microsoft.com/office/powerpoint/2010/main" val="217110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John and Jenny Rodgers aim to maintain a retirement income of $240,000 annually. Their income is derived from different financial buckets, each with its own tax implications. Here's how their income and taxes are structured: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Tax-Deferred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$168,000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15.3%</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$48,646</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typically includes accounts like traditional IRAs or 401(k)s, where taxes are deferred until withdrawal. When John and Jenny withdraw $168,000, they pay a tax rate of 15.3%, resulting in $48,646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Tax-Free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might include Roth IRAs or other tax-free investments. Currently, they are not withdrawing any income from this bucket, so no taxes are paid.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Taxable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$72,000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7.5%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$5,400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includes investments that are taxed as they earn income, such as dividends or capital gains. They withdraw $72,000 and pay a tax rate of 7.5%, resulting in $5,400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Total Retirement Income and Taxes</a:t>
            </a: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Yearly Retirement Income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$240,000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$54,046</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Effective 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13.86%</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The effective tax rate is calculated by dividing the total tax paid ($54,046) by the total retirement income ($240,000), which results in an effective tax rate of 13.86% </a:t>
            </a:r>
          </a:p>
        </p:txBody>
      </p:sp>
      <p:sp>
        <p:nvSpPr>
          <p:cNvPr id="4" name="Slide Number Placeholder 3"/>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12</a:t>
            </a:fld>
            <a:endParaRPr lang="en-US">
              <a:latin typeface="Segoe UI" panose="020B0502040204020203" pitchFamily="34" charset="0"/>
            </a:endParaRPr>
          </a:p>
        </p:txBody>
      </p:sp>
    </p:spTree>
    <p:extLst>
      <p:ext uri="{BB962C8B-B14F-4D97-AF65-F5344CB8AC3E}">
        <p14:creationId xmlns:p14="http://schemas.microsoft.com/office/powerpoint/2010/main" val="177462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E5396-A7BF-5463-8DBF-F4614ECCB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FD583-899F-88A5-F507-0117E33C8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D12D2-8E45-7E2B-71F7-12A5E9426030}"/>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time, John and Jenny are utilizing their tax-free bucket within their strategy, thanks to asset location planning. This choice illustrates the annual taxes that this couple has saved in the distribution phase, allowing them the freedom to use that money for anything that he needs/desires.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Tax-Deferred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$80,000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12.25%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$28,174</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typically includes accounts like traditional IRAs or 401(k)s, where taxes are deferred until withdrawal. When John and Jenny withdraw $80,000, they pay a tax rate of 12.25%, resulting in $28,174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Tax-Free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$80,000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might include Roth IRAs or other tax-free investments. Currently, they are withdrawing $80,000 of retirement income from this bucket (</a:t>
            </a:r>
            <a:r>
              <a:rPr kumimoji="0" lang="en-US" sz="1440" b="0" i="0" u="none" strike="noStrike" kern="1200" cap="none" spc="0" normalizeH="0" baseline="0" noProof="0" dirty="0" err="1">
                <a:ln>
                  <a:noFill/>
                </a:ln>
                <a:solidFill>
                  <a:prstClr val="black"/>
                </a:solidFill>
                <a:effectLst/>
                <a:uLnTx/>
                <a:uFillTx/>
                <a:latin typeface="Calibri" panose="020F0502020204030204"/>
                <a:ea typeface="+mn-ea"/>
                <a:cs typeface="+mn-cs"/>
              </a:rPr>
              <a:t>roth</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IRA, CV life insurance), so no taxes are paid.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Taxable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$80,000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7.5%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$6,000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includes investments that are taxed as they earn income, such as dividends or capital gains. They withdraw $80,000 and pay a tax rate of 7.5%, resulting in $6,000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Total Retirement Income and Taxes</a:t>
            </a: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Yearly Retirement Income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$240,000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$34,174</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Effective 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8.76%</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The effective tax rate is calculated by dividing the total tax paid ($34,174) by the total retirement income ($240,000), which results in an effective tax rate of 8.76% </a:t>
            </a:r>
          </a:p>
        </p:txBody>
      </p:sp>
      <p:sp>
        <p:nvSpPr>
          <p:cNvPr id="4" name="Slide Number Placeholder 3">
            <a:extLst>
              <a:ext uri="{FF2B5EF4-FFF2-40B4-BE49-F238E27FC236}">
                <a16:creationId xmlns:a16="http://schemas.microsoft.com/office/drawing/2014/main" id="{C3193CA1-CF84-259D-9527-F417834E7CE4}"/>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13</a:t>
            </a:fld>
            <a:endParaRPr lang="en-US">
              <a:latin typeface="Segoe UI" panose="020B0502040204020203" pitchFamily="34" charset="0"/>
            </a:endParaRPr>
          </a:p>
        </p:txBody>
      </p:sp>
    </p:spTree>
    <p:extLst>
      <p:ext uri="{BB962C8B-B14F-4D97-AF65-F5344CB8AC3E}">
        <p14:creationId xmlns:p14="http://schemas.microsoft.com/office/powerpoint/2010/main" val="141453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the asset location journey of Ron Barrymore...</a:t>
            </a:r>
          </a:p>
        </p:txBody>
      </p:sp>
      <p:sp>
        <p:nvSpPr>
          <p:cNvPr id="4" name="Slide Number Placeholder 3"/>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14</a:t>
            </a:fld>
            <a:endParaRPr lang="en-US">
              <a:latin typeface="Segoe UI" panose="020B0502040204020203" pitchFamily="34" charset="0"/>
            </a:endParaRPr>
          </a:p>
        </p:txBody>
      </p:sp>
    </p:spTree>
    <p:extLst>
      <p:ext uri="{BB962C8B-B14F-4D97-AF65-F5344CB8AC3E}">
        <p14:creationId xmlns:p14="http://schemas.microsoft.com/office/powerpoint/2010/main" val="212012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3D8A-AFD1-EDF9-7EBC-003AB71BD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B204C-E2AD-B784-20B0-A50E1DCB2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34F6A-52A3-C24A-E452-25A2A517764A}"/>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Ron Barrymore aims to maintain a retirement income of $120,000 annually. His income is derived from different financial buckets, each with its own tax implications. Here's how his income and taxes are structured: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Tax-Deferred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$96,000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15.98%</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$28,127</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typically includes accounts like traditional IRAs or 401(k)s, where taxes are deferred until withdrawal. When Ron withdraws $96,000, he pays a tax rate of 15.98%, resulting in $28,127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Tax-Free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might include Roth IRAs or other tax-free investments. Currently, he is not withdrawing any income from this bucket, so no taxes are paid.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Taxable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$24,000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7.5%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$1,800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includes investments that are taxed as they earn income, such as dividends or capital gains. He withdraws $24,000 and pay a tax rate of 7.5%, resulting in $1,800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Total Retirement Income and Taxes</a:t>
            </a: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Yearly Retirement Income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$120,000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$29,927</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Effective 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14.96%</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The effective tax rate is calculated by dividing the total tax paid ($29,927) by the total retirement income ($120,000), which results in an effective tax rate of 14.96% </a:t>
            </a:r>
          </a:p>
        </p:txBody>
      </p:sp>
      <p:sp>
        <p:nvSpPr>
          <p:cNvPr id="4" name="Slide Number Placeholder 3">
            <a:extLst>
              <a:ext uri="{FF2B5EF4-FFF2-40B4-BE49-F238E27FC236}">
                <a16:creationId xmlns:a16="http://schemas.microsoft.com/office/drawing/2014/main" id="{E170100B-976E-0F46-66D8-BC3491435FFE}"/>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15</a:t>
            </a:fld>
            <a:endParaRPr lang="en-US">
              <a:latin typeface="Segoe UI" panose="020B0502040204020203" pitchFamily="34" charset="0"/>
            </a:endParaRPr>
          </a:p>
        </p:txBody>
      </p:sp>
    </p:spTree>
    <p:extLst>
      <p:ext uri="{BB962C8B-B14F-4D97-AF65-F5344CB8AC3E}">
        <p14:creationId xmlns:p14="http://schemas.microsoft.com/office/powerpoint/2010/main" val="661317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75E8-317C-130B-BA1E-4E4781535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AFC2C-A027-5642-6317-C1FA387E9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337B6-C758-0D75-39E7-4C2B0082ED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This time, Ron is utilizing the tax-free bucket within their strategy, thanks to asset location planning. This choice illustrates the annual taxes that this person has saved in the distribution phase, allowing him the freedom to use that money for anything that he needs/desires.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Tax-Deferred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$40,000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12.45%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$14,934</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typically includes accounts like traditional IRAs or 401(k)s, where taxes are deferred until withdrawal. When Ron withdraws $40,000, they pay a tax rate of 12.45%, resulting in $14,934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Tax-Free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might include Roth IRAs or other tax-free investments. Currently, they are not withdrawing any income from this bucket, so no taxes are paid.</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Taxable Bucket</a:t>
            </a: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Income/Withdrawal</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$40,000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7.5%</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$3,000</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This bucket includes investments that are taxed as they earn income, such as dividends or capital gains. They withdraw $40,000 and pay a tax rate of 7.5%, resulting in $3,000 in taxes.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Total Retirement Income and Taxes</a:t>
            </a: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Yearly Retirement Income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$120,000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Total Tax Paid</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$17,934</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Effective Tax Rate</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8.97%</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The effective tax rate is calculated by dividing the total tax paid ($17,934) by the total retirement income ($120,000), which results in an effective tax rate of 8.97%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p:txBody>
      </p:sp>
      <p:sp>
        <p:nvSpPr>
          <p:cNvPr id="4" name="Slide Number Placeholder 3">
            <a:extLst>
              <a:ext uri="{FF2B5EF4-FFF2-40B4-BE49-F238E27FC236}">
                <a16:creationId xmlns:a16="http://schemas.microsoft.com/office/drawing/2014/main" id="{B820E3C2-838E-AE49-FFC9-77C24FF08D5F}"/>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16</a:t>
            </a:fld>
            <a:endParaRPr lang="en-US">
              <a:latin typeface="Segoe UI" panose="020B0502040204020203" pitchFamily="34" charset="0"/>
            </a:endParaRPr>
          </a:p>
        </p:txBody>
      </p:sp>
    </p:spTree>
    <p:extLst>
      <p:ext uri="{BB962C8B-B14F-4D97-AF65-F5344CB8AC3E}">
        <p14:creationId xmlns:p14="http://schemas.microsoft.com/office/powerpoint/2010/main" val="156072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C143E-49E0-078C-0408-D51057359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1F0E6-6575-9F54-1E12-563C4EF2F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3EA65-6E5A-07D9-C2EC-CFE3143314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It’s wise to prepare for your later years as soon as possible, with a strategy that can help you make the most of what you have so you can achieve the freedom to pursue your passions.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As we conclude, let's revisit the key question: </a:t>
            </a:r>
            <a:r>
              <a:rPr kumimoji="0" lang="en-US" sz="1440" b="1" i="0" u="none" strike="noStrike" kern="1200" cap="none" spc="0" normalizeH="0" baseline="0" noProof="0" dirty="0">
                <a:ln>
                  <a:noFill/>
                </a:ln>
                <a:solidFill>
                  <a:srgbClr val="444444"/>
                </a:solidFill>
                <a:effectLst/>
                <a:uLnTx/>
                <a:uFillTx/>
                <a:latin typeface="GT-R"/>
                <a:ea typeface="+mn-ea"/>
                <a:cs typeface="+mn-cs"/>
              </a:rPr>
              <a:t>'Where am I in my asset location story?' </a:t>
            </a:r>
            <a:r>
              <a:rPr kumimoji="0" lang="en-US" sz="1440" b="0" i="0" u="none" strike="noStrike" kern="1200" cap="none" spc="0" normalizeH="0" baseline="0" noProof="0" dirty="0">
                <a:ln>
                  <a:noFill/>
                </a:ln>
                <a:solidFill>
                  <a:srgbClr val="444444"/>
                </a:solidFill>
                <a:effectLst/>
                <a:uLnTx/>
                <a:uFillTx/>
                <a:latin typeface="GT-R"/>
                <a:ea typeface="+mn-ea"/>
                <a:cs typeface="+mn-cs"/>
              </a:rPr>
              <a:t>This reflection is crucial whether you're in the setup, placement, or withdrawal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444444"/>
                </a:solidFill>
                <a:effectLst/>
                <a:uLnTx/>
                <a:uFillTx/>
                <a:latin typeface="GT-R"/>
                <a:ea typeface="+mn-ea"/>
                <a:cs typeface="+mn-cs"/>
              </a:rPr>
              <a:t>Call to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 encourage you to evaluate your current financial plan. Determine which phase you are in your asset location journey and take proactive steps in connecting with a financial professional to optimize your financial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This is not just about minimizing taxes today, but about securing your financial future.</a:t>
            </a: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4" name="Slide Number Placeholder 3">
            <a:extLst>
              <a:ext uri="{FF2B5EF4-FFF2-40B4-BE49-F238E27FC236}">
                <a16:creationId xmlns:a16="http://schemas.microsoft.com/office/drawing/2014/main" id="{7E9C0AE1-24AA-62F0-A3B8-ED5566B39FC4}"/>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17</a:t>
            </a:fld>
            <a:endParaRPr lang="en-US">
              <a:latin typeface="Segoe UI" panose="020B0502040204020203" pitchFamily="34" charset="0"/>
            </a:endParaRPr>
          </a:p>
        </p:txBody>
      </p:sp>
    </p:spTree>
    <p:extLst>
      <p:ext uri="{BB962C8B-B14F-4D97-AF65-F5344CB8AC3E}">
        <p14:creationId xmlns:p14="http://schemas.microsoft.com/office/powerpoint/2010/main" val="2257284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2247-A3A5-6BFD-2CEB-1C3F74960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F3A7E-A021-0A48-18BE-558917AE3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1056A-1087-78E1-F014-C857B10000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It’s wise to prepare for your later years as soon as possible, with a strategy that can help you make the most of what you have so you can achieve the freedom to pursue your passions.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As we conclude, let's revisit the key question: </a:t>
            </a:r>
            <a:r>
              <a:rPr kumimoji="0" lang="en-US" sz="1440" b="1" i="0" u="none" strike="noStrike" kern="1200" cap="none" spc="0" normalizeH="0" baseline="0" noProof="0" dirty="0">
                <a:ln>
                  <a:noFill/>
                </a:ln>
                <a:solidFill>
                  <a:srgbClr val="444444"/>
                </a:solidFill>
                <a:effectLst/>
                <a:uLnTx/>
                <a:uFillTx/>
                <a:latin typeface="GT-R"/>
                <a:ea typeface="+mn-ea"/>
                <a:cs typeface="+mn-cs"/>
              </a:rPr>
              <a:t>'Where am I in my asset location story?' </a:t>
            </a:r>
            <a:r>
              <a:rPr kumimoji="0" lang="en-US" sz="1440" b="0" i="0" u="none" strike="noStrike" kern="1200" cap="none" spc="0" normalizeH="0" baseline="0" noProof="0" dirty="0">
                <a:ln>
                  <a:noFill/>
                </a:ln>
                <a:solidFill>
                  <a:srgbClr val="444444"/>
                </a:solidFill>
                <a:effectLst/>
                <a:uLnTx/>
                <a:uFillTx/>
                <a:latin typeface="GT-R"/>
                <a:ea typeface="+mn-ea"/>
                <a:cs typeface="+mn-cs"/>
              </a:rPr>
              <a:t>This reflection is crucial whether you're in the setup, placement, or withdrawal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444444"/>
                </a:solidFill>
                <a:effectLst/>
                <a:uLnTx/>
                <a:uFillTx/>
                <a:latin typeface="GT-R"/>
                <a:ea typeface="+mn-ea"/>
                <a:cs typeface="+mn-cs"/>
              </a:rPr>
              <a:t>Call to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 encourage you to evaluate your current financial plan. Determine which phase you are in your asset location journey and take proactive steps in connecting with a financial professional to optimize your financial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This is not just about minimizing taxes today, but about securing your financial future.</a:t>
            </a: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4" name="Slide Number Placeholder 3">
            <a:extLst>
              <a:ext uri="{FF2B5EF4-FFF2-40B4-BE49-F238E27FC236}">
                <a16:creationId xmlns:a16="http://schemas.microsoft.com/office/drawing/2014/main" id="{B2E36F03-0DFE-364F-BB65-598606514BEC}"/>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18</a:t>
            </a:fld>
            <a:endParaRPr lang="en-US">
              <a:latin typeface="Segoe UI" panose="020B0502040204020203" pitchFamily="34" charset="0"/>
            </a:endParaRPr>
          </a:p>
        </p:txBody>
      </p:sp>
    </p:spTree>
    <p:extLst>
      <p:ext uri="{BB962C8B-B14F-4D97-AF65-F5344CB8AC3E}">
        <p14:creationId xmlns:p14="http://schemas.microsoft.com/office/powerpoint/2010/main" val="36629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46E4-5200-8F1C-99D7-BD927FE21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4B3D0-6738-5D6D-8E07-B9E0636B0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6431D-CADF-7347-AE2B-2047D111E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It’s wise to prepare for your later years as soon as possible, with a strategy that can help you make the most of what you have so you can achieve the freedom to pursue your passions.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As we conclude, let's revisit the key question: </a:t>
            </a:r>
            <a:r>
              <a:rPr kumimoji="0" lang="en-US" sz="1440" b="1" i="0" u="none" strike="noStrike" kern="1200" cap="none" spc="0" normalizeH="0" baseline="0" noProof="0" dirty="0">
                <a:ln>
                  <a:noFill/>
                </a:ln>
                <a:solidFill>
                  <a:srgbClr val="444444"/>
                </a:solidFill>
                <a:effectLst/>
                <a:uLnTx/>
                <a:uFillTx/>
                <a:latin typeface="GT-R"/>
                <a:ea typeface="+mn-ea"/>
                <a:cs typeface="+mn-cs"/>
              </a:rPr>
              <a:t>'Where am I in my asset location story?' </a:t>
            </a:r>
            <a:r>
              <a:rPr kumimoji="0" lang="en-US" sz="1440" b="0" i="0" u="none" strike="noStrike" kern="1200" cap="none" spc="0" normalizeH="0" baseline="0" noProof="0" dirty="0">
                <a:ln>
                  <a:noFill/>
                </a:ln>
                <a:solidFill>
                  <a:srgbClr val="444444"/>
                </a:solidFill>
                <a:effectLst/>
                <a:uLnTx/>
                <a:uFillTx/>
                <a:latin typeface="GT-R"/>
                <a:ea typeface="+mn-ea"/>
                <a:cs typeface="+mn-cs"/>
              </a:rPr>
              <a:t>This reflection is crucial whether you're in the setup, placement, or withdrawal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444444"/>
                </a:solidFill>
                <a:effectLst/>
                <a:uLnTx/>
                <a:uFillTx/>
                <a:latin typeface="GT-R"/>
                <a:ea typeface="+mn-ea"/>
                <a:cs typeface="+mn-cs"/>
              </a:rPr>
              <a:t>Call to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I encourage you to evaluate your current financial plan. Determine which phase you are in your asset location journey and take proactive steps in connecting with a financial professional to optimize your financial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GT-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444444"/>
                </a:solidFill>
                <a:effectLst/>
                <a:uLnTx/>
                <a:uFillTx/>
                <a:latin typeface="GT-R"/>
                <a:ea typeface="+mn-ea"/>
                <a:cs typeface="+mn-cs"/>
              </a:rPr>
              <a:t>This is not just about minimizing taxes today, but about securing your financial future.</a:t>
            </a: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4" name="Slide Number Placeholder 3">
            <a:extLst>
              <a:ext uri="{FF2B5EF4-FFF2-40B4-BE49-F238E27FC236}">
                <a16:creationId xmlns:a16="http://schemas.microsoft.com/office/drawing/2014/main" id="{E178CE6D-94AC-FC65-40A8-154421FC5835}"/>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19</a:t>
            </a:fld>
            <a:endParaRPr lang="en-US">
              <a:latin typeface="Segoe UI" panose="020B0502040204020203" pitchFamily="34" charset="0"/>
            </a:endParaRPr>
          </a:p>
        </p:txBody>
      </p:sp>
    </p:spTree>
    <p:extLst>
      <p:ext uri="{BB962C8B-B14F-4D97-AF65-F5344CB8AC3E}">
        <p14:creationId xmlns:p14="http://schemas.microsoft.com/office/powerpoint/2010/main" val="337651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DD73962-E25C-43CE-AA58-C912AE99B3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28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There are four key pain points that standout in today’s world.  The first is the discussion around taxes and taxation.  Not just our current taxes being paid, but the uncertainty of taxation into retirement.  A second area of concern is in building Contingency capital with the goal of it to be adequate to address a personal or a business situation, such as medical bills. The third area tends to be asset protection for these and other assets within a portfolio.  In our litigious society, keeping as much of a portfolio protected from creditors is of consideration.  The fourth area is adequate protection to support the financial freedom goals you have and have for others should an untimely death occur.  All deaths would be untimely but keeping insurance in the context of self completing your accumulation and income goals for loved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Do you find these same issues to be challenging in your current situation?</a:t>
            </a:r>
          </a:p>
        </p:txBody>
      </p:sp>
      <p:sp>
        <p:nvSpPr>
          <p:cNvPr id="4" name="Slide Number Placeholder 3"/>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3</a:t>
            </a:fld>
            <a:endParaRPr lang="en-US">
              <a:latin typeface="Segoe UI" panose="020B0502040204020203" pitchFamily="34" charset="0"/>
            </a:endParaRPr>
          </a:p>
        </p:txBody>
      </p:sp>
    </p:spTree>
    <p:extLst>
      <p:ext uri="{BB962C8B-B14F-4D97-AF65-F5344CB8AC3E}">
        <p14:creationId xmlns:p14="http://schemas.microsoft.com/office/powerpoint/2010/main" val="3978226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AD85-4B4C-ED5B-C1E5-9187F7DBA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AF89A-C571-0100-3ED3-B917DC39F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45FEE-28CB-3590-D178-0C9099220BB1}"/>
              </a:ext>
            </a:extLst>
          </p:cNvPr>
          <p:cNvSpPr>
            <a:spLocks noGrp="1"/>
          </p:cNvSpPr>
          <p:nvPr>
            <p:ph type="body" idx="1"/>
          </p:nvPr>
        </p:nvSpPr>
        <p:spPr/>
        <p:txBody>
          <a:bodyPr/>
          <a:lstStyle/>
          <a:p>
            <a:r>
              <a:rPr lang="en-US"/>
              <a:t>48</a:t>
            </a:r>
          </a:p>
        </p:txBody>
      </p:sp>
      <p:sp>
        <p:nvSpPr>
          <p:cNvPr id="4" name="Slide Number Placeholder 3">
            <a:extLst>
              <a:ext uri="{FF2B5EF4-FFF2-40B4-BE49-F238E27FC236}">
                <a16:creationId xmlns:a16="http://schemas.microsoft.com/office/drawing/2014/main" id="{6B107EBE-9092-0497-6F33-D76FAAB037D9}"/>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21</a:t>
            </a:fld>
            <a:endParaRPr lang="en-US">
              <a:latin typeface="Segoe UI" panose="020B0502040204020203" pitchFamily="34" charset="0"/>
            </a:endParaRPr>
          </a:p>
        </p:txBody>
      </p:sp>
    </p:spTree>
    <p:extLst>
      <p:ext uri="{BB962C8B-B14F-4D97-AF65-F5344CB8AC3E}">
        <p14:creationId xmlns:p14="http://schemas.microsoft.com/office/powerpoint/2010/main" val="310850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66E22-E6E0-6944-C1B6-33A95DEBB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424AB-F1AD-02C9-74F7-97CD76770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B3927-A239-1BC3-4250-156BAED8D875}"/>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As we navigate these pressing financial concerns, a critical pillar of our planning revolves around taxes—not just the taxes we pay today, but the uncertainty surrounding future tax rates and policies. This uncertainty underscores the need for proactive retirement income planning, with a focus on tax efficiency and diversification. </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Let's explore how refining your approach to tax management can empower you to achieve your financial freedom goals.</a:t>
            </a:r>
          </a:p>
        </p:txBody>
      </p:sp>
      <p:sp>
        <p:nvSpPr>
          <p:cNvPr id="4" name="Slide Number Placeholder 3">
            <a:extLst>
              <a:ext uri="{FF2B5EF4-FFF2-40B4-BE49-F238E27FC236}">
                <a16:creationId xmlns:a16="http://schemas.microsoft.com/office/drawing/2014/main" id="{551FA41E-198C-1D9F-E83B-0F66FF3F1FE4}"/>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4</a:t>
            </a:fld>
            <a:endParaRPr lang="en-US">
              <a:latin typeface="Segoe UI" panose="020B0502040204020203" pitchFamily="34" charset="0"/>
            </a:endParaRPr>
          </a:p>
        </p:txBody>
      </p:sp>
    </p:spTree>
    <p:extLst>
      <p:ext uri="{BB962C8B-B14F-4D97-AF65-F5344CB8AC3E}">
        <p14:creationId xmlns:p14="http://schemas.microsoft.com/office/powerpoint/2010/main" val="190633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6DD1F-D85F-B17A-5D0D-5F1D6F061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DBAB1-1810-096F-B3D5-D27867760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A93AF-E20B-B4EE-9288-3614701A910F}"/>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Read Slide</a:t>
            </a:r>
          </a:p>
        </p:txBody>
      </p:sp>
      <p:sp>
        <p:nvSpPr>
          <p:cNvPr id="4" name="Slide Number Placeholder 3">
            <a:extLst>
              <a:ext uri="{FF2B5EF4-FFF2-40B4-BE49-F238E27FC236}">
                <a16:creationId xmlns:a16="http://schemas.microsoft.com/office/drawing/2014/main" id="{21F45A63-AFC4-11BA-4F1C-6A633F05E6EC}"/>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5</a:t>
            </a:fld>
            <a:endParaRPr lang="en-US">
              <a:latin typeface="Segoe UI" panose="020B0502040204020203" pitchFamily="34" charset="0"/>
            </a:endParaRPr>
          </a:p>
        </p:txBody>
      </p:sp>
    </p:spTree>
    <p:extLst>
      <p:ext uri="{BB962C8B-B14F-4D97-AF65-F5344CB8AC3E}">
        <p14:creationId xmlns:p14="http://schemas.microsoft.com/office/powerpoint/2010/main" val="3155535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B593-77D5-390E-BFCC-D0B494784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63BDB-24FB-70AB-B2A6-FEB18DF67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3C328-6975-A121-3889-F88668F0FD94}"/>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444444"/>
                </a:solidFill>
                <a:effectLst/>
                <a:uLnTx/>
                <a:uFillTx/>
                <a:latin typeface="GT-R"/>
                <a:ea typeface="+mn-ea"/>
                <a:cs typeface="+mn-cs"/>
              </a:rPr>
              <a:t>To effectively refine your approach to tax management and retirement planning, it's vital to understand how your assets are positioned across the three tax buckets: taxable, tax-deferred, and tax-free. Each bucket plays a unique role in managing your taxes now and in the future, offering opportunities to balance flexibility, efficiency, and diversification in your financial strategy. Let’s dive deeper into how each of these buckets can contribute to your long-term financial goals.</a:t>
            </a: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Segoe UI"/>
                <a:ea typeface="+mn-ea"/>
                <a:cs typeface="Segoe UI"/>
              </a:rPr>
              <a:t>Taxable Account: </a:t>
            </a:r>
            <a:r>
              <a:rPr kumimoji="0" lang="en-US" sz="1440" b="0" i="0" u="none" strike="noStrike" kern="1200" cap="none" spc="0" normalizeH="0" baseline="0" noProof="0" dirty="0">
                <a:ln>
                  <a:noFill/>
                </a:ln>
                <a:solidFill>
                  <a:prstClr val="black"/>
                </a:solidFill>
                <a:effectLst/>
                <a:uLnTx/>
                <a:uFillTx/>
                <a:latin typeface="Segoe UI"/>
                <a:ea typeface="+mn-ea"/>
                <a:cs typeface="Segoe UI"/>
              </a:rPr>
              <a:t>You will pay taxes on interest and/or capital gains each year from your brokerage, CD, Money Market and savings accounts.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Tax Free Account (TEAs):</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000000"/>
                </a:solidFill>
                <a:effectLst/>
                <a:uLnTx/>
                <a:uFillTx/>
                <a:latin typeface="Segoe UI"/>
                <a:ea typeface="+mn-ea"/>
                <a:cs typeface="Segoe UI"/>
              </a:rPr>
              <a:t>Will be invested after tax, but you will not pay taxes on any distributions from these assets.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Segoe UI"/>
                <a:ea typeface="+mn-ea"/>
                <a:cs typeface="Segoe UI"/>
              </a:rPr>
              <a:t>Tax Deferred Account (TDAs): </a:t>
            </a:r>
            <a:r>
              <a:rPr kumimoji="0" lang="en-US" sz="1600" b="0" i="0" u="none" strike="noStrike" kern="1200" cap="none" spc="0" normalizeH="0" baseline="0" noProof="0" dirty="0">
                <a:ln>
                  <a:noFill/>
                </a:ln>
                <a:solidFill>
                  <a:srgbClr val="000000"/>
                </a:solidFill>
                <a:effectLst/>
                <a:uLnTx/>
                <a:uFillTx/>
                <a:latin typeface="Segoe UI"/>
                <a:ea typeface="+mn-ea"/>
                <a:cs typeface="Segoe UI"/>
              </a:rPr>
              <a:t>Will be invested pretax and grow tax-deferred. All distributions from your tax-deferred accounts will be fully taxable at ordinary income tax rates when withdrawn (will not be subject to 10% penalty if withdrawn after age 59½).</a:t>
            </a:r>
          </a:p>
        </p:txBody>
      </p:sp>
      <p:sp>
        <p:nvSpPr>
          <p:cNvPr id="4" name="Slide Number Placeholder 3">
            <a:extLst>
              <a:ext uri="{FF2B5EF4-FFF2-40B4-BE49-F238E27FC236}">
                <a16:creationId xmlns:a16="http://schemas.microsoft.com/office/drawing/2014/main" id="{4C05F219-935F-8EA8-DF1E-E29C7AA1F549}"/>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6</a:t>
            </a:fld>
            <a:endParaRPr lang="en-US">
              <a:latin typeface="Segoe UI" panose="020B0502040204020203" pitchFamily="34" charset="0"/>
            </a:endParaRPr>
          </a:p>
        </p:txBody>
      </p:sp>
    </p:spTree>
    <p:extLst>
      <p:ext uri="{BB962C8B-B14F-4D97-AF65-F5344CB8AC3E}">
        <p14:creationId xmlns:p14="http://schemas.microsoft.com/office/powerpoint/2010/main" val="15707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03A2-E3F3-2442-06EB-466D680DF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975A7-B1E7-0A37-9AC6-E0A4FD661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A5D9B-E3BB-E95B-DFF9-1A21FECD5230}"/>
              </a:ext>
            </a:extLst>
          </p:cNvPr>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The principle is simple: risk management. If all your investments are concentrated in one area, a downturn could result in significant losses. </a:t>
            </a: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This is where asset allocation comes in</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 By spreading your investments across different asset classes—such as stocks, bonds, and real estate—you reduce the risk of a single investment derailing your financial plan and create a smoother path toward long-term growth. For example, investing 100% in cryptocurrency could be disastrous if the market crashes, but diversification helps protect your portfolio.</a:t>
            </a: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The same idea applies to asset location. </a:t>
            </a:r>
            <a:r>
              <a:rPr kumimoji="0" lang="en-US" sz="1440" b="0" i="0" u="none" strike="noStrike" kern="1200" cap="none" spc="0" normalizeH="0" baseline="0" noProof="0" dirty="0">
                <a:ln>
                  <a:noFill/>
                </a:ln>
                <a:solidFill>
                  <a:prstClr val="black"/>
                </a:solidFill>
                <a:effectLst/>
                <a:uLnTx/>
                <a:uFillTx/>
                <a:latin typeface="Calibri" panose="020F0502020204030204"/>
                <a:ea typeface="+mn-ea"/>
                <a:cs typeface="+mn-cs"/>
              </a:rPr>
              <a:t>Just as you diversify your investments, you should also diversify where you hold them. Dividing your savings across Taxable, Tax-Deferred, and Tax-Free accounts shields you from unpredictable tax changes and allows for greater flexibility when accessing your funds. Relying solely on one tax strategy is as risky as investing in only one asset.</a:t>
            </a: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By diversifying both your investments through asset allocation and your savings through asset location, you reduce risks, create balance, and maintain control over your financial future.</a:t>
            </a:r>
            <a:endParaRPr kumimoji="0" lang="en-US" sz="1440" b="0" i="0" u="none" strike="noStrike" kern="1200" cap="none" spc="0" normalizeH="0" baseline="0" noProof="0" dirty="0">
              <a:ln>
                <a:noFill/>
              </a:ln>
              <a:solidFill>
                <a:srgbClr val="444444"/>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9274A72-2A03-E713-FFCC-A75C16490197}"/>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7</a:t>
            </a:fld>
            <a:endParaRPr lang="en-US">
              <a:latin typeface="Segoe UI" panose="020B0502040204020203" pitchFamily="34" charset="0"/>
            </a:endParaRPr>
          </a:p>
        </p:txBody>
      </p:sp>
    </p:spTree>
    <p:extLst>
      <p:ext uri="{BB962C8B-B14F-4D97-AF65-F5344CB8AC3E}">
        <p14:creationId xmlns:p14="http://schemas.microsoft.com/office/powerpoint/2010/main" val="167966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2E008-2342-E3F8-C975-4BCF876C9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D7477-ABFE-7D28-CE7D-234A67E28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31368-9F0C-DFD9-AE2B-D2DE94364DC0}"/>
              </a:ext>
            </a:extLst>
          </p:cNvPr>
          <p:cNvSpPr>
            <a:spLocks noGrp="1"/>
          </p:cNvSpPr>
          <p:nvPr>
            <p:ph type="body" idx="1"/>
          </p:nvPr>
        </p:nvSpPr>
        <p:spPr/>
        <p:txBody>
          <a:bodyPr/>
          <a:lstStyle/>
          <a:p>
            <a:pPr marL="0" marR="0" lvl="0" indent="0" algn="l" defTabSz="1159848" rtl="0" eaLnBrk="1" fontAlgn="auto" latinLnBrk="0" hangingPunct="1">
              <a:lnSpc>
                <a:spcPct val="90000"/>
              </a:lnSpc>
              <a:spcBef>
                <a:spcPts val="1269"/>
              </a:spcBef>
              <a:spcAft>
                <a:spcPts val="0"/>
              </a:spcAft>
              <a:buClrTx/>
              <a:buSzTx/>
              <a:buFontTx/>
              <a:buNone/>
              <a:tabLst/>
              <a:defRPr/>
            </a:pPr>
            <a:r>
              <a:rPr kumimoji="0" lang="en-US" sz="2500" b="1" i="0" u="sng" strike="noStrike" kern="1200" cap="none" spc="0" normalizeH="0" baseline="0" noProof="0" dirty="0">
                <a:ln>
                  <a:noFill/>
                </a:ln>
                <a:solidFill>
                  <a:srgbClr val="002060"/>
                </a:solidFill>
                <a:effectLst/>
                <a:uLnTx/>
                <a:uFillTx/>
                <a:latin typeface="Calibri" panose="020F0502020204030204"/>
                <a:ea typeface="+mn-ea"/>
                <a:cs typeface="Calibri"/>
              </a:rPr>
              <a:t>3 Potential phases/components of Asset Location Planning</a:t>
            </a:r>
          </a:p>
          <a:p>
            <a:pPr marL="942340" marR="0" lvl="1" indent="-361950" algn="l" defTabSz="1097280" rtl="0" eaLnBrk="1" fontAlgn="auto" latinLnBrk="0" hangingPunct="1">
              <a:lnSpc>
                <a:spcPct val="200000"/>
              </a:lnSpc>
              <a:spcBef>
                <a:spcPts val="1269"/>
              </a:spcBef>
              <a:spcAft>
                <a:spcPts val="0"/>
              </a:spcAft>
              <a:buClrTx/>
              <a:buSzTx/>
              <a:buFontTx/>
              <a:buAutoNum type="arabicPeriod"/>
              <a:tabLst/>
              <a:defRPr/>
            </a:pPr>
            <a:r>
              <a:rPr kumimoji="0" lang="en-US" sz="3000" b="1" i="0" u="sng" strike="noStrike" kern="1200" cap="none" spc="0" normalizeH="0" baseline="0" noProof="0" dirty="0">
                <a:ln>
                  <a:noFill/>
                </a:ln>
                <a:solidFill>
                  <a:srgbClr val="FF0000"/>
                </a:solidFill>
                <a:effectLst/>
                <a:uLnTx/>
                <a:uFillTx/>
                <a:latin typeface="Calibri" panose="020F0502020204030204"/>
                <a:ea typeface="+mn-ea"/>
                <a:cs typeface="Calibri"/>
              </a:rPr>
              <a:t>Set up:</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Calibri"/>
              </a:rPr>
              <a:t> </a:t>
            </a:r>
            <a:r>
              <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Calibri"/>
              </a:rPr>
              <a:t>creating all three asset location ‘buckets’ for maximum long-term tax diversification and distribution optionality</a:t>
            </a:r>
            <a:endParaRPr kumimoji="0" lang="en-US" sz="2100" b="0" i="0" u="none" strike="noStrike" kern="1200" cap="none" spc="0" normalizeH="0" baseline="0" noProof="0" dirty="0">
              <a:ln>
                <a:noFill/>
              </a:ln>
              <a:solidFill>
                <a:srgbClr val="002060"/>
              </a:solidFill>
              <a:effectLst/>
              <a:uLnTx/>
              <a:uFillTx/>
              <a:latin typeface="Calibri" panose="020F0502020204030204"/>
              <a:ea typeface="Calibri"/>
              <a:cs typeface="Calibri"/>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Spreading your money among a variety of different types of investments is an important way to reduce risk.</a:t>
            </a:r>
            <a:endParaRPr kumimoji="0" lang="en-US" sz="144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4" name="Slide Number Placeholder 3">
            <a:extLst>
              <a:ext uri="{FF2B5EF4-FFF2-40B4-BE49-F238E27FC236}">
                <a16:creationId xmlns:a16="http://schemas.microsoft.com/office/drawing/2014/main" id="{8F8473CE-A6A7-F84C-93D6-DF88A691E913}"/>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8</a:t>
            </a:fld>
            <a:endParaRPr lang="en-US">
              <a:latin typeface="Segoe UI" panose="020B0502040204020203" pitchFamily="34" charset="0"/>
            </a:endParaRPr>
          </a:p>
        </p:txBody>
      </p:sp>
    </p:spTree>
    <p:extLst>
      <p:ext uri="{BB962C8B-B14F-4D97-AF65-F5344CB8AC3E}">
        <p14:creationId xmlns:p14="http://schemas.microsoft.com/office/powerpoint/2010/main" val="298559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614A6-5891-1D7B-F10B-A94BE8452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DA912-D699-15DD-D59C-EB30E3C0F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6056E-DC87-59FC-88D9-EAF1DA10E04D}"/>
              </a:ext>
            </a:extLst>
          </p:cNvPr>
          <p:cNvSpPr>
            <a:spLocks noGrp="1"/>
          </p:cNvSpPr>
          <p:nvPr>
            <p:ph type="body" idx="1"/>
          </p:nvPr>
        </p:nvSpPr>
        <p:spPr/>
        <p:txBody>
          <a:bodyPr/>
          <a:lstStyle/>
          <a:p>
            <a:pPr marL="0" marR="0" lvl="0" indent="0" algn="l" defTabSz="1159848" rtl="0" eaLnBrk="1" fontAlgn="auto" latinLnBrk="0" hangingPunct="1">
              <a:lnSpc>
                <a:spcPct val="90000"/>
              </a:lnSpc>
              <a:spcBef>
                <a:spcPts val="1269"/>
              </a:spcBef>
              <a:spcAft>
                <a:spcPts val="0"/>
              </a:spcAft>
              <a:buClrTx/>
              <a:buSzTx/>
              <a:buFontTx/>
              <a:buNone/>
              <a:tabLst/>
              <a:defRPr/>
            </a:pPr>
            <a:r>
              <a:rPr kumimoji="0" lang="en-US" sz="2500" b="1" i="0" u="sng" strike="noStrike" kern="1200" cap="none" spc="0" normalizeH="0" baseline="0" noProof="0" dirty="0">
                <a:ln>
                  <a:noFill/>
                </a:ln>
                <a:solidFill>
                  <a:srgbClr val="002060"/>
                </a:solidFill>
                <a:effectLst/>
                <a:uLnTx/>
                <a:uFillTx/>
                <a:latin typeface="Calibri" panose="020F0502020204030204"/>
                <a:ea typeface="+mn-ea"/>
                <a:cs typeface="Calibri"/>
              </a:rPr>
              <a:t>3 Phases/components of Asset Location Planning</a:t>
            </a:r>
          </a:p>
          <a:p>
            <a:pPr marL="942340" marR="0" lvl="1" indent="-361950" algn="l" defTabSz="1097280" rtl="0" eaLnBrk="1" fontAlgn="auto" latinLnBrk="0" hangingPunct="1">
              <a:lnSpc>
                <a:spcPct val="200000"/>
              </a:lnSpc>
              <a:spcBef>
                <a:spcPts val="1269"/>
              </a:spcBef>
              <a:spcAft>
                <a:spcPts val="0"/>
              </a:spcAft>
              <a:buClrTx/>
              <a:buSzTx/>
              <a:buFontTx/>
              <a:buAutoNum type="arabicPeriod"/>
              <a:tabLst/>
              <a:defRPr/>
            </a:pPr>
            <a:r>
              <a:rPr kumimoji="0" lang="en-US" sz="3000" b="1" i="0" u="sng" strike="noStrike" kern="1200" cap="none" spc="0" normalizeH="0" baseline="0" noProof="0" dirty="0">
                <a:ln>
                  <a:noFill/>
                </a:ln>
                <a:solidFill>
                  <a:srgbClr val="FF0000"/>
                </a:solidFill>
                <a:effectLst/>
                <a:uLnTx/>
                <a:uFillTx/>
                <a:latin typeface="Calibri" panose="020F0502020204030204"/>
                <a:ea typeface="+mn-ea"/>
                <a:cs typeface="Calibri"/>
              </a:rPr>
              <a:t>Placement:</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Calibri"/>
              </a:rPr>
              <a:t> </a:t>
            </a:r>
            <a:r>
              <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Calibri"/>
              </a:rPr>
              <a:t>placement of various asset classes within client’s overall asset allocation across all asset location buckets as tax-efficiently as possible (</a:t>
            </a:r>
            <a:r>
              <a:rPr kumimoji="0" lang="en-US" sz="2100" b="0" i="0" u="none" strike="noStrike" kern="1200" cap="none" spc="0" normalizeH="0" baseline="0" noProof="0" dirty="0" err="1">
                <a:ln>
                  <a:noFill/>
                </a:ln>
                <a:solidFill>
                  <a:srgbClr val="002060"/>
                </a:solidFill>
                <a:effectLst/>
                <a:uLnTx/>
                <a:uFillTx/>
                <a:latin typeface="Calibri" panose="020F0502020204030204"/>
                <a:ea typeface="+mn-ea"/>
                <a:cs typeface="Calibri"/>
              </a:rPr>
              <a:t>i.e</a:t>
            </a:r>
            <a:r>
              <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Calibri"/>
              </a:rPr>
              <a:t> how much should I put in my different tax accounts)</a:t>
            </a:r>
            <a:endParaRPr kumimoji="0" lang="en-US" sz="2100" b="0" i="0" u="none" strike="noStrike" kern="1200" cap="none" spc="0" normalizeH="0" baseline="0" noProof="0" dirty="0">
              <a:ln>
                <a:noFill/>
              </a:ln>
              <a:solidFill>
                <a:srgbClr val="002060"/>
              </a:solidFill>
              <a:effectLst/>
              <a:uLnTx/>
              <a:uFillTx/>
              <a:latin typeface="Calibri" panose="020F0502020204030204"/>
              <a:ea typeface="Calibri"/>
              <a:cs typeface="Calibri"/>
            </a:endParaRPr>
          </a:p>
          <a:p>
            <a:pPr marL="580390" marR="0" lvl="1" indent="0" algn="l" defTabSz="1097280" rtl="0" eaLnBrk="1" fontAlgn="auto" latinLnBrk="0" hangingPunct="1">
              <a:lnSpc>
                <a:spcPct val="200000"/>
              </a:lnSpc>
              <a:spcBef>
                <a:spcPts val="1269"/>
              </a:spcBef>
              <a:spcAft>
                <a:spcPts val="0"/>
              </a:spcAft>
              <a:buClrTx/>
              <a:buSzTx/>
              <a:buFontTx/>
              <a:buNone/>
              <a:tabLst/>
              <a:defRPr/>
            </a:pPr>
            <a:endParaRPr kumimoji="0" lang="en-US" sz="144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123190" marR="0" lvl="0" indent="0" algn="l" defTabSz="1097280" rtl="0" eaLnBrk="1" fontAlgn="auto" latinLnBrk="0" hangingPunct="1">
              <a:lnSpc>
                <a:spcPct val="200000"/>
              </a:lnSpc>
              <a:spcBef>
                <a:spcPts val="1269"/>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Calibri" panose="020F0502020204030204"/>
                <a:ea typeface="+mn-ea"/>
                <a:cs typeface="+mn-cs"/>
              </a:rPr>
              <a:t>Investment portfolio allocations generally focus on risk vs. reward considerations.  It is important diversifying the investment of your personally owned assets across different asset classes, that make up your portfolio.</a:t>
            </a:r>
            <a:endParaRPr kumimoji="0" lang="en-US" sz="144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4" name="Slide Number Placeholder 3">
            <a:extLst>
              <a:ext uri="{FF2B5EF4-FFF2-40B4-BE49-F238E27FC236}">
                <a16:creationId xmlns:a16="http://schemas.microsoft.com/office/drawing/2014/main" id="{FCEC9BAC-F71A-BF2E-1649-2FD79E4F74DA}"/>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9</a:t>
            </a:fld>
            <a:endParaRPr lang="en-US">
              <a:latin typeface="Segoe UI" panose="020B0502040204020203" pitchFamily="34" charset="0"/>
            </a:endParaRPr>
          </a:p>
        </p:txBody>
      </p:sp>
    </p:spTree>
    <p:extLst>
      <p:ext uri="{BB962C8B-B14F-4D97-AF65-F5344CB8AC3E}">
        <p14:creationId xmlns:p14="http://schemas.microsoft.com/office/powerpoint/2010/main" val="207799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DFA0-1D92-54B7-E617-4166801A5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9CDF0-E922-CD2A-A7D8-74023F27A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5F730-8192-21F3-2F53-4080703B6FE4}"/>
              </a:ext>
            </a:extLst>
          </p:cNvPr>
          <p:cNvSpPr>
            <a:spLocks noGrp="1"/>
          </p:cNvSpPr>
          <p:nvPr>
            <p:ph type="body" idx="1"/>
          </p:nvPr>
        </p:nvSpPr>
        <p:spPr/>
        <p:txBody>
          <a:bodyPr/>
          <a:lstStyle/>
          <a:p>
            <a:pPr marL="0" marR="0" lvl="0" indent="0" algn="l" defTabSz="1159848" rtl="0" eaLnBrk="1" fontAlgn="auto" latinLnBrk="0" hangingPunct="1">
              <a:lnSpc>
                <a:spcPct val="90000"/>
              </a:lnSpc>
              <a:spcBef>
                <a:spcPts val="1269"/>
              </a:spcBef>
              <a:spcAft>
                <a:spcPts val="0"/>
              </a:spcAft>
              <a:buClrTx/>
              <a:buSzTx/>
              <a:buFontTx/>
              <a:buNone/>
              <a:tabLst/>
              <a:defRPr/>
            </a:pPr>
            <a:r>
              <a:rPr kumimoji="0" lang="en-US" sz="2500" b="1" i="0" u="sng" strike="noStrike" kern="1200" cap="none" spc="0" normalizeH="0" baseline="0" noProof="0" dirty="0">
                <a:ln>
                  <a:noFill/>
                </a:ln>
                <a:solidFill>
                  <a:srgbClr val="002060"/>
                </a:solidFill>
                <a:effectLst/>
                <a:uLnTx/>
                <a:uFillTx/>
                <a:latin typeface="Calibri" panose="020F0502020204030204"/>
                <a:ea typeface="+mn-ea"/>
                <a:cs typeface="Calibri"/>
              </a:rPr>
              <a:t>3 Phases/components of Asset Location Planning</a:t>
            </a:r>
          </a:p>
          <a:p>
            <a:pPr marL="942340" marR="0" lvl="1" indent="-361950" algn="l" defTabSz="1097280" rtl="0" eaLnBrk="1" fontAlgn="auto" latinLnBrk="0" hangingPunct="1">
              <a:lnSpc>
                <a:spcPct val="200000"/>
              </a:lnSpc>
              <a:spcBef>
                <a:spcPts val="1269"/>
              </a:spcBef>
              <a:spcAft>
                <a:spcPts val="0"/>
              </a:spcAft>
              <a:buClrTx/>
              <a:buSzTx/>
              <a:buFontTx/>
              <a:buAutoNum type="arabicPeriod"/>
              <a:tabLst/>
              <a:defRPr/>
            </a:pPr>
            <a:r>
              <a:rPr kumimoji="0" lang="en-US" sz="3000" b="1" i="0" u="sng" strike="noStrike" kern="1200" cap="none" spc="0" normalizeH="0" baseline="0" noProof="0" dirty="0">
                <a:ln>
                  <a:noFill/>
                </a:ln>
                <a:solidFill>
                  <a:srgbClr val="FF0000"/>
                </a:solidFill>
                <a:effectLst/>
                <a:uLnTx/>
                <a:uFillTx/>
                <a:latin typeface="Calibri" panose="020F0502020204030204"/>
                <a:ea typeface="+mn-ea"/>
                <a:cs typeface="Calibri"/>
              </a:rPr>
              <a:t>Withdrawals:</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Calibri"/>
              </a:rPr>
              <a:t> </a:t>
            </a:r>
            <a:r>
              <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Calibri"/>
              </a:rPr>
              <a:t>demonstrating the power of asset location planning through tax minimization and improved after tax returns/cash flows</a:t>
            </a:r>
            <a:endParaRPr kumimoji="0" lang="en-US" sz="2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Calibri" panose="020F0502020204030204"/>
                <a:ea typeface="+mn-ea"/>
                <a:cs typeface="+mn-cs"/>
              </a:rPr>
              <a:t>Where are YOU in your asset location planning journey?</a:t>
            </a:r>
            <a:endParaRPr kumimoji="0" lang="en-US" sz="144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4" name="Slide Number Placeholder 3">
            <a:extLst>
              <a:ext uri="{FF2B5EF4-FFF2-40B4-BE49-F238E27FC236}">
                <a16:creationId xmlns:a16="http://schemas.microsoft.com/office/drawing/2014/main" id="{7FACCCA6-6C75-6A25-5633-7D1428914879}"/>
              </a:ext>
            </a:extLst>
          </p:cNvPr>
          <p:cNvSpPr>
            <a:spLocks noGrp="1"/>
          </p:cNvSpPr>
          <p:nvPr>
            <p:ph type="sldNum" sz="quarter" idx="10"/>
          </p:nvPr>
        </p:nvSpPr>
        <p:spPr/>
        <p:txBody>
          <a:bodyPr/>
          <a:lstStyle/>
          <a:p>
            <a:fld id="{67E37107-5B3B-C144-9AF1-F4F03A8099C2}" type="slidenum">
              <a:rPr lang="en-US" smtClean="0">
                <a:latin typeface="Segoe UI" panose="020B0502040204020203" pitchFamily="34" charset="0"/>
              </a:rPr>
              <a:pPr/>
              <a:t>10</a:t>
            </a:fld>
            <a:endParaRPr lang="en-US">
              <a:latin typeface="Segoe UI" panose="020B0502040204020203" pitchFamily="34" charset="0"/>
            </a:endParaRPr>
          </a:p>
        </p:txBody>
      </p:sp>
    </p:spTree>
    <p:extLst>
      <p:ext uri="{BB962C8B-B14F-4D97-AF65-F5344CB8AC3E}">
        <p14:creationId xmlns:p14="http://schemas.microsoft.com/office/powerpoint/2010/main" val="3628022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12.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3" y="585216"/>
            <a:ext cx="929778"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1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0"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cxnSp>
        <p:nvCxnSpPr>
          <p:cNvPr id="22" name="Straight Connector 21">
            <a:extLst>
              <a:ext uri="{FF2B5EF4-FFF2-40B4-BE49-F238E27FC236}">
                <a16:creationId xmlns:a16="http://schemas.microsoft.com/office/drawing/2014/main" id="{E57882E3-63AB-D64E-BDA6-FF439614697A}"/>
              </a:ext>
            </a:extLst>
          </p:cNvPr>
          <p:cNvCxnSpPr>
            <a:cxnSpLocks/>
          </p:cNvCxnSpPr>
          <p:nvPr userDrawn="1"/>
        </p:nvCxnSpPr>
        <p:spPr>
          <a:xfrm flipH="1">
            <a:off x="8369301" y="5130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6B12618-D0EF-C74B-927E-B65AD0A74DB7}"/>
              </a:ext>
            </a:extLst>
          </p:cNvPr>
          <p:cNvCxnSpPr>
            <a:cxnSpLocks/>
          </p:cNvCxnSpPr>
          <p:nvPr userDrawn="1"/>
        </p:nvCxnSpPr>
        <p:spPr>
          <a:xfrm flipH="1">
            <a:off x="8369301" y="18846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F4B06A-ACC8-2D47-91D1-86AA6B693CB6}"/>
              </a:ext>
            </a:extLst>
          </p:cNvPr>
          <p:cNvCxnSpPr>
            <a:cxnSpLocks/>
          </p:cNvCxnSpPr>
          <p:nvPr userDrawn="1"/>
        </p:nvCxnSpPr>
        <p:spPr>
          <a:xfrm flipH="1">
            <a:off x="8369301" y="32562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4CEE762-48FD-D046-B0B3-CE8067400EC5}"/>
              </a:ext>
            </a:extLst>
          </p:cNvPr>
          <p:cNvCxnSpPr>
            <a:cxnSpLocks/>
          </p:cNvCxnSpPr>
          <p:nvPr userDrawn="1"/>
        </p:nvCxnSpPr>
        <p:spPr>
          <a:xfrm flipH="1">
            <a:off x="8369301" y="46278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2" name="Title 21"/>
          <p:cNvSpPr>
            <a:spLocks noGrp="1"/>
          </p:cNvSpPr>
          <p:nvPr>
            <p:ph type="title" hasCustomPrompt="1"/>
          </p:nvPr>
        </p:nvSpPr>
        <p:spPr>
          <a:xfrm>
            <a:off x="355936" y="365127"/>
            <a:ext cx="6977925"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33" name="Text Placeholder 15"/>
          <p:cNvSpPr>
            <a:spLocks noGrp="1"/>
          </p:cNvSpPr>
          <p:nvPr>
            <p:ph type="body" sz="quarter" idx="46" hasCustomPrompt="1"/>
          </p:nvPr>
        </p:nvSpPr>
        <p:spPr>
          <a:xfrm>
            <a:off x="9460777" y="832920"/>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4" name="Text Placeholder 5">
            <a:extLst>
              <a:ext uri="{FF2B5EF4-FFF2-40B4-BE49-F238E27FC236}">
                <a16:creationId xmlns:a16="http://schemas.microsoft.com/office/drawing/2014/main" id="{0CDB85DB-1B52-0941-93F1-D829144517BB}"/>
              </a:ext>
            </a:extLst>
          </p:cNvPr>
          <p:cNvSpPr>
            <a:spLocks noGrp="1"/>
          </p:cNvSpPr>
          <p:nvPr>
            <p:ph type="body" sz="quarter" idx="47" hasCustomPrompt="1"/>
          </p:nvPr>
        </p:nvSpPr>
        <p:spPr>
          <a:xfrm>
            <a:off x="8376782" y="1953969"/>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35" name="Text Placeholder 15"/>
          <p:cNvSpPr>
            <a:spLocks noGrp="1"/>
          </p:cNvSpPr>
          <p:nvPr>
            <p:ph type="body" sz="quarter" idx="48" hasCustomPrompt="1"/>
          </p:nvPr>
        </p:nvSpPr>
        <p:spPr>
          <a:xfrm>
            <a:off x="9460777" y="2201673"/>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6" name="Text Placeholder 5">
            <a:extLst>
              <a:ext uri="{FF2B5EF4-FFF2-40B4-BE49-F238E27FC236}">
                <a16:creationId xmlns:a16="http://schemas.microsoft.com/office/drawing/2014/main" id="{0CDB85DB-1B52-0941-93F1-D829144517BB}"/>
              </a:ext>
            </a:extLst>
          </p:cNvPr>
          <p:cNvSpPr>
            <a:spLocks noGrp="1"/>
          </p:cNvSpPr>
          <p:nvPr>
            <p:ph type="body" sz="quarter" idx="49" hasCustomPrompt="1"/>
          </p:nvPr>
        </p:nvSpPr>
        <p:spPr>
          <a:xfrm>
            <a:off x="8376782" y="3331264"/>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37" name="Text Placeholder 15"/>
          <p:cNvSpPr>
            <a:spLocks noGrp="1"/>
          </p:cNvSpPr>
          <p:nvPr>
            <p:ph type="body" sz="quarter" idx="50" hasCustomPrompt="1"/>
          </p:nvPr>
        </p:nvSpPr>
        <p:spPr>
          <a:xfrm>
            <a:off x="9460777" y="3578968"/>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8" name="Text Placeholder 5">
            <a:extLst>
              <a:ext uri="{FF2B5EF4-FFF2-40B4-BE49-F238E27FC236}">
                <a16:creationId xmlns:a16="http://schemas.microsoft.com/office/drawing/2014/main" id="{0CDB85DB-1B52-0941-93F1-D829144517BB}"/>
              </a:ext>
            </a:extLst>
          </p:cNvPr>
          <p:cNvSpPr>
            <a:spLocks noGrp="1"/>
          </p:cNvSpPr>
          <p:nvPr>
            <p:ph type="body" sz="quarter" idx="51" hasCustomPrompt="1"/>
          </p:nvPr>
        </p:nvSpPr>
        <p:spPr>
          <a:xfrm>
            <a:off x="8376782" y="4719239"/>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
        <p:nvSpPr>
          <p:cNvPr id="39" name="Text Placeholder 15"/>
          <p:cNvSpPr>
            <a:spLocks noGrp="1"/>
          </p:cNvSpPr>
          <p:nvPr>
            <p:ph type="body" sz="quarter" idx="52" hasCustomPrompt="1"/>
          </p:nvPr>
        </p:nvSpPr>
        <p:spPr>
          <a:xfrm>
            <a:off x="9460777" y="4966943"/>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40" name="Text Placeholder 5">
            <a:extLst>
              <a:ext uri="{FF2B5EF4-FFF2-40B4-BE49-F238E27FC236}">
                <a16:creationId xmlns:a16="http://schemas.microsoft.com/office/drawing/2014/main" id="{0CDB85DB-1B52-0941-93F1-D829144517BB}"/>
              </a:ext>
            </a:extLst>
          </p:cNvPr>
          <p:cNvSpPr>
            <a:spLocks noGrp="1"/>
          </p:cNvSpPr>
          <p:nvPr>
            <p:ph type="body" sz="quarter" idx="53" hasCustomPrompt="1"/>
          </p:nvPr>
        </p:nvSpPr>
        <p:spPr>
          <a:xfrm>
            <a:off x="8376782" y="6062032"/>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5</a:t>
            </a:r>
          </a:p>
        </p:txBody>
      </p:sp>
      <p:sp>
        <p:nvSpPr>
          <p:cNvPr id="41" name="Text Placeholder 15"/>
          <p:cNvSpPr>
            <a:spLocks noGrp="1"/>
          </p:cNvSpPr>
          <p:nvPr>
            <p:ph type="body" sz="quarter" idx="54" hasCustomPrompt="1"/>
          </p:nvPr>
        </p:nvSpPr>
        <p:spPr>
          <a:xfrm>
            <a:off x="9460777" y="6309736"/>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pic>
        <p:nvPicPr>
          <p:cNvPr id="3" name="Picture 2">
            <a:extLst>
              <a:ext uri="{FF2B5EF4-FFF2-40B4-BE49-F238E27FC236}">
                <a16:creationId xmlns:a16="http://schemas.microsoft.com/office/drawing/2014/main" id="{BCBA0AB2-C10C-65FB-7735-E65C9D3B58CD}"/>
              </a:ext>
            </a:extLst>
          </p:cNvPr>
          <p:cNvPicPr>
            <a:picLocks noChangeAspect="1"/>
          </p:cNvPicPr>
          <p:nvPr userDrawn="1"/>
        </p:nvPicPr>
        <p:blipFill>
          <a:blip r:embed="rId5"/>
          <a:stretch>
            <a:fillRect/>
          </a:stretch>
        </p:blipFill>
        <p:spPr>
          <a:xfrm>
            <a:off x="355937" y="7558442"/>
            <a:ext cx="1333501" cy="312168"/>
          </a:xfrm>
          <a:prstGeom prst="rect">
            <a:avLst/>
          </a:prstGeom>
        </p:spPr>
      </p:pic>
    </p:spTree>
    <p:extLst>
      <p:ext uri="{BB962C8B-B14F-4D97-AF65-F5344CB8AC3E}">
        <p14:creationId xmlns:p14="http://schemas.microsoft.com/office/powerpoint/2010/main" val="325794515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4" orient="horz" pos="960">
          <p15:clr>
            <a:srgbClr val="FBAE40"/>
          </p15:clr>
        </p15:guide>
        <p15:guide id="5" orient="horz" pos="1824">
          <p15:clr>
            <a:srgbClr val="FBAE40"/>
          </p15:clr>
        </p15:guide>
        <p15:guide id="6" orient="horz" pos="1392">
          <p15:clr>
            <a:srgbClr val="FBAE40"/>
          </p15:clr>
        </p15:guide>
        <p15:guide id="7" orient="horz" pos="2256">
          <p15:clr>
            <a:srgbClr val="FBAE40"/>
          </p15:clr>
        </p15:guide>
        <p15:guide id="8" orient="horz" pos="2688">
          <p15:clr>
            <a:srgbClr val="FBAE40"/>
          </p15:clr>
        </p15:guide>
        <p15:guide id="9" orient="horz" pos="3120">
          <p15:clr>
            <a:srgbClr val="FBAE40"/>
          </p15:clr>
        </p15:guide>
        <p15:guide id="10" orient="horz" pos="3552">
          <p15:clr>
            <a:srgbClr val="FBAE40"/>
          </p15:clr>
        </p15:guide>
        <p15:guide id="11" orient="horz" pos="3984">
          <p15:clr>
            <a:srgbClr val="FBAE40"/>
          </p15:clr>
        </p15:guide>
        <p15:guide id="12" orient="horz" pos="44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6" y="2"/>
            <a:ext cx="14631078" cy="5585035"/>
          </a:xfrm>
          <a:custGeom>
            <a:avLst/>
            <a:gdLst>
              <a:gd name="connsiteX0" fmla="*/ 0 w 14627225"/>
              <a:gd name="connsiteY0" fmla="*/ 0 h 5927064"/>
              <a:gd name="connsiteX1" fmla="*/ 14627225 w 14627225"/>
              <a:gd name="connsiteY1" fmla="*/ 0 h 5927064"/>
              <a:gd name="connsiteX2" fmla="*/ 14627225 w 14627225"/>
              <a:gd name="connsiteY2" fmla="*/ 5927064 h 5927064"/>
              <a:gd name="connsiteX3" fmla="*/ 0 w 14627225"/>
              <a:gd name="connsiteY3" fmla="*/ 5927064 h 5927064"/>
              <a:gd name="connsiteX4" fmla="*/ 0 w 14627225"/>
              <a:gd name="connsiteY4" fmla="*/ 0 h 5927064"/>
              <a:gd name="connsiteX0" fmla="*/ 0 w 14627225"/>
              <a:gd name="connsiteY0" fmla="*/ 0 h 6667947"/>
              <a:gd name="connsiteX1" fmla="*/ 14627225 w 14627225"/>
              <a:gd name="connsiteY1" fmla="*/ 0 h 6667947"/>
              <a:gd name="connsiteX2" fmla="*/ 14627225 w 14627225"/>
              <a:gd name="connsiteY2" fmla="*/ 5927064 h 6667947"/>
              <a:gd name="connsiteX3" fmla="*/ 0 w 14627225"/>
              <a:gd name="connsiteY3" fmla="*/ 5927064 h 6667947"/>
              <a:gd name="connsiteX4" fmla="*/ 0 w 14627225"/>
              <a:gd name="connsiteY4" fmla="*/ 0 h 6667947"/>
              <a:gd name="connsiteX0" fmla="*/ 0 w 14627225"/>
              <a:gd name="connsiteY0" fmla="*/ 0 h 6313757"/>
              <a:gd name="connsiteX1" fmla="*/ 14627225 w 14627225"/>
              <a:gd name="connsiteY1" fmla="*/ 0 h 6313757"/>
              <a:gd name="connsiteX2" fmla="*/ 14580333 w 14627225"/>
              <a:gd name="connsiteY2" fmla="*/ 4825095 h 6313757"/>
              <a:gd name="connsiteX3" fmla="*/ 0 w 14627225"/>
              <a:gd name="connsiteY3" fmla="*/ 5927064 h 6313757"/>
              <a:gd name="connsiteX4" fmla="*/ 0 w 14627225"/>
              <a:gd name="connsiteY4" fmla="*/ 0 h 6313757"/>
              <a:gd name="connsiteX0" fmla="*/ 0 w 14627225"/>
              <a:gd name="connsiteY0" fmla="*/ 0 h 5565978"/>
              <a:gd name="connsiteX1" fmla="*/ 14627225 w 14627225"/>
              <a:gd name="connsiteY1" fmla="*/ 0 h 5565978"/>
              <a:gd name="connsiteX2" fmla="*/ 14580333 w 14627225"/>
              <a:gd name="connsiteY2" fmla="*/ 4825095 h 5565978"/>
              <a:gd name="connsiteX3" fmla="*/ 0 w 14627225"/>
              <a:gd name="connsiteY3" fmla="*/ 4825095 h 5565978"/>
              <a:gd name="connsiteX4" fmla="*/ 0 w 14627225"/>
              <a:gd name="connsiteY4" fmla="*/ 0 h 5565978"/>
              <a:gd name="connsiteX0" fmla="*/ 0 w 14627225"/>
              <a:gd name="connsiteY0" fmla="*/ 0 h 5510018"/>
              <a:gd name="connsiteX1" fmla="*/ 14627225 w 14627225"/>
              <a:gd name="connsiteY1" fmla="*/ 0 h 5510018"/>
              <a:gd name="connsiteX2" fmla="*/ 14580333 w 14627225"/>
              <a:gd name="connsiteY2" fmla="*/ 4825095 h 5510018"/>
              <a:gd name="connsiteX3" fmla="*/ 0 w 14627225"/>
              <a:gd name="connsiteY3" fmla="*/ 4825095 h 5510018"/>
              <a:gd name="connsiteX4" fmla="*/ 0 w 14627225"/>
              <a:gd name="connsiteY4" fmla="*/ 0 h 5510018"/>
              <a:gd name="connsiteX0" fmla="*/ 0 w 14627225"/>
              <a:gd name="connsiteY0" fmla="*/ 0 h 5510018"/>
              <a:gd name="connsiteX1" fmla="*/ 14627225 w 14627225"/>
              <a:gd name="connsiteY1" fmla="*/ 0 h 5510018"/>
              <a:gd name="connsiteX2" fmla="*/ 14626053 w 14627225"/>
              <a:gd name="connsiteY2" fmla="*/ 4825095 h 5510018"/>
              <a:gd name="connsiteX3" fmla="*/ 0 w 14627225"/>
              <a:gd name="connsiteY3" fmla="*/ 4825095 h 5510018"/>
              <a:gd name="connsiteX4" fmla="*/ 0 w 14627225"/>
              <a:gd name="connsiteY4" fmla="*/ 0 h 5510018"/>
              <a:gd name="connsiteX0" fmla="*/ 0 w 14627225"/>
              <a:gd name="connsiteY0" fmla="*/ 0 h 5539963"/>
              <a:gd name="connsiteX1" fmla="*/ 14627225 w 14627225"/>
              <a:gd name="connsiteY1" fmla="*/ 0 h 5539963"/>
              <a:gd name="connsiteX2" fmla="*/ 14626053 w 14627225"/>
              <a:gd name="connsiteY2" fmla="*/ 4825095 h 5539963"/>
              <a:gd name="connsiteX3" fmla="*/ 0 w 14627225"/>
              <a:gd name="connsiteY3" fmla="*/ 4825095 h 5539963"/>
              <a:gd name="connsiteX4" fmla="*/ 0 w 14627225"/>
              <a:gd name="connsiteY4" fmla="*/ 0 h 5539963"/>
              <a:gd name="connsiteX0" fmla="*/ 0 w 14627225"/>
              <a:gd name="connsiteY0" fmla="*/ 0 h 5572952"/>
              <a:gd name="connsiteX1" fmla="*/ 14627225 w 14627225"/>
              <a:gd name="connsiteY1" fmla="*/ 0 h 5572952"/>
              <a:gd name="connsiteX2" fmla="*/ 14626053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579161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602607 w 14627225"/>
              <a:gd name="connsiteY2" fmla="*/ 4825095 h 5572952"/>
              <a:gd name="connsiteX3" fmla="*/ 0 w 14627225"/>
              <a:gd name="connsiteY3" fmla="*/ 4895433 h 5572952"/>
              <a:gd name="connsiteX4" fmla="*/ 0 w 14627225"/>
              <a:gd name="connsiteY4" fmla="*/ 0 h 5572952"/>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20895 w 14627225"/>
              <a:gd name="connsiteY2" fmla="*/ 4848541 h 5585188"/>
              <a:gd name="connsiteX3" fmla="*/ 0 w 14627225"/>
              <a:gd name="connsiteY3" fmla="*/ 4895433 h 5585188"/>
              <a:gd name="connsiteX4" fmla="*/ 0 w 14627225"/>
              <a:gd name="connsiteY4" fmla="*/ 0 h 5585188"/>
              <a:gd name="connsiteX0" fmla="*/ 0 w 14631078"/>
              <a:gd name="connsiteY0" fmla="*/ 0 h 5579860"/>
              <a:gd name="connsiteX1" fmla="*/ 14627225 w 14631078"/>
              <a:gd name="connsiteY1" fmla="*/ 0 h 5579860"/>
              <a:gd name="connsiteX2" fmla="*/ 14631055 w 14631078"/>
              <a:gd name="connsiteY2" fmla="*/ 4838381 h 5579860"/>
              <a:gd name="connsiteX3" fmla="*/ 0 w 14631078"/>
              <a:gd name="connsiteY3" fmla="*/ 4895433 h 5579860"/>
              <a:gd name="connsiteX4" fmla="*/ 0 w 14631078"/>
              <a:gd name="connsiteY4" fmla="*/ 0 h 5579860"/>
              <a:gd name="connsiteX0" fmla="*/ 0 w 14631078"/>
              <a:gd name="connsiteY0" fmla="*/ 0 h 5565518"/>
              <a:gd name="connsiteX1" fmla="*/ 14627225 w 14631078"/>
              <a:gd name="connsiteY1" fmla="*/ 0 h 5565518"/>
              <a:gd name="connsiteX2" fmla="*/ 14631055 w 14631078"/>
              <a:gd name="connsiteY2" fmla="*/ 4838381 h 5565518"/>
              <a:gd name="connsiteX3" fmla="*/ 0 w 14631078"/>
              <a:gd name="connsiteY3" fmla="*/ 4895433 h 5565518"/>
              <a:gd name="connsiteX4" fmla="*/ 0 w 14631078"/>
              <a:gd name="connsiteY4" fmla="*/ 0 h 5565518"/>
              <a:gd name="connsiteX0" fmla="*/ 0 w 14631078"/>
              <a:gd name="connsiteY0" fmla="*/ 0 h 5585035"/>
              <a:gd name="connsiteX1" fmla="*/ 14627225 w 14631078"/>
              <a:gd name="connsiteY1" fmla="*/ 0 h 5585035"/>
              <a:gd name="connsiteX2" fmla="*/ 14631055 w 14631078"/>
              <a:gd name="connsiteY2" fmla="*/ 4875703 h 5585035"/>
              <a:gd name="connsiteX3" fmla="*/ 0 w 14631078"/>
              <a:gd name="connsiteY3" fmla="*/ 4895433 h 5585035"/>
              <a:gd name="connsiteX4" fmla="*/ 0 w 14631078"/>
              <a:gd name="connsiteY4" fmla="*/ 0 h 55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1078" h="5585035">
                <a:moveTo>
                  <a:pt x="0" y="0"/>
                </a:moveTo>
                <a:lnTo>
                  <a:pt x="14627225" y="0"/>
                </a:lnTo>
                <a:cubicBezTo>
                  <a:pt x="14626834" y="1608365"/>
                  <a:pt x="14631446" y="3267338"/>
                  <a:pt x="14631055" y="4875703"/>
                </a:cubicBezTo>
                <a:cubicBezTo>
                  <a:pt x="11750913" y="5902424"/>
                  <a:pt x="2910311" y="5730877"/>
                  <a:pt x="0" y="4895433"/>
                </a:cubicBezTo>
                <a:lnTo>
                  <a:pt x="0" y="0"/>
                </a:lnTo>
                <a:close/>
              </a:path>
            </a:pathLst>
          </a:custGeom>
          <a:solidFill>
            <a:schemeClr val="bg2">
              <a:lumMod val="65000"/>
            </a:schemeClr>
          </a:solidFill>
          <a:ln>
            <a:noFill/>
          </a:ln>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sp>
        <p:nvSpPr>
          <p:cNvPr id="10" name="Freeform 5"/>
          <p:cNvSpPr>
            <a:spLocks/>
          </p:cNvSpPr>
          <p:nvPr userDrawn="1"/>
        </p:nvSpPr>
        <p:spPr bwMode="auto">
          <a:xfrm>
            <a:off x="3175" y="4851401"/>
            <a:ext cx="14627225" cy="3378200"/>
          </a:xfrm>
          <a:custGeom>
            <a:avLst/>
            <a:gdLst>
              <a:gd name="T0" fmla="*/ 0 w 2147"/>
              <a:gd name="T1" fmla="*/ 769 h 769"/>
              <a:gd name="T2" fmla="*/ 0 w 2147"/>
              <a:gd name="T3" fmla="*/ 1 h 769"/>
              <a:gd name="T4" fmla="*/ 5 w 2147"/>
              <a:gd name="T5" fmla="*/ 1 h 769"/>
              <a:gd name="T6" fmla="*/ 32 w 2147"/>
              <a:gd name="T7" fmla="*/ 9 h 769"/>
              <a:gd name="T8" fmla="*/ 82 w 2147"/>
              <a:gd name="T9" fmla="*/ 22 h 769"/>
              <a:gd name="T10" fmla="*/ 126 w 2147"/>
              <a:gd name="T11" fmla="*/ 33 h 769"/>
              <a:gd name="T12" fmla="*/ 160 w 2147"/>
              <a:gd name="T13" fmla="*/ 42 h 769"/>
              <a:gd name="T14" fmla="*/ 187 w 2147"/>
              <a:gd name="T15" fmla="*/ 48 h 769"/>
              <a:gd name="T16" fmla="*/ 222 w 2147"/>
              <a:gd name="T17" fmla="*/ 56 h 769"/>
              <a:gd name="T18" fmla="*/ 258 w 2147"/>
              <a:gd name="T19" fmla="*/ 64 h 769"/>
              <a:gd name="T20" fmla="*/ 293 w 2147"/>
              <a:gd name="T21" fmla="*/ 71 h 769"/>
              <a:gd name="T22" fmla="*/ 335 w 2147"/>
              <a:gd name="T23" fmla="*/ 80 h 769"/>
              <a:gd name="T24" fmla="*/ 361 w 2147"/>
              <a:gd name="T25" fmla="*/ 85 h 769"/>
              <a:gd name="T26" fmla="*/ 416 w 2147"/>
              <a:gd name="T27" fmla="*/ 94 h 769"/>
              <a:gd name="T28" fmla="*/ 461 w 2147"/>
              <a:gd name="T29" fmla="*/ 102 h 769"/>
              <a:gd name="T30" fmla="*/ 493 w 2147"/>
              <a:gd name="T31" fmla="*/ 107 h 769"/>
              <a:gd name="T32" fmla="*/ 525 w 2147"/>
              <a:gd name="T33" fmla="*/ 112 h 769"/>
              <a:gd name="T34" fmla="*/ 556 w 2147"/>
              <a:gd name="T35" fmla="*/ 116 h 769"/>
              <a:gd name="T36" fmla="*/ 591 w 2147"/>
              <a:gd name="T37" fmla="*/ 120 h 769"/>
              <a:gd name="T38" fmla="*/ 622 w 2147"/>
              <a:gd name="T39" fmla="*/ 124 h 769"/>
              <a:gd name="T40" fmla="*/ 652 w 2147"/>
              <a:gd name="T41" fmla="*/ 128 h 769"/>
              <a:gd name="T42" fmla="*/ 685 w 2147"/>
              <a:gd name="T43" fmla="*/ 131 h 769"/>
              <a:gd name="T44" fmla="*/ 729 w 2147"/>
              <a:gd name="T45" fmla="*/ 135 h 769"/>
              <a:gd name="T46" fmla="*/ 753 w 2147"/>
              <a:gd name="T47" fmla="*/ 137 h 769"/>
              <a:gd name="T48" fmla="*/ 807 w 2147"/>
              <a:gd name="T49" fmla="*/ 141 h 769"/>
              <a:gd name="T50" fmla="*/ 839 w 2147"/>
              <a:gd name="T51" fmla="*/ 143 h 769"/>
              <a:gd name="T52" fmla="*/ 888 w 2147"/>
              <a:gd name="T53" fmla="*/ 146 h 769"/>
              <a:gd name="T54" fmla="*/ 956 w 2147"/>
              <a:gd name="T55" fmla="*/ 149 h 769"/>
              <a:gd name="T56" fmla="*/ 1050 w 2147"/>
              <a:gd name="T57" fmla="*/ 150 h 769"/>
              <a:gd name="T58" fmla="*/ 1158 w 2147"/>
              <a:gd name="T59" fmla="*/ 149 h 769"/>
              <a:gd name="T60" fmla="*/ 1216 w 2147"/>
              <a:gd name="T61" fmla="*/ 148 h 769"/>
              <a:gd name="T62" fmla="*/ 1292 w 2147"/>
              <a:gd name="T63" fmla="*/ 144 h 769"/>
              <a:gd name="T64" fmla="*/ 1324 w 2147"/>
              <a:gd name="T65" fmla="*/ 143 h 769"/>
              <a:gd name="T66" fmla="*/ 1372 w 2147"/>
              <a:gd name="T67" fmla="*/ 139 h 769"/>
              <a:gd name="T68" fmla="*/ 1406 w 2147"/>
              <a:gd name="T69" fmla="*/ 136 h 769"/>
              <a:gd name="T70" fmla="*/ 1445 w 2147"/>
              <a:gd name="T71" fmla="*/ 133 h 769"/>
              <a:gd name="T72" fmla="*/ 1475 w 2147"/>
              <a:gd name="T73" fmla="*/ 130 h 769"/>
              <a:gd name="T74" fmla="*/ 1493 w 2147"/>
              <a:gd name="T75" fmla="*/ 128 h 769"/>
              <a:gd name="T76" fmla="*/ 1525 w 2147"/>
              <a:gd name="T77" fmla="*/ 124 h 769"/>
              <a:gd name="T78" fmla="*/ 1546 w 2147"/>
              <a:gd name="T79" fmla="*/ 122 h 769"/>
              <a:gd name="T80" fmla="*/ 1576 w 2147"/>
              <a:gd name="T81" fmla="*/ 118 h 769"/>
              <a:gd name="T82" fmla="*/ 1595 w 2147"/>
              <a:gd name="T83" fmla="*/ 115 h 769"/>
              <a:gd name="T84" fmla="*/ 1621 w 2147"/>
              <a:gd name="T85" fmla="*/ 112 h 769"/>
              <a:gd name="T86" fmla="*/ 1639 w 2147"/>
              <a:gd name="T87" fmla="*/ 109 h 769"/>
              <a:gd name="T88" fmla="*/ 1663 w 2147"/>
              <a:gd name="T89" fmla="*/ 106 h 769"/>
              <a:gd name="T90" fmla="*/ 1696 w 2147"/>
              <a:gd name="T91" fmla="*/ 100 h 769"/>
              <a:gd name="T92" fmla="*/ 1739 w 2147"/>
              <a:gd name="T93" fmla="*/ 93 h 769"/>
              <a:gd name="T94" fmla="*/ 1769 w 2147"/>
              <a:gd name="T95" fmla="*/ 88 h 769"/>
              <a:gd name="T96" fmla="*/ 1808 w 2147"/>
              <a:gd name="T97" fmla="*/ 80 h 769"/>
              <a:gd name="T98" fmla="*/ 1834 w 2147"/>
              <a:gd name="T99" fmla="*/ 75 h 769"/>
              <a:gd name="T100" fmla="*/ 1865 w 2147"/>
              <a:gd name="T101" fmla="*/ 69 h 769"/>
              <a:gd name="T102" fmla="*/ 1902 w 2147"/>
              <a:gd name="T103" fmla="*/ 61 h 769"/>
              <a:gd name="T104" fmla="*/ 1951 w 2147"/>
              <a:gd name="T105" fmla="*/ 50 h 769"/>
              <a:gd name="T106" fmla="*/ 1995 w 2147"/>
              <a:gd name="T107" fmla="*/ 40 h 769"/>
              <a:gd name="T108" fmla="*/ 2053 w 2147"/>
              <a:gd name="T109" fmla="*/ 25 h 769"/>
              <a:gd name="T110" fmla="*/ 2103 w 2147"/>
              <a:gd name="T111" fmla="*/ 12 h 769"/>
              <a:gd name="T112" fmla="*/ 2147 w 2147"/>
              <a:gd name="T113" fmla="*/ 0 h 769"/>
              <a:gd name="T114" fmla="*/ 2147 w 2147"/>
              <a:gd name="T115" fmla="*/ 769 h 769"/>
              <a:gd name="T116" fmla="*/ 2141 w 2147"/>
              <a:gd name="T117" fmla="*/ 769 h 769"/>
              <a:gd name="T118" fmla="*/ 7 w 2147"/>
              <a:gd name="T119" fmla="*/ 769 h 769"/>
              <a:gd name="T120" fmla="*/ 0 w 2147"/>
              <a:gd name="T12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769">
                <a:moveTo>
                  <a:pt x="0" y="769"/>
                </a:moveTo>
                <a:cubicBezTo>
                  <a:pt x="0" y="513"/>
                  <a:pt x="0" y="257"/>
                  <a:pt x="0" y="1"/>
                </a:cubicBezTo>
                <a:cubicBezTo>
                  <a:pt x="2" y="1"/>
                  <a:pt x="3" y="0"/>
                  <a:pt x="5" y="1"/>
                </a:cubicBezTo>
                <a:cubicBezTo>
                  <a:pt x="14" y="3"/>
                  <a:pt x="23" y="6"/>
                  <a:pt x="32" y="9"/>
                </a:cubicBezTo>
                <a:cubicBezTo>
                  <a:pt x="49" y="13"/>
                  <a:pt x="65" y="18"/>
                  <a:pt x="82" y="22"/>
                </a:cubicBezTo>
                <a:cubicBezTo>
                  <a:pt x="97" y="26"/>
                  <a:pt x="112" y="29"/>
                  <a:pt x="126" y="33"/>
                </a:cubicBezTo>
                <a:cubicBezTo>
                  <a:pt x="138" y="36"/>
                  <a:pt x="149" y="39"/>
                  <a:pt x="160" y="42"/>
                </a:cubicBezTo>
                <a:cubicBezTo>
                  <a:pt x="169" y="44"/>
                  <a:pt x="178" y="46"/>
                  <a:pt x="187" y="48"/>
                </a:cubicBezTo>
                <a:cubicBezTo>
                  <a:pt x="199" y="50"/>
                  <a:pt x="210" y="53"/>
                  <a:pt x="222" y="56"/>
                </a:cubicBezTo>
                <a:cubicBezTo>
                  <a:pt x="234" y="59"/>
                  <a:pt x="246" y="61"/>
                  <a:pt x="258" y="64"/>
                </a:cubicBezTo>
                <a:cubicBezTo>
                  <a:pt x="270" y="66"/>
                  <a:pt x="281" y="69"/>
                  <a:pt x="293" y="71"/>
                </a:cubicBezTo>
                <a:cubicBezTo>
                  <a:pt x="307" y="74"/>
                  <a:pt x="321" y="77"/>
                  <a:pt x="335" y="80"/>
                </a:cubicBezTo>
                <a:cubicBezTo>
                  <a:pt x="344" y="81"/>
                  <a:pt x="352" y="83"/>
                  <a:pt x="361" y="85"/>
                </a:cubicBezTo>
                <a:cubicBezTo>
                  <a:pt x="379" y="88"/>
                  <a:pt x="398" y="91"/>
                  <a:pt x="416" y="94"/>
                </a:cubicBezTo>
                <a:cubicBezTo>
                  <a:pt x="431" y="97"/>
                  <a:pt x="446" y="99"/>
                  <a:pt x="461" y="102"/>
                </a:cubicBezTo>
                <a:cubicBezTo>
                  <a:pt x="471" y="103"/>
                  <a:pt x="482" y="105"/>
                  <a:pt x="493" y="107"/>
                </a:cubicBezTo>
                <a:cubicBezTo>
                  <a:pt x="504" y="108"/>
                  <a:pt x="514" y="110"/>
                  <a:pt x="525" y="112"/>
                </a:cubicBezTo>
                <a:cubicBezTo>
                  <a:pt x="535" y="113"/>
                  <a:pt x="545" y="114"/>
                  <a:pt x="556" y="116"/>
                </a:cubicBezTo>
                <a:cubicBezTo>
                  <a:pt x="567" y="117"/>
                  <a:pt x="579" y="119"/>
                  <a:pt x="591" y="120"/>
                </a:cubicBezTo>
                <a:cubicBezTo>
                  <a:pt x="601" y="122"/>
                  <a:pt x="612" y="123"/>
                  <a:pt x="622" y="124"/>
                </a:cubicBezTo>
                <a:cubicBezTo>
                  <a:pt x="632" y="125"/>
                  <a:pt x="642" y="127"/>
                  <a:pt x="652" y="128"/>
                </a:cubicBezTo>
                <a:cubicBezTo>
                  <a:pt x="663" y="129"/>
                  <a:pt x="674" y="130"/>
                  <a:pt x="685" y="131"/>
                </a:cubicBezTo>
                <a:cubicBezTo>
                  <a:pt x="700" y="132"/>
                  <a:pt x="714" y="134"/>
                  <a:pt x="729" y="135"/>
                </a:cubicBezTo>
                <a:cubicBezTo>
                  <a:pt x="737" y="136"/>
                  <a:pt x="745" y="136"/>
                  <a:pt x="753" y="137"/>
                </a:cubicBezTo>
                <a:cubicBezTo>
                  <a:pt x="771" y="138"/>
                  <a:pt x="789" y="140"/>
                  <a:pt x="807" y="141"/>
                </a:cubicBezTo>
                <a:cubicBezTo>
                  <a:pt x="818" y="142"/>
                  <a:pt x="829" y="143"/>
                  <a:pt x="839" y="143"/>
                </a:cubicBezTo>
                <a:cubicBezTo>
                  <a:pt x="855" y="144"/>
                  <a:pt x="871" y="146"/>
                  <a:pt x="888" y="146"/>
                </a:cubicBezTo>
                <a:cubicBezTo>
                  <a:pt x="910" y="147"/>
                  <a:pt x="933" y="148"/>
                  <a:pt x="956" y="149"/>
                </a:cubicBezTo>
                <a:cubicBezTo>
                  <a:pt x="987" y="150"/>
                  <a:pt x="1019" y="150"/>
                  <a:pt x="1050" y="150"/>
                </a:cubicBezTo>
                <a:cubicBezTo>
                  <a:pt x="1086" y="150"/>
                  <a:pt x="1122" y="150"/>
                  <a:pt x="1158" y="149"/>
                </a:cubicBezTo>
                <a:cubicBezTo>
                  <a:pt x="1177" y="149"/>
                  <a:pt x="1197" y="149"/>
                  <a:pt x="1216" y="148"/>
                </a:cubicBezTo>
                <a:cubicBezTo>
                  <a:pt x="1241" y="147"/>
                  <a:pt x="1267" y="146"/>
                  <a:pt x="1292" y="144"/>
                </a:cubicBezTo>
                <a:cubicBezTo>
                  <a:pt x="1303" y="144"/>
                  <a:pt x="1313" y="143"/>
                  <a:pt x="1324" y="143"/>
                </a:cubicBezTo>
                <a:cubicBezTo>
                  <a:pt x="1340" y="142"/>
                  <a:pt x="1356" y="140"/>
                  <a:pt x="1372" y="139"/>
                </a:cubicBezTo>
                <a:cubicBezTo>
                  <a:pt x="1384" y="138"/>
                  <a:pt x="1395" y="137"/>
                  <a:pt x="1406" y="136"/>
                </a:cubicBezTo>
                <a:cubicBezTo>
                  <a:pt x="1419" y="135"/>
                  <a:pt x="1432" y="134"/>
                  <a:pt x="1445" y="133"/>
                </a:cubicBezTo>
                <a:cubicBezTo>
                  <a:pt x="1455" y="132"/>
                  <a:pt x="1465" y="131"/>
                  <a:pt x="1475" y="130"/>
                </a:cubicBezTo>
                <a:cubicBezTo>
                  <a:pt x="1481" y="129"/>
                  <a:pt x="1487" y="128"/>
                  <a:pt x="1493" y="128"/>
                </a:cubicBezTo>
                <a:cubicBezTo>
                  <a:pt x="1504" y="127"/>
                  <a:pt x="1514" y="126"/>
                  <a:pt x="1525" y="124"/>
                </a:cubicBezTo>
                <a:cubicBezTo>
                  <a:pt x="1532" y="124"/>
                  <a:pt x="1539" y="123"/>
                  <a:pt x="1546" y="122"/>
                </a:cubicBezTo>
                <a:cubicBezTo>
                  <a:pt x="1556" y="120"/>
                  <a:pt x="1566" y="119"/>
                  <a:pt x="1576" y="118"/>
                </a:cubicBezTo>
                <a:cubicBezTo>
                  <a:pt x="1582" y="117"/>
                  <a:pt x="1588" y="116"/>
                  <a:pt x="1595" y="115"/>
                </a:cubicBezTo>
                <a:cubicBezTo>
                  <a:pt x="1603" y="114"/>
                  <a:pt x="1612" y="113"/>
                  <a:pt x="1621" y="112"/>
                </a:cubicBezTo>
                <a:cubicBezTo>
                  <a:pt x="1627" y="111"/>
                  <a:pt x="1633" y="110"/>
                  <a:pt x="1639" y="109"/>
                </a:cubicBezTo>
                <a:cubicBezTo>
                  <a:pt x="1647" y="108"/>
                  <a:pt x="1655" y="107"/>
                  <a:pt x="1663" y="106"/>
                </a:cubicBezTo>
                <a:cubicBezTo>
                  <a:pt x="1674" y="104"/>
                  <a:pt x="1685" y="102"/>
                  <a:pt x="1696" y="100"/>
                </a:cubicBezTo>
                <a:cubicBezTo>
                  <a:pt x="1711" y="98"/>
                  <a:pt x="1725" y="96"/>
                  <a:pt x="1739" y="93"/>
                </a:cubicBezTo>
                <a:cubicBezTo>
                  <a:pt x="1749" y="91"/>
                  <a:pt x="1759" y="90"/>
                  <a:pt x="1769" y="88"/>
                </a:cubicBezTo>
                <a:cubicBezTo>
                  <a:pt x="1782" y="85"/>
                  <a:pt x="1795" y="83"/>
                  <a:pt x="1808" y="80"/>
                </a:cubicBezTo>
                <a:cubicBezTo>
                  <a:pt x="1817" y="79"/>
                  <a:pt x="1826" y="77"/>
                  <a:pt x="1834" y="75"/>
                </a:cubicBezTo>
                <a:cubicBezTo>
                  <a:pt x="1845" y="73"/>
                  <a:pt x="1855" y="71"/>
                  <a:pt x="1865" y="69"/>
                </a:cubicBezTo>
                <a:cubicBezTo>
                  <a:pt x="1878" y="67"/>
                  <a:pt x="1890" y="64"/>
                  <a:pt x="1902" y="61"/>
                </a:cubicBezTo>
                <a:cubicBezTo>
                  <a:pt x="1918" y="58"/>
                  <a:pt x="1935" y="54"/>
                  <a:pt x="1951" y="50"/>
                </a:cubicBezTo>
                <a:cubicBezTo>
                  <a:pt x="1966" y="47"/>
                  <a:pt x="1981" y="43"/>
                  <a:pt x="1995" y="40"/>
                </a:cubicBezTo>
                <a:cubicBezTo>
                  <a:pt x="2015" y="35"/>
                  <a:pt x="2034" y="30"/>
                  <a:pt x="2053" y="25"/>
                </a:cubicBezTo>
                <a:cubicBezTo>
                  <a:pt x="2070" y="21"/>
                  <a:pt x="2086" y="17"/>
                  <a:pt x="2103" y="12"/>
                </a:cubicBezTo>
                <a:cubicBezTo>
                  <a:pt x="2118" y="8"/>
                  <a:pt x="2132" y="4"/>
                  <a:pt x="2147" y="0"/>
                </a:cubicBezTo>
                <a:cubicBezTo>
                  <a:pt x="2147" y="256"/>
                  <a:pt x="2147" y="512"/>
                  <a:pt x="2147" y="769"/>
                </a:cubicBezTo>
                <a:cubicBezTo>
                  <a:pt x="2145" y="769"/>
                  <a:pt x="2143" y="769"/>
                  <a:pt x="2141" y="769"/>
                </a:cubicBezTo>
                <a:cubicBezTo>
                  <a:pt x="1430" y="769"/>
                  <a:pt x="719" y="769"/>
                  <a:pt x="7" y="769"/>
                </a:cubicBezTo>
                <a:cubicBezTo>
                  <a:pt x="5" y="769"/>
                  <a:pt x="3" y="769"/>
                  <a:pt x="0" y="769"/>
                </a:cubicBezTo>
                <a:close/>
              </a:path>
            </a:pathLst>
          </a:custGeom>
          <a:solidFill>
            <a:srgbClr val="002677"/>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normAutofit/>
          </a:bodyPr>
          <a:lstStyle>
            <a:lvl1pPr marL="0" indent="0" algn="ctr">
              <a:buNone/>
              <a:defRPr lang="en-US" sz="5500" b="1" i="0" dirty="0">
                <a:solidFill>
                  <a:schemeClr val="bg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a:t>Section title here</a:t>
            </a:r>
          </a:p>
        </p:txBody>
      </p:sp>
      <p:sp>
        <p:nvSpPr>
          <p:cNvPr id="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5936" y="7564096"/>
            <a:ext cx="1299241" cy="316099"/>
          </a:xfrm>
          <a:prstGeom prst="rect">
            <a:avLst/>
          </a:prstGeom>
        </p:spPr>
      </p:pic>
    </p:spTree>
    <p:extLst>
      <p:ext uri="{BB962C8B-B14F-4D97-AF65-F5344CB8AC3E}">
        <p14:creationId xmlns:p14="http://schemas.microsoft.com/office/powerpoint/2010/main" val="209287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3143" y="1623527"/>
            <a:ext cx="13239511" cy="5788829"/>
          </a:xfrm>
        </p:spPr>
        <p:txBody>
          <a:bodyPr/>
          <a:lstStyle>
            <a:lvl1pPr marL="274320" indent="-274320">
              <a:buClr>
                <a:schemeClr val="tx1"/>
              </a:buClr>
              <a:buFontTx/>
              <a:buChar char="•"/>
              <a:defRPr sz="2800"/>
            </a:lvl1pPr>
            <a:lvl2pPr marL="822960" indent="-274320">
              <a:buClr>
                <a:schemeClr val="tx1"/>
              </a:buClr>
              <a:buFont typeface="Courier New" panose="02070309020205020404" pitchFamily="49" charset="0"/>
              <a:buChar char="o"/>
              <a:defRPr sz="2400"/>
            </a:lvl2pPr>
            <a:lvl3pPr marL="1371600" indent="-274320">
              <a:buFont typeface="Segoe UI" panose="020B0502040204020203" pitchFamily="34" charset="0"/>
              <a:buChar char="‑"/>
              <a:defRPr sz="2000"/>
            </a:lvl3pPr>
            <a:lvl4pPr marL="1920240" indent="-274320">
              <a:buClr>
                <a:schemeClr val="tx1"/>
              </a:buClr>
              <a:buFont typeface="Segoe UI" panose="020B0502040204020203" pitchFamily="34" charset="0"/>
              <a:buChar char="‑"/>
              <a:defRPr sz="1800"/>
            </a:lvl4pPr>
            <a:lvl5pPr marL="2468880" indent="-274320">
              <a:buClr>
                <a:schemeClr val="tx1"/>
              </a:buClr>
              <a:buFontTx/>
              <a:buChar char="›"/>
              <a:defRPr sz="1800"/>
            </a:lvl5pPr>
          </a:lstStyle>
          <a:p>
            <a:pPr lvl="0"/>
            <a:r>
              <a:rPr lang="en-US"/>
              <a:t>Sample text</a:t>
            </a:r>
          </a:p>
          <a:p>
            <a:pPr lvl="1"/>
            <a:r>
              <a:rPr lang="en-US"/>
              <a:t>Sample text</a:t>
            </a:r>
          </a:p>
          <a:p>
            <a:pPr lvl="2"/>
            <a:r>
              <a:rPr lang="en-US"/>
              <a:t>Sample text</a:t>
            </a:r>
          </a:p>
          <a:p>
            <a:pPr lvl="3"/>
            <a:r>
              <a:rPr lang="en-US"/>
              <a:t>Sample text</a:t>
            </a:r>
          </a:p>
          <a:p>
            <a:pPr lvl="4"/>
            <a:r>
              <a:rPr lang="en-US"/>
              <a:t>Sample text</a:t>
            </a:r>
          </a:p>
        </p:txBody>
      </p:sp>
      <p:sp>
        <p:nvSpPr>
          <p:cNvPr id="7" name="Title 21"/>
          <p:cNvSpPr>
            <a:spLocks noGrp="1"/>
          </p:cNvSpPr>
          <p:nvPr>
            <p:ph type="title" hasCustomPrompt="1"/>
          </p:nvPr>
        </p:nvSpPr>
        <p:spPr>
          <a:xfrm>
            <a:off x="355936" y="365127"/>
            <a:ext cx="13536719"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8"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937" y="7564096"/>
            <a:ext cx="1299240" cy="316099"/>
          </a:xfrm>
          <a:prstGeom prst="rect">
            <a:avLst/>
          </a:prstGeom>
        </p:spPr>
      </p:pic>
    </p:spTree>
    <p:extLst>
      <p:ext uri="{BB962C8B-B14F-4D97-AF65-F5344CB8AC3E}">
        <p14:creationId xmlns:p14="http://schemas.microsoft.com/office/powerpoint/2010/main" val="128683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ography slide_WT_01">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194240"/>
            <a:ext cx="7146925" cy="3924300"/>
          </a:xfrm>
          <a:prstGeom prst="rect">
            <a:avLst/>
          </a:prstGeom>
        </p:spPr>
        <p:txBody>
          <a:bodyPr/>
          <a:lstStyle>
            <a:lvl1pPr marL="0" indent="0">
              <a:lnSpc>
                <a:spcPts val="2000"/>
              </a:lnSpc>
              <a:spcBef>
                <a:spcPts val="0"/>
              </a:spcBef>
              <a:buNone/>
              <a:defRPr lang="en-US" sz="1400" baseline="0" smtClean="0">
                <a:solidFill>
                  <a:srgbClr val="002677"/>
                </a:solidFill>
                <a:effectLst/>
                <a:latin typeface="+mj-lt"/>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nemo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nonet</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 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002325"/>
            <a:ext cx="5126531" cy="406307"/>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459433"/>
            <a:ext cx="5126531" cy="426007"/>
          </a:xfrm>
          <a:prstGeom prst="rect">
            <a:avLst/>
          </a:prstGeom>
        </p:spPr>
        <p:txBody>
          <a:bodyPr>
            <a:normAutofit/>
          </a:bodyPr>
          <a:lstStyle>
            <a:lvl1pPr marL="0" indent="0">
              <a:buNone/>
              <a:defRPr sz="20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040240"/>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latin typeface="Segoe UI" panose="020B0502040204020203" pitchFamily="34" charset="0"/>
            </a:endParaRPr>
          </a:p>
        </p:txBody>
      </p:sp>
      <p:sp>
        <p:nvSpPr>
          <p:cNvPr id="15" name="Title 21"/>
          <p:cNvSpPr>
            <a:spLocks noGrp="1"/>
          </p:cNvSpPr>
          <p:nvPr>
            <p:ph type="title" hasCustomPrompt="1"/>
          </p:nvPr>
        </p:nvSpPr>
        <p:spPr>
          <a:xfrm>
            <a:off x="355936" y="365127"/>
            <a:ext cx="13536719"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13"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6"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5937" y="7564096"/>
            <a:ext cx="1299240" cy="316099"/>
          </a:xfrm>
          <a:prstGeom prst="rect">
            <a:avLst/>
          </a:prstGeom>
        </p:spPr>
      </p:pic>
    </p:spTree>
    <p:extLst>
      <p:ext uri="{BB962C8B-B14F-4D97-AF65-F5344CB8AC3E}">
        <p14:creationId xmlns:p14="http://schemas.microsoft.com/office/powerpoint/2010/main" val="134766204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4" pos="20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marL="274300" indent="-27430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pPr>
            <a:r>
              <a:rPr lang="en-US"/>
              <a:t>Thank you.</a:t>
            </a:r>
          </a:p>
        </p:txBody>
      </p:sp>
      <p:sp>
        <p:nvSpPr>
          <p:cNvPr id="11"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5937" y="7564096"/>
            <a:ext cx="1299240" cy="316099"/>
          </a:xfrm>
          <a:prstGeom prst="rect">
            <a:avLst/>
          </a:prstGeom>
        </p:spPr>
      </p:pic>
    </p:spTree>
    <p:extLst>
      <p:ext uri="{BB962C8B-B14F-4D97-AF65-F5344CB8AC3E}">
        <p14:creationId xmlns:p14="http://schemas.microsoft.com/office/powerpoint/2010/main" val="3683802378"/>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30B256BF-2DB0-0F4A-BBF4-C7442E8CC357}"/>
              </a:ext>
            </a:extLst>
          </p:cNvPr>
          <p:cNvPicPr>
            <a:picLocks noChangeAspect="1"/>
          </p:cNvPicPr>
          <p:nvPr userDrawn="1"/>
        </p:nvPicPr>
        <p:blipFill>
          <a:blip r:embed="rId5"/>
          <a:stretch>
            <a:fillRect/>
          </a:stretch>
        </p:blipFill>
        <p:spPr>
          <a:xfrm>
            <a:off x="5508577" y="3097336"/>
            <a:ext cx="3619087" cy="2114744"/>
          </a:xfrm>
          <a:prstGeom prst="rect">
            <a:avLst/>
          </a:prstGeom>
        </p:spPr>
      </p:pic>
      <p:sp>
        <p:nvSpPr>
          <p:cNvPr id="8"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0"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spTree>
    <p:extLst>
      <p:ext uri="{BB962C8B-B14F-4D97-AF65-F5344CB8AC3E}">
        <p14:creationId xmlns:p14="http://schemas.microsoft.com/office/powerpoint/2010/main" val="127283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extLst>
              <p:ext uri="{D42A27DB-BD31-4B8C-83A1-F6EECF244321}">
                <p14:modId xmlns:p14="http://schemas.microsoft.com/office/powerpoint/2010/main" val="2001999082"/>
              </p:ext>
            </p:extLst>
          </p:nvPr>
        </p:nvGraphicFramePr>
        <p:xfrm>
          <a:off x="1589" y="1588"/>
          <a:ext cx="158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9" y="1588"/>
                        <a:ext cx="1587" cy="1588"/>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1"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30" y="7612678"/>
            <a:ext cx="370072" cy="174679"/>
          </a:xfrm>
          <a:prstGeom prst="rect">
            <a:avLst/>
          </a:prstGeom>
          <a:noFill/>
        </p:spPr>
        <p:txBody>
          <a:bodyPr/>
          <a:lstStyle>
            <a:lvl1pPr algn="r">
              <a:defRPr sz="72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8" y="7615599"/>
            <a:ext cx="4937760" cy="218918"/>
          </a:xfrm>
          <a:prstGeom prst="rect">
            <a:avLst/>
          </a:prstGeom>
        </p:spPr>
        <p:txBody>
          <a:bodyPr vert="horz" lIns="91440" tIns="45720" rIns="91440" bIns="45720" rtlCol="0" anchor="ctr"/>
          <a:lstStyle>
            <a:lvl1pPr algn="r">
              <a:defRPr sz="72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6" y="459462"/>
            <a:ext cx="10058400" cy="990782"/>
          </a:xfrm>
          <a:prstGeom prst="rect">
            <a:avLst/>
          </a:prstGeom>
        </p:spPr>
        <p:txBody>
          <a:bodyPr>
            <a:noAutofit/>
          </a:bodyPr>
          <a:lstStyle>
            <a:lvl1pPr marL="0" indent="0">
              <a:lnSpc>
                <a:spcPts val="2250"/>
              </a:lnSpc>
              <a:buNone/>
              <a:defRPr sz="2626"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017452346"/>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Title_WT_01">
    <p:spTree>
      <p:nvGrpSpPr>
        <p:cNvPr id="1" name=""/>
        <p:cNvGrpSpPr/>
        <p:nvPr/>
      </p:nvGrpSpPr>
      <p:grpSpPr>
        <a:xfrm>
          <a:off x="0" y="0"/>
          <a:ext cx="0" cy="0"/>
          <a:chOff x="0" y="0"/>
          <a:chExt cx="0" cy="0"/>
        </a:xfrm>
      </p:grpSpPr>
      <p:sp>
        <p:nvSpPr>
          <p:cNvPr id="12" name="Freeform 5"/>
          <p:cNvSpPr>
            <a:spLocks/>
          </p:cNvSpPr>
          <p:nvPr userDrawn="1"/>
        </p:nvSpPr>
        <p:spPr bwMode="auto">
          <a:xfrm>
            <a:off x="3175" y="4851401"/>
            <a:ext cx="14627225" cy="3378200"/>
          </a:xfrm>
          <a:custGeom>
            <a:avLst/>
            <a:gdLst>
              <a:gd name="T0" fmla="*/ 0 w 2147"/>
              <a:gd name="T1" fmla="*/ 769 h 769"/>
              <a:gd name="T2" fmla="*/ 0 w 2147"/>
              <a:gd name="T3" fmla="*/ 1 h 769"/>
              <a:gd name="T4" fmla="*/ 5 w 2147"/>
              <a:gd name="T5" fmla="*/ 1 h 769"/>
              <a:gd name="T6" fmla="*/ 32 w 2147"/>
              <a:gd name="T7" fmla="*/ 9 h 769"/>
              <a:gd name="T8" fmla="*/ 82 w 2147"/>
              <a:gd name="T9" fmla="*/ 22 h 769"/>
              <a:gd name="T10" fmla="*/ 126 w 2147"/>
              <a:gd name="T11" fmla="*/ 33 h 769"/>
              <a:gd name="T12" fmla="*/ 160 w 2147"/>
              <a:gd name="T13" fmla="*/ 42 h 769"/>
              <a:gd name="T14" fmla="*/ 187 w 2147"/>
              <a:gd name="T15" fmla="*/ 48 h 769"/>
              <a:gd name="T16" fmla="*/ 222 w 2147"/>
              <a:gd name="T17" fmla="*/ 56 h 769"/>
              <a:gd name="T18" fmla="*/ 258 w 2147"/>
              <a:gd name="T19" fmla="*/ 64 h 769"/>
              <a:gd name="T20" fmla="*/ 293 w 2147"/>
              <a:gd name="T21" fmla="*/ 71 h 769"/>
              <a:gd name="T22" fmla="*/ 335 w 2147"/>
              <a:gd name="T23" fmla="*/ 80 h 769"/>
              <a:gd name="T24" fmla="*/ 361 w 2147"/>
              <a:gd name="T25" fmla="*/ 85 h 769"/>
              <a:gd name="T26" fmla="*/ 416 w 2147"/>
              <a:gd name="T27" fmla="*/ 94 h 769"/>
              <a:gd name="T28" fmla="*/ 461 w 2147"/>
              <a:gd name="T29" fmla="*/ 102 h 769"/>
              <a:gd name="T30" fmla="*/ 493 w 2147"/>
              <a:gd name="T31" fmla="*/ 107 h 769"/>
              <a:gd name="T32" fmla="*/ 525 w 2147"/>
              <a:gd name="T33" fmla="*/ 112 h 769"/>
              <a:gd name="T34" fmla="*/ 556 w 2147"/>
              <a:gd name="T35" fmla="*/ 116 h 769"/>
              <a:gd name="T36" fmla="*/ 591 w 2147"/>
              <a:gd name="T37" fmla="*/ 120 h 769"/>
              <a:gd name="T38" fmla="*/ 622 w 2147"/>
              <a:gd name="T39" fmla="*/ 124 h 769"/>
              <a:gd name="T40" fmla="*/ 652 w 2147"/>
              <a:gd name="T41" fmla="*/ 128 h 769"/>
              <a:gd name="T42" fmla="*/ 685 w 2147"/>
              <a:gd name="T43" fmla="*/ 131 h 769"/>
              <a:gd name="T44" fmla="*/ 729 w 2147"/>
              <a:gd name="T45" fmla="*/ 135 h 769"/>
              <a:gd name="T46" fmla="*/ 753 w 2147"/>
              <a:gd name="T47" fmla="*/ 137 h 769"/>
              <a:gd name="T48" fmla="*/ 807 w 2147"/>
              <a:gd name="T49" fmla="*/ 141 h 769"/>
              <a:gd name="T50" fmla="*/ 839 w 2147"/>
              <a:gd name="T51" fmla="*/ 143 h 769"/>
              <a:gd name="T52" fmla="*/ 888 w 2147"/>
              <a:gd name="T53" fmla="*/ 146 h 769"/>
              <a:gd name="T54" fmla="*/ 956 w 2147"/>
              <a:gd name="T55" fmla="*/ 149 h 769"/>
              <a:gd name="T56" fmla="*/ 1050 w 2147"/>
              <a:gd name="T57" fmla="*/ 150 h 769"/>
              <a:gd name="T58" fmla="*/ 1158 w 2147"/>
              <a:gd name="T59" fmla="*/ 149 h 769"/>
              <a:gd name="T60" fmla="*/ 1216 w 2147"/>
              <a:gd name="T61" fmla="*/ 148 h 769"/>
              <a:gd name="T62" fmla="*/ 1292 w 2147"/>
              <a:gd name="T63" fmla="*/ 144 h 769"/>
              <a:gd name="T64" fmla="*/ 1324 w 2147"/>
              <a:gd name="T65" fmla="*/ 143 h 769"/>
              <a:gd name="T66" fmla="*/ 1372 w 2147"/>
              <a:gd name="T67" fmla="*/ 139 h 769"/>
              <a:gd name="T68" fmla="*/ 1406 w 2147"/>
              <a:gd name="T69" fmla="*/ 136 h 769"/>
              <a:gd name="T70" fmla="*/ 1445 w 2147"/>
              <a:gd name="T71" fmla="*/ 133 h 769"/>
              <a:gd name="T72" fmla="*/ 1475 w 2147"/>
              <a:gd name="T73" fmla="*/ 130 h 769"/>
              <a:gd name="T74" fmla="*/ 1493 w 2147"/>
              <a:gd name="T75" fmla="*/ 128 h 769"/>
              <a:gd name="T76" fmla="*/ 1525 w 2147"/>
              <a:gd name="T77" fmla="*/ 124 h 769"/>
              <a:gd name="T78" fmla="*/ 1546 w 2147"/>
              <a:gd name="T79" fmla="*/ 122 h 769"/>
              <a:gd name="T80" fmla="*/ 1576 w 2147"/>
              <a:gd name="T81" fmla="*/ 118 h 769"/>
              <a:gd name="T82" fmla="*/ 1595 w 2147"/>
              <a:gd name="T83" fmla="*/ 115 h 769"/>
              <a:gd name="T84" fmla="*/ 1621 w 2147"/>
              <a:gd name="T85" fmla="*/ 112 h 769"/>
              <a:gd name="T86" fmla="*/ 1639 w 2147"/>
              <a:gd name="T87" fmla="*/ 109 h 769"/>
              <a:gd name="T88" fmla="*/ 1663 w 2147"/>
              <a:gd name="T89" fmla="*/ 106 h 769"/>
              <a:gd name="T90" fmla="*/ 1696 w 2147"/>
              <a:gd name="T91" fmla="*/ 100 h 769"/>
              <a:gd name="T92" fmla="*/ 1739 w 2147"/>
              <a:gd name="T93" fmla="*/ 93 h 769"/>
              <a:gd name="T94" fmla="*/ 1769 w 2147"/>
              <a:gd name="T95" fmla="*/ 88 h 769"/>
              <a:gd name="T96" fmla="*/ 1808 w 2147"/>
              <a:gd name="T97" fmla="*/ 80 h 769"/>
              <a:gd name="T98" fmla="*/ 1834 w 2147"/>
              <a:gd name="T99" fmla="*/ 75 h 769"/>
              <a:gd name="T100" fmla="*/ 1865 w 2147"/>
              <a:gd name="T101" fmla="*/ 69 h 769"/>
              <a:gd name="T102" fmla="*/ 1902 w 2147"/>
              <a:gd name="T103" fmla="*/ 61 h 769"/>
              <a:gd name="T104" fmla="*/ 1951 w 2147"/>
              <a:gd name="T105" fmla="*/ 50 h 769"/>
              <a:gd name="T106" fmla="*/ 1995 w 2147"/>
              <a:gd name="T107" fmla="*/ 40 h 769"/>
              <a:gd name="T108" fmla="*/ 2053 w 2147"/>
              <a:gd name="T109" fmla="*/ 25 h 769"/>
              <a:gd name="T110" fmla="*/ 2103 w 2147"/>
              <a:gd name="T111" fmla="*/ 12 h 769"/>
              <a:gd name="T112" fmla="*/ 2147 w 2147"/>
              <a:gd name="T113" fmla="*/ 0 h 769"/>
              <a:gd name="T114" fmla="*/ 2147 w 2147"/>
              <a:gd name="T115" fmla="*/ 769 h 769"/>
              <a:gd name="T116" fmla="*/ 2141 w 2147"/>
              <a:gd name="T117" fmla="*/ 769 h 769"/>
              <a:gd name="T118" fmla="*/ 7 w 2147"/>
              <a:gd name="T119" fmla="*/ 769 h 769"/>
              <a:gd name="T120" fmla="*/ 0 w 2147"/>
              <a:gd name="T12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769">
                <a:moveTo>
                  <a:pt x="0" y="769"/>
                </a:moveTo>
                <a:cubicBezTo>
                  <a:pt x="0" y="513"/>
                  <a:pt x="0" y="257"/>
                  <a:pt x="0" y="1"/>
                </a:cubicBezTo>
                <a:cubicBezTo>
                  <a:pt x="2" y="1"/>
                  <a:pt x="3" y="0"/>
                  <a:pt x="5" y="1"/>
                </a:cubicBezTo>
                <a:cubicBezTo>
                  <a:pt x="14" y="3"/>
                  <a:pt x="23" y="6"/>
                  <a:pt x="32" y="9"/>
                </a:cubicBezTo>
                <a:cubicBezTo>
                  <a:pt x="49" y="13"/>
                  <a:pt x="65" y="18"/>
                  <a:pt x="82" y="22"/>
                </a:cubicBezTo>
                <a:cubicBezTo>
                  <a:pt x="97" y="26"/>
                  <a:pt x="112" y="29"/>
                  <a:pt x="126" y="33"/>
                </a:cubicBezTo>
                <a:cubicBezTo>
                  <a:pt x="138" y="36"/>
                  <a:pt x="149" y="39"/>
                  <a:pt x="160" y="42"/>
                </a:cubicBezTo>
                <a:cubicBezTo>
                  <a:pt x="169" y="44"/>
                  <a:pt x="178" y="46"/>
                  <a:pt x="187" y="48"/>
                </a:cubicBezTo>
                <a:cubicBezTo>
                  <a:pt x="199" y="50"/>
                  <a:pt x="210" y="53"/>
                  <a:pt x="222" y="56"/>
                </a:cubicBezTo>
                <a:cubicBezTo>
                  <a:pt x="234" y="59"/>
                  <a:pt x="246" y="61"/>
                  <a:pt x="258" y="64"/>
                </a:cubicBezTo>
                <a:cubicBezTo>
                  <a:pt x="270" y="66"/>
                  <a:pt x="281" y="69"/>
                  <a:pt x="293" y="71"/>
                </a:cubicBezTo>
                <a:cubicBezTo>
                  <a:pt x="307" y="74"/>
                  <a:pt x="321" y="77"/>
                  <a:pt x="335" y="80"/>
                </a:cubicBezTo>
                <a:cubicBezTo>
                  <a:pt x="344" y="81"/>
                  <a:pt x="352" y="83"/>
                  <a:pt x="361" y="85"/>
                </a:cubicBezTo>
                <a:cubicBezTo>
                  <a:pt x="379" y="88"/>
                  <a:pt x="398" y="91"/>
                  <a:pt x="416" y="94"/>
                </a:cubicBezTo>
                <a:cubicBezTo>
                  <a:pt x="431" y="97"/>
                  <a:pt x="446" y="99"/>
                  <a:pt x="461" y="102"/>
                </a:cubicBezTo>
                <a:cubicBezTo>
                  <a:pt x="471" y="103"/>
                  <a:pt x="482" y="105"/>
                  <a:pt x="493" y="107"/>
                </a:cubicBezTo>
                <a:cubicBezTo>
                  <a:pt x="504" y="108"/>
                  <a:pt x="514" y="110"/>
                  <a:pt x="525" y="112"/>
                </a:cubicBezTo>
                <a:cubicBezTo>
                  <a:pt x="535" y="113"/>
                  <a:pt x="545" y="114"/>
                  <a:pt x="556" y="116"/>
                </a:cubicBezTo>
                <a:cubicBezTo>
                  <a:pt x="567" y="117"/>
                  <a:pt x="579" y="119"/>
                  <a:pt x="591" y="120"/>
                </a:cubicBezTo>
                <a:cubicBezTo>
                  <a:pt x="601" y="122"/>
                  <a:pt x="612" y="123"/>
                  <a:pt x="622" y="124"/>
                </a:cubicBezTo>
                <a:cubicBezTo>
                  <a:pt x="632" y="125"/>
                  <a:pt x="642" y="127"/>
                  <a:pt x="652" y="128"/>
                </a:cubicBezTo>
                <a:cubicBezTo>
                  <a:pt x="663" y="129"/>
                  <a:pt x="674" y="130"/>
                  <a:pt x="685" y="131"/>
                </a:cubicBezTo>
                <a:cubicBezTo>
                  <a:pt x="700" y="132"/>
                  <a:pt x="714" y="134"/>
                  <a:pt x="729" y="135"/>
                </a:cubicBezTo>
                <a:cubicBezTo>
                  <a:pt x="737" y="136"/>
                  <a:pt x="745" y="136"/>
                  <a:pt x="753" y="137"/>
                </a:cubicBezTo>
                <a:cubicBezTo>
                  <a:pt x="771" y="138"/>
                  <a:pt x="789" y="140"/>
                  <a:pt x="807" y="141"/>
                </a:cubicBezTo>
                <a:cubicBezTo>
                  <a:pt x="818" y="142"/>
                  <a:pt x="829" y="143"/>
                  <a:pt x="839" y="143"/>
                </a:cubicBezTo>
                <a:cubicBezTo>
                  <a:pt x="855" y="144"/>
                  <a:pt x="871" y="146"/>
                  <a:pt x="888" y="146"/>
                </a:cubicBezTo>
                <a:cubicBezTo>
                  <a:pt x="910" y="147"/>
                  <a:pt x="933" y="148"/>
                  <a:pt x="956" y="149"/>
                </a:cubicBezTo>
                <a:cubicBezTo>
                  <a:pt x="987" y="150"/>
                  <a:pt x="1019" y="150"/>
                  <a:pt x="1050" y="150"/>
                </a:cubicBezTo>
                <a:cubicBezTo>
                  <a:pt x="1086" y="150"/>
                  <a:pt x="1122" y="150"/>
                  <a:pt x="1158" y="149"/>
                </a:cubicBezTo>
                <a:cubicBezTo>
                  <a:pt x="1177" y="149"/>
                  <a:pt x="1197" y="149"/>
                  <a:pt x="1216" y="148"/>
                </a:cubicBezTo>
                <a:cubicBezTo>
                  <a:pt x="1241" y="147"/>
                  <a:pt x="1267" y="146"/>
                  <a:pt x="1292" y="144"/>
                </a:cubicBezTo>
                <a:cubicBezTo>
                  <a:pt x="1303" y="144"/>
                  <a:pt x="1313" y="143"/>
                  <a:pt x="1324" y="143"/>
                </a:cubicBezTo>
                <a:cubicBezTo>
                  <a:pt x="1340" y="142"/>
                  <a:pt x="1356" y="140"/>
                  <a:pt x="1372" y="139"/>
                </a:cubicBezTo>
                <a:cubicBezTo>
                  <a:pt x="1384" y="138"/>
                  <a:pt x="1395" y="137"/>
                  <a:pt x="1406" y="136"/>
                </a:cubicBezTo>
                <a:cubicBezTo>
                  <a:pt x="1419" y="135"/>
                  <a:pt x="1432" y="134"/>
                  <a:pt x="1445" y="133"/>
                </a:cubicBezTo>
                <a:cubicBezTo>
                  <a:pt x="1455" y="132"/>
                  <a:pt x="1465" y="131"/>
                  <a:pt x="1475" y="130"/>
                </a:cubicBezTo>
                <a:cubicBezTo>
                  <a:pt x="1481" y="129"/>
                  <a:pt x="1487" y="128"/>
                  <a:pt x="1493" y="128"/>
                </a:cubicBezTo>
                <a:cubicBezTo>
                  <a:pt x="1504" y="127"/>
                  <a:pt x="1514" y="126"/>
                  <a:pt x="1525" y="124"/>
                </a:cubicBezTo>
                <a:cubicBezTo>
                  <a:pt x="1532" y="124"/>
                  <a:pt x="1539" y="123"/>
                  <a:pt x="1546" y="122"/>
                </a:cubicBezTo>
                <a:cubicBezTo>
                  <a:pt x="1556" y="120"/>
                  <a:pt x="1566" y="119"/>
                  <a:pt x="1576" y="118"/>
                </a:cubicBezTo>
                <a:cubicBezTo>
                  <a:pt x="1582" y="117"/>
                  <a:pt x="1588" y="116"/>
                  <a:pt x="1595" y="115"/>
                </a:cubicBezTo>
                <a:cubicBezTo>
                  <a:pt x="1603" y="114"/>
                  <a:pt x="1612" y="113"/>
                  <a:pt x="1621" y="112"/>
                </a:cubicBezTo>
                <a:cubicBezTo>
                  <a:pt x="1627" y="111"/>
                  <a:pt x="1633" y="110"/>
                  <a:pt x="1639" y="109"/>
                </a:cubicBezTo>
                <a:cubicBezTo>
                  <a:pt x="1647" y="108"/>
                  <a:pt x="1655" y="107"/>
                  <a:pt x="1663" y="106"/>
                </a:cubicBezTo>
                <a:cubicBezTo>
                  <a:pt x="1674" y="104"/>
                  <a:pt x="1685" y="102"/>
                  <a:pt x="1696" y="100"/>
                </a:cubicBezTo>
                <a:cubicBezTo>
                  <a:pt x="1711" y="98"/>
                  <a:pt x="1725" y="96"/>
                  <a:pt x="1739" y="93"/>
                </a:cubicBezTo>
                <a:cubicBezTo>
                  <a:pt x="1749" y="91"/>
                  <a:pt x="1759" y="90"/>
                  <a:pt x="1769" y="88"/>
                </a:cubicBezTo>
                <a:cubicBezTo>
                  <a:pt x="1782" y="85"/>
                  <a:pt x="1795" y="83"/>
                  <a:pt x="1808" y="80"/>
                </a:cubicBezTo>
                <a:cubicBezTo>
                  <a:pt x="1817" y="79"/>
                  <a:pt x="1826" y="77"/>
                  <a:pt x="1834" y="75"/>
                </a:cubicBezTo>
                <a:cubicBezTo>
                  <a:pt x="1845" y="73"/>
                  <a:pt x="1855" y="71"/>
                  <a:pt x="1865" y="69"/>
                </a:cubicBezTo>
                <a:cubicBezTo>
                  <a:pt x="1878" y="67"/>
                  <a:pt x="1890" y="64"/>
                  <a:pt x="1902" y="61"/>
                </a:cubicBezTo>
                <a:cubicBezTo>
                  <a:pt x="1918" y="58"/>
                  <a:pt x="1935" y="54"/>
                  <a:pt x="1951" y="50"/>
                </a:cubicBezTo>
                <a:cubicBezTo>
                  <a:pt x="1966" y="47"/>
                  <a:pt x="1981" y="43"/>
                  <a:pt x="1995" y="40"/>
                </a:cubicBezTo>
                <a:cubicBezTo>
                  <a:pt x="2015" y="35"/>
                  <a:pt x="2034" y="30"/>
                  <a:pt x="2053" y="25"/>
                </a:cubicBezTo>
                <a:cubicBezTo>
                  <a:pt x="2070" y="21"/>
                  <a:pt x="2086" y="17"/>
                  <a:pt x="2103" y="12"/>
                </a:cubicBezTo>
                <a:cubicBezTo>
                  <a:pt x="2118" y="8"/>
                  <a:pt x="2132" y="4"/>
                  <a:pt x="2147" y="0"/>
                </a:cubicBezTo>
                <a:cubicBezTo>
                  <a:pt x="2147" y="256"/>
                  <a:pt x="2147" y="512"/>
                  <a:pt x="2147" y="769"/>
                </a:cubicBezTo>
                <a:cubicBezTo>
                  <a:pt x="2145" y="769"/>
                  <a:pt x="2143" y="769"/>
                  <a:pt x="2141" y="769"/>
                </a:cubicBezTo>
                <a:cubicBezTo>
                  <a:pt x="1430" y="769"/>
                  <a:pt x="719" y="769"/>
                  <a:pt x="7" y="769"/>
                </a:cubicBezTo>
                <a:cubicBezTo>
                  <a:pt x="5" y="769"/>
                  <a:pt x="3" y="769"/>
                  <a:pt x="0" y="769"/>
                </a:cubicBezTo>
                <a:close/>
              </a:path>
            </a:pathLst>
          </a:custGeom>
          <a:solidFill>
            <a:srgbClr val="3369FF"/>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normAutofit/>
          </a:bodyPr>
          <a:lstStyle>
            <a:lvl1pPr marL="0" indent="0" algn="ctr">
              <a:buNone/>
              <a:defRPr lang="en-US" sz="5500" b="1" i="0" dirty="0">
                <a:solidFill>
                  <a:schemeClr val="bg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a:t>Section title here</a:t>
            </a:r>
          </a:p>
        </p:txBody>
      </p:sp>
      <p:sp>
        <p:nvSpPr>
          <p:cNvPr id="19"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6" y="2"/>
            <a:ext cx="14631078" cy="5585035"/>
          </a:xfrm>
          <a:custGeom>
            <a:avLst/>
            <a:gdLst>
              <a:gd name="connsiteX0" fmla="*/ 0 w 14627225"/>
              <a:gd name="connsiteY0" fmla="*/ 0 h 5927064"/>
              <a:gd name="connsiteX1" fmla="*/ 14627225 w 14627225"/>
              <a:gd name="connsiteY1" fmla="*/ 0 h 5927064"/>
              <a:gd name="connsiteX2" fmla="*/ 14627225 w 14627225"/>
              <a:gd name="connsiteY2" fmla="*/ 5927064 h 5927064"/>
              <a:gd name="connsiteX3" fmla="*/ 0 w 14627225"/>
              <a:gd name="connsiteY3" fmla="*/ 5927064 h 5927064"/>
              <a:gd name="connsiteX4" fmla="*/ 0 w 14627225"/>
              <a:gd name="connsiteY4" fmla="*/ 0 h 5927064"/>
              <a:gd name="connsiteX0" fmla="*/ 0 w 14627225"/>
              <a:gd name="connsiteY0" fmla="*/ 0 h 6667947"/>
              <a:gd name="connsiteX1" fmla="*/ 14627225 w 14627225"/>
              <a:gd name="connsiteY1" fmla="*/ 0 h 6667947"/>
              <a:gd name="connsiteX2" fmla="*/ 14627225 w 14627225"/>
              <a:gd name="connsiteY2" fmla="*/ 5927064 h 6667947"/>
              <a:gd name="connsiteX3" fmla="*/ 0 w 14627225"/>
              <a:gd name="connsiteY3" fmla="*/ 5927064 h 6667947"/>
              <a:gd name="connsiteX4" fmla="*/ 0 w 14627225"/>
              <a:gd name="connsiteY4" fmla="*/ 0 h 6667947"/>
              <a:gd name="connsiteX0" fmla="*/ 0 w 14627225"/>
              <a:gd name="connsiteY0" fmla="*/ 0 h 6313757"/>
              <a:gd name="connsiteX1" fmla="*/ 14627225 w 14627225"/>
              <a:gd name="connsiteY1" fmla="*/ 0 h 6313757"/>
              <a:gd name="connsiteX2" fmla="*/ 14580333 w 14627225"/>
              <a:gd name="connsiteY2" fmla="*/ 4825095 h 6313757"/>
              <a:gd name="connsiteX3" fmla="*/ 0 w 14627225"/>
              <a:gd name="connsiteY3" fmla="*/ 5927064 h 6313757"/>
              <a:gd name="connsiteX4" fmla="*/ 0 w 14627225"/>
              <a:gd name="connsiteY4" fmla="*/ 0 h 6313757"/>
              <a:gd name="connsiteX0" fmla="*/ 0 w 14627225"/>
              <a:gd name="connsiteY0" fmla="*/ 0 h 5565978"/>
              <a:gd name="connsiteX1" fmla="*/ 14627225 w 14627225"/>
              <a:gd name="connsiteY1" fmla="*/ 0 h 5565978"/>
              <a:gd name="connsiteX2" fmla="*/ 14580333 w 14627225"/>
              <a:gd name="connsiteY2" fmla="*/ 4825095 h 5565978"/>
              <a:gd name="connsiteX3" fmla="*/ 0 w 14627225"/>
              <a:gd name="connsiteY3" fmla="*/ 4825095 h 5565978"/>
              <a:gd name="connsiteX4" fmla="*/ 0 w 14627225"/>
              <a:gd name="connsiteY4" fmla="*/ 0 h 5565978"/>
              <a:gd name="connsiteX0" fmla="*/ 0 w 14627225"/>
              <a:gd name="connsiteY0" fmla="*/ 0 h 5510018"/>
              <a:gd name="connsiteX1" fmla="*/ 14627225 w 14627225"/>
              <a:gd name="connsiteY1" fmla="*/ 0 h 5510018"/>
              <a:gd name="connsiteX2" fmla="*/ 14580333 w 14627225"/>
              <a:gd name="connsiteY2" fmla="*/ 4825095 h 5510018"/>
              <a:gd name="connsiteX3" fmla="*/ 0 w 14627225"/>
              <a:gd name="connsiteY3" fmla="*/ 4825095 h 5510018"/>
              <a:gd name="connsiteX4" fmla="*/ 0 w 14627225"/>
              <a:gd name="connsiteY4" fmla="*/ 0 h 5510018"/>
              <a:gd name="connsiteX0" fmla="*/ 0 w 14627225"/>
              <a:gd name="connsiteY0" fmla="*/ 0 h 5510018"/>
              <a:gd name="connsiteX1" fmla="*/ 14627225 w 14627225"/>
              <a:gd name="connsiteY1" fmla="*/ 0 h 5510018"/>
              <a:gd name="connsiteX2" fmla="*/ 14626053 w 14627225"/>
              <a:gd name="connsiteY2" fmla="*/ 4825095 h 5510018"/>
              <a:gd name="connsiteX3" fmla="*/ 0 w 14627225"/>
              <a:gd name="connsiteY3" fmla="*/ 4825095 h 5510018"/>
              <a:gd name="connsiteX4" fmla="*/ 0 w 14627225"/>
              <a:gd name="connsiteY4" fmla="*/ 0 h 5510018"/>
              <a:gd name="connsiteX0" fmla="*/ 0 w 14627225"/>
              <a:gd name="connsiteY0" fmla="*/ 0 h 5539963"/>
              <a:gd name="connsiteX1" fmla="*/ 14627225 w 14627225"/>
              <a:gd name="connsiteY1" fmla="*/ 0 h 5539963"/>
              <a:gd name="connsiteX2" fmla="*/ 14626053 w 14627225"/>
              <a:gd name="connsiteY2" fmla="*/ 4825095 h 5539963"/>
              <a:gd name="connsiteX3" fmla="*/ 0 w 14627225"/>
              <a:gd name="connsiteY3" fmla="*/ 4825095 h 5539963"/>
              <a:gd name="connsiteX4" fmla="*/ 0 w 14627225"/>
              <a:gd name="connsiteY4" fmla="*/ 0 h 5539963"/>
              <a:gd name="connsiteX0" fmla="*/ 0 w 14627225"/>
              <a:gd name="connsiteY0" fmla="*/ 0 h 5572952"/>
              <a:gd name="connsiteX1" fmla="*/ 14627225 w 14627225"/>
              <a:gd name="connsiteY1" fmla="*/ 0 h 5572952"/>
              <a:gd name="connsiteX2" fmla="*/ 14626053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579161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602607 w 14627225"/>
              <a:gd name="connsiteY2" fmla="*/ 4825095 h 5572952"/>
              <a:gd name="connsiteX3" fmla="*/ 0 w 14627225"/>
              <a:gd name="connsiteY3" fmla="*/ 4895433 h 5572952"/>
              <a:gd name="connsiteX4" fmla="*/ 0 w 14627225"/>
              <a:gd name="connsiteY4" fmla="*/ 0 h 5572952"/>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20895 w 14627225"/>
              <a:gd name="connsiteY2" fmla="*/ 4848541 h 5585188"/>
              <a:gd name="connsiteX3" fmla="*/ 0 w 14627225"/>
              <a:gd name="connsiteY3" fmla="*/ 4895433 h 5585188"/>
              <a:gd name="connsiteX4" fmla="*/ 0 w 14627225"/>
              <a:gd name="connsiteY4" fmla="*/ 0 h 5585188"/>
              <a:gd name="connsiteX0" fmla="*/ 0 w 14631078"/>
              <a:gd name="connsiteY0" fmla="*/ 0 h 5579860"/>
              <a:gd name="connsiteX1" fmla="*/ 14627225 w 14631078"/>
              <a:gd name="connsiteY1" fmla="*/ 0 h 5579860"/>
              <a:gd name="connsiteX2" fmla="*/ 14631055 w 14631078"/>
              <a:gd name="connsiteY2" fmla="*/ 4838381 h 5579860"/>
              <a:gd name="connsiteX3" fmla="*/ 0 w 14631078"/>
              <a:gd name="connsiteY3" fmla="*/ 4895433 h 5579860"/>
              <a:gd name="connsiteX4" fmla="*/ 0 w 14631078"/>
              <a:gd name="connsiteY4" fmla="*/ 0 h 5579860"/>
              <a:gd name="connsiteX0" fmla="*/ 0 w 14631078"/>
              <a:gd name="connsiteY0" fmla="*/ 0 h 5565518"/>
              <a:gd name="connsiteX1" fmla="*/ 14627225 w 14631078"/>
              <a:gd name="connsiteY1" fmla="*/ 0 h 5565518"/>
              <a:gd name="connsiteX2" fmla="*/ 14631055 w 14631078"/>
              <a:gd name="connsiteY2" fmla="*/ 4838381 h 5565518"/>
              <a:gd name="connsiteX3" fmla="*/ 0 w 14631078"/>
              <a:gd name="connsiteY3" fmla="*/ 4895433 h 5565518"/>
              <a:gd name="connsiteX4" fmla="*/ 0 w 14631078"/>
              <a:gd name="connsiteY4" fmla="*/ 0 h 5565518"/>
              <a:gd name="connsiteX0" fmla="*/ 0 w 14631078"/>
              <a:gd name="connsiteY0" fmla="*/ 0 h 5585035"/>
              <a:gd name="connsiteX1" fmla="*/ 14627225 w 14631078"/>
              <a:gd name="connsiteY1" fmla="*/ 0 h 5585035"/>
              <a:gd name="connsiteX2" fmla="*/ 14631055 w 14631078"/>
              <a:gd name="connsiteY2" fmla="*/ 4875703 h 5585035"/>
              <a:gd name="connsiteX3" fmla="*/ 0 w 14631078"/>
              <a:gd name="connsiteY3" fmla="*/ 4895433 h 5585035"/>
              <a:gd name="connsiteX4" fmla="*/ 0 w 14631078"/>
              <a:gd name="connsiteY4" fmla="*/ 0 h 55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1078" h="5585035">
                <a:moveTo>
                  <a:pt x="0" y="0"/>
                </a:moveTo>
                <a:lnTo>
                  <a:pt x="14627225" y="0"/>
                </a:lnTo>
                <a:cubicBezTo>
                  <a:pt x="14626834" y="1608365"/>
                  <a:pt x="14631446" y="3267338"/>
                  <a:pt x="14631055" y="4875703"/>
                </a:cubicBezTo>
                <a:cubicBezTo>
                  <a:pt x="11750913" y="5902424"/>
                  <a:pt x="2910311" y="5730877"/>
                  <a:pt x="0" y="4895433"/>
                </a:cubicBezTo>
                <a:lnTo>
                  <a:pt x="0" y="0"/>
                </a:lnTo>
                <a:close/>
              </a:path>
            </a:pathLst>
          </a:custGeom>
          <a:solidFill>
            <a:schemeClr val="bg2">
              <a:lumMod val="65000"/>
            </a:schemeClr>
          </a:solidFill>
          <a:ln>
            <a:noFill/>
          </a:ln>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sp>
        <p:nvSpPr>
          <p:cNvPr id="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4" name="Picture 3">
            <a:extLst>
              <a:ext uri="{FF2B5EF4-FFF2-40B4-BE49-F238E27FC236}">
                <a16:creationId xmlns:a16="http://schemas.microsoft.com/office/drawing/2014/main" id="{1C9211EB-DCBF-D060-B26D-85057E651102}"/>
              </a:ext>
            </a:extLst>
          </p:cNvPr>
          <p:cNvPicPr>
            <a:picLocks noChangeAspect="1"/>
          </p:cNvPicPr>
          <p:nvPr userDrawn="1"/>
        </p:nvPicPr>
        <p:blipFill>
          <a:blip r:embed="rId5"/>
          <a:stretch>
            <a:fillRect/>
          </a:stretch>
        </p:blipFill>
        <p:spPr>
          <a:xfrm>
            <a:off x="355339" y="7557596"/>
            <a:ext cx="1335981" cy="313014"/>
          </a:xfrm>
          <a:prstGeom prst="rect">
            <a:avLst/>
          </a:prstGeom>
        </p:spPr>
      </p:pic>
    </p:spTree>
    <p:extLst>
      <p:ext uri="{BB962C8B-B14F-4D97-AF65-F5344CB8AC3E}">
        <p14:creationId xmlns:p14="http://schemas.microsoft.com/office/powerpoint/2010/main" val="1664291161"/>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6" y="2"/>
            <a:ext cx="14631078" cy="5585035"/>
          </a:xfrm>
          <a:custGeom>
            <a:avLst/>
            <a:gdLst>
              <a:gd name="connsiteX0" fmla="*/ 0 w 14627225"/>
              <a:gd name="connsiteY0" fmla="*/ 0 h 5927064"/>
              <a:gd name="connsiteX1" fmla="*/ 14627225 w 14627225"/>
              <a:gd name="connsiteY1" fmla="*/ 0 h 5927064"/>
              <a:gd name="connsiteX2" fmla="*/ 14627225 w 14627225"/>
              <a:gd name="connsiteY2" fmla="*/ 5927064 h 5927064"/>
              <a:gd name="connsiteX3" fmla="*/ 0 w 14627225"/>
              <a:gd name="connsiteY3" fmla="*/ 5927064 h 5927064"/>
              <a:gd name="connsiteX4" fmla="*/ 0 w 14627225"/>
              <a:gd name="connsiteY4" fmla="*/ 0 h 5927064"/>
              <a:gd name="connsiteX0" fmla="*/ 0 w 14627225"/>
              <a:gd name="connsiteY0" fmla="*/ 0 h 6667947"/>
              <a:gd name="connsiteX1" fmla="*/ 14627225 w 14627225"/>
              <a:gd name="connsiteY1" fmla="*/ 0 h 6667947"/>
              <a:gd name="connsiteX2" fmla="*/ 14627225 w 14627225"/>
              <a:gd name="connsiteY2" fmla="*/ 5927064 h 6667947"/>
              <a:gd name="connsiteX3" fmla="*/ 0 w 14627225"/>
              <a:gd name="connsiteY3" fmla="*/ 5927064 h 6667947"/>
              <a:gd name="connsiteX4" fmla="*/ 0 w 14627225"/>
              <a:gd name="connsiteY4" fmla="*/ 0 h 6667947"/>
              <a:gd name="connsiteX0" fmla="*/ 0 w 14627225"/>
              <a:gd name="connsiteY0" fmla="*/ 0 h 6313757"/>
              <a:gd name="connsiteX1" fmla="*/ 14627225 w 14627225"/>
              <a:gd name="connsiteY1" fmla="*/ 0 h 6313757"/>
              <a:gd name="connsiteX2" fmla="*/ 14580333 w 14627225"/>
              <a:gd name="connsiteY2" fmla="*/ 4825095 h 6313757"/>
              <a:gd name="connsiteX3" fmla="*/ 0 w 14627225"/>
              <a:gd name="connsiteY3" fmla="*/ 5927064 h 6313757"/>
              <a:gd name="connsiteX4" fmla="*/ 0 w 14627225"/>
              <a:gd name="connsiteY4" fmla="*/ 0 h 6313757"/>
              <a:gd name="connsiteX0" fmla="*/ 0 w 14627225"/>
              <a:gd name="connsiteY0" fmla="*/ 0 h 5565978"/>
              <a:gd name="connsiteX1" fmla="*/ 14627225 w 14627225"/>
              <a:gd name="connsiteY1" fmla="*/ 0 h 5565978"/>
              <a:gd name="connsiteX2" fmla="*/ 14580333 w 14627225"/>
              <a:gd name="connsiteY2" fmla="*/ 4825095 h 5565978"/>
              <a:gd name="connsiteX3" fmla="*/ 0 w 14627225"/>
              <a:gd name="connsiteY3" fmla="*/ 4825095 h 5565978"/>
              <a:gd name="connsiteX4" fmla="*/ 0 w 14627225"/>
              <a:gd name="connsiteY4" fmla="*/ 0 h 5565978"/>
              <a:gd name="connsiteX0" fmla="*/ 0 w 14627225"/>
              <a:gd name="connsiteY0" fmla="*/ 0 h 5510018"/>
              <a:gd name="connsiteX1" fmla="*/ 14627225 w 14627225"/>
              <a:gd name="connsiteY1" fmla="*/ 0 h 5510018"/>
              <a:gd name="connsiteX2" fmla="*/ 14580333 w 14627225"/>
              <a:gd name="connsiteY2" fmla="*/ 4825095 h 5510018"/>
              <a:gd name="connsiteX3" fmla="*/ 0 w 14627225"/>
              <a:gd name="connsiteY3" fmla="*/ 4825095 h 5510018"/>
              <a:gd name="connsiteX4" fmla="*/ 0 w 14627225"/>
              <a:gd name="connsiteY4" fmla="*/ 0 h 5510018"/>
              <a:gd name="connsiteX0" fmla="*/ 0 w 14627225"/>
              <a:gd name="connsiteY0" fmla="*/ 0 h 5510018"/>
              <a:gd name="connsiteX1" fmla="*/ 14627225 w 14627225"/>
              <a:gd name="connsiteY1" fmla="*/ 0 h 5510018"/>
              <a:gd name="connsiteX2" fmla="*/ 14626053 w 14627225"/>
              <a:gd name="connsiteY2" fmla="*/ 4825095 h 5510018"/>
              <a:gd name="connsiteX3" fmla="*/ 0 w 14627225"/>
              <a:gd name="connsiteY3" fmla="*/ 4825095 h 5510018"/>
              <a:gd name="connsiteX4" fmla="*/ 0 w 14627225"/>
              <a:gd name="connsiteY4" fmla="*/ 0 h 5510018"/>
              <a:gd name="connsiteX0" fmla="*/ 0 w 14627225"/>
              <a:gd name="connsiteY0" fmla="*/ 0 h 5539963"/>
              <a:gd name="connsiteX1" fmla="*/ 14627225 w 14627225"/>
              <a:gd name="connsiteY1" fmla="*/ 0 h 5539963"/>
              <a:gd name="connsiteX2" fmla="*/ 14626053 w 14627225"/>
              <a:gd name="connsiteY2" fmla="*/ 4825095 h 5539963"/>
              <a:gd name="connsiteX3" fmla="*/ 0 w 14627225"/>
              <a:gd name="connsiteY3" fmla="*/ 4825095 h 5539963"/>
              <a:gd name="connsiteX4" fmla="*/ 0 w 14627225"/>
              <a:gd name="connsiteY4" fmla="*/ 0 h 5539963"/>
              <a:gd name="connsiteX0" fmla="*/ 0 w 14627225"/>
              <a:gd name="connsiteY0" fmla="*/ 0 h 5572952"/>
              <a:gd name="connsiteX1" fmla="*/ 14627225 w 14627225"/>
              <a:gd name="connsiteY1" fmla="*/ 0 h 5572952"/>
              <a:gd name="connsiteX2" fmla="*/ 14626053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579161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602607 w 14627225"/>
              <a:gd name="connsiteY2" fmla="*/ 4825095 h 5572952"/>
              <a:gd name="connsiteX3" fmla="*/ 0 w 14627225"/>
              <a:gd name="connsiteY3" fmla="*/ 4895433 h 5572952"/>
              <a:gd name="connsiteX4" fmla="*/ 0 w 14627225"/>
              <a:gd name="connsiteY4" fmla="*/ 0 h 5572952"/>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20895 w 14627225"/>
              <a:gd name="connsiteY2" fmla="*/ 4848541 h 5585188"/>
              <a:gd name="connsiteX3" fmla="*/ 0 w 14627225"/>
              <a:gd name="connsiteY3" fmla="*/ 4895433 h 5585188"/>
              <a:gd name="connsiteX4" fmla="*/ 0 w 14627225"/>
              <a:gd name="connsiteY4" fmla="*/ 0 h 5585188"/>
              <a:gd name="connsiteX0" fmla="*/ 0 w 14631078"/>
              <a:gd name="connsiteY0" fmla="*/ 0 h 5579860"/>
              <a:gd name="connsiteX1" fmla="*/ 14627225 w 14631078"/>
              <a:gd name="connsiteY1" fmla="*/ 0 h 5579860"/>
              <a:gd name="connsiteX2" fmla="*/ 14631055 w 14631078"/>
              <a:gd name="connsiteY2" fmla="*/ 4838381 h 5579860"/>
              <a:gd name="connsiteX3" fmla="*/ 0 w 14631078"/>
              <a:gd name="connsiteY3" fmla="*/ 4895433 h 5579860"/>
              <a:gd name="connsiteX4" fmla="*/ 0 w 14631078"/>
              <a:gd name="connsiteY4" fmla="*/ 0 h 5579860"/>
              <a:gd name="connsiteX0" fmla="*/ 0 w 14631078"/>
              <a:gd name="connsiteY0" fmla="*/ 0 h 5565518"/>
              <a:gd name="connsiteX1" fmla="*/ 14627225 w 14631078"/>
              <a:gd name="connsiteY1" fmla="*/ 0 h 5565518"/>
              <a:gd name="connsiteX2" fmla="*/ 14631055 w 14631078"/>
              <a:gd name="connsiteY2" fmla="*/ 4838381 h 5565518"/>
              <a:gd name="connsiteX3" fmla="*/ 0 w 14631078"/>
              <a:gd name="connsiteY3" fmla="*/ 4895433 h 5565518"/>
              <a:gd name="connsiteX4" fmla="*/ 0 w 14631078"/>
              <a:gd name="connsiteY4" fmla="*/ 0 h 5565518"/>
              <a:gd name="connsiteX0" fmla="*/ 0 w 14631078"/>
              <a:gd name="connsiteY0" fmla="*/ 0 h 5585035"/>
              <a:gd name="connsiteX1" fmla="*/ 14627225 w 14631078"/>
              <a:gd name="connsiteY1" fmla="*/ 0 h 5585035"/>
              <a:gd name="connsiteX2" fmla="*/ 14631055 w 14631078"/>
              <a:gd name="connsiteY2" fmla="*/ 4875703 h 5585035"/>
              <a:gd name="connsiteX3" fmla="*/ 0 w 14631078"/>
              <a:gd name="connsiteY3" fmla="*/ 4895433 h 5585035"/>
              <a:gd name="connsiteX4" fmla="*/ 0 w 14631078"/>
              <a:gd name="connsiteY4" fmla="*/ 0 h 55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1078" h="5585035">
                <a:moveTo>
                  <a:pt x="0" y="0"/>
                </a:moveTo>
                <a:lnTo>
                  <a:pt x="14627225" y="0"/>
                </a:lnTo>
                <a:cubicBezTo>
                  <a:pt x="14626834" y="1608365"/>
                  <a:pt x="14631446" y="3267338"/>
                  <a:pt x="14631055" y="4875703"/>
                </a:cubicBezTo>
                <a:cubicBezTo>
                  <a:pt x="11750913" y="5902424"/>
                  <a:pt x="2910311" y="5730877"/>
                  <a:pt x="0" y="4895433"/>
                </a:cubicBezTo>
                <a:lnTo>
                  <a:pt x="0" y="0"/>
                </a:lnTo>
                <a:close/>
              </a:path>
            </a:pathLst>
          </a:custGeom>
          <a:solidFill>
            <a:schemeClr val="bg2">
              <a:lumMod val="65000"/>
            </a:schemeClr>
          </a:solidFill>
          <a:ln>
            <a:noFill/>
          </a:ln>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sp>
        <p:nvSpPr>
          <p:cNvPr id="10" name="Freeform 5"/>
          <p:cNvSpPr>
            <a:spLocks/>
          </p:cNvSpPr>
          <p:nvPr userDrawn="1"/>
        </p:nvSpPr>
        <p:spPr bwMode="auto">
          <a:xfrm>
            <a:off x="3175" y="4851401"/>
            <a:ext cx="14627225" cy="3378200"/>
          </a:xfrm>
          <a:custGeom>
            <a:avLst/>
            <a:gdLst>
              <a:gd name="T0" fmla="*/ 0 w 2147"/>
              <a:gd name="T1" fmla="*/ 769 h 769"/>
              <a:gd name="T2" fmla="*/ 0 w 2147"/>
              <a:gd name="T3" fmla="*/ 1 h 769"/>
              <a:gd name="T4" fmla="*/ 5 w 2147"/>
              <a:gd name="T5" fmla="*/ 1 h 769"/>
              <a:gd name="T6" fmla="*/ 32 w 2147"/>
              <a:gd name="T7" fmla="*/ 9 h 769"/>
              <a:gd name="T8" fmla="*/ 82 w 2147"/>
              <a:gd name="T9" fmla="*/ 22 h 769"/>
              <a:gd name="T10" fmla="*/ 126 w 2147"/>
              <a:gd name="T11" fmla="*/ 33 h 769"/>
              <a:gd name="T12" fmla="*/ 160 w 2147"/>
              <a:gd name="T13" fmla="*/ 42 h 769"/>
              <a:gd name="T14" fmla="*/ 187 w 2147"/>
              <a:gd name="T15" fmla="*/ 48 h 769"/>
              <a:gd name="T16" fmla="*/ 222 w 2147"/>
              <a:gd name="T17" fmla="*/ 56 h 769"/>
              <a:gd name="T18" fmla="*/ 258 w 2147"/>
              <a:gd name="T19" fmla="*/ 64 h 769"/>
              <a:gd name="T20" fmla="*/ 293 w 2147"/>
              <a:gd name="T21" fmla="*/ 71 h 769"/>
              <a:gd name="T22" fmla="*/ 335 w 2147"/>
              <a:gd name="T23" fmla="*/ 80 h 769"/>
              <a:gd name="T24" fmla="*/ 361 w 2147"/>
              <a:gd name="T25" fmla="*/ 85 h 769"/>
              <a:gd name="T26" fmla="*/ 416 w 2147"/>
              <a:gd name="T27" fmla="*/ 94 h 769"/>
              <a:gd name="T28" fmla="*/ 461 w 2147"/>
              <a:gd name="T29" fmla="*/ 102 h 769"/>
              <a:gd name="T30" fmla="*/ 493 w 2147"/>
              <a:gd name="T31" fmla="*/ 107 h 769"/>
              <a:gd name="T32" fmla="*/ 525 w 2147"/>
              <a:gd name="T33" fmla="*/ 112 h 769"/>
              <a:gd name="T34" fmla="*/ 556 w 2147"/>
              <a:gd name="T35" fmla="*/ 116 h 769"/>
              <a:gd name="T36" fmla="*/ 591 w 2147"/>
              <a:gd name="T37" fmla="*/ 120 h 769"/>
              <a:gd name="T38" fmla="*/ 622 w 2147"/>
              <a:gd name="T39" fmla="*/ 124 h 769"/>
              <a:gd name="T40" fmla="*/ 652 w 2147"/>
              <a:gd name="T41" fmla="*/ 128 h 769"/>
              <a:gd name="T42" fmla="*/ 685 w 2147"/>
              <a:gd name="T43" fmla="*/ 131 h 769"/>
              <a:gd name="T44" fmla="*/ 729 w 2147"/>
              <a:gd name="T45" fmla="*/ 135 h 769"/>
              <a:gd name="T46" fmla="*/ 753 w 2147"/>
              <a:gd name="T47" fmla="*/ 137 h 769"/>
              <a:gd name="T48" fmla="*/ 807 w 2147"/>
              <a:gd name="T49" fmla="*/ 141 h 769"/>
              <a:gd name="T50" fmla="*/ 839 w 2147"/>
              <a:gd name="T51" fmla="*/ 143 h 769"/>
              <a:gd name="T52" fmla="*/ 888 w 2147"/>
              <a:gd name="T53" fmla="*/ 146 h 769"/>
              <a:gd name="T54" fmla="*/ 956 w 2147"/>
              <a:gd name="T55" fmla="*/ 149 h 769"/>
              <a:gd name="T56" fmla="*/ 1050 w 2147"/>
              <a:gd name="T57" fmla="*/ 150 h 769"/>
              <a:gd name="T58" fmla="*/ 1158 w 2147"/>
              <a:gd name="T59" fmla="*/ 149 h 769"/>
              <a:gd name="T60" fmla="*/ 1216 w 2147"/>
              <a:gd name="T61" fmla="*/ 148 h 769"/>
              <a:gd name="T62" fmla="*/ 1292 w 2147"/>
              <a:gd name="T63" fmla="*/ 144 h 769"/>
              <a:gd name="T64" fmla="*/ 1324 w 2147"/>
              <a:gd name="T65" fmla="*/ 143 h 769"/>
              <a:gd name="T66" fmla="*/ 1372 w 2147"/>
              <a:gd name="T67" fmla="*/ 139 h 769"/>
              <a:gd name="T68" fmla="*/ 1406 w 2147"/>
              <a:gd name="T69" fmla="*/ 136 h 769"/>
              <a:gd name="T70" fmla="*/ 1445 w 2147"/>
              <a:gd name="T71" fmla="*/ 133 h 769"/>
              <a:gd name="T72" fmla="*/ 1475 w 2147"/>
              <a:gd name="T73" fmla="*/ 130 h 769"/>
              <a:gd name="T74" fmla="*/ 1493 w 2147"/>
              <a:gd name="T75" fmla="*/ 128 h 769"/>
              <a:gd name="T76" fmla="*/ 1525 w 2147"/>
              <a:gd name="T77" fmla="*/ 124 h 769"/>
              <a:gd name="T78" fmla="*/ 1546 w 2147"/>
              <a:gd name="T79" fmla="*/ 122 h 769"/>
              <a:gd name="T80" fmla="*/ 1576 w 2147"/>
              <a:gd name="T81" fmla="*/ 118 h 769"/>
              <a:gd name="T82" fmla="*/ 1595 w 2147"/>
              <a:gd name="T83" fmla="*/ 115 h 769"/>
              <a:gd name="T84" fmla="*/ 1621 w 2147"/>
              <a:gd name="T85" fmla="*/ 112 h 769"/>
              <a:gd name="T86" fmla="*/ 1639 w 2147"/>
              <a:gd name="T87" fmla="*/ 109 h 769"/>
              <a:gd name="T88" fmla="*/ 1663 w 2147"/>
              <a:gd name="T89" fmla="*/ 106 h 769"/>
              <a:gd name="T90" fmla="*/ 1696 w 2147"/>
              <a:gd name="T91" fmla="*/ 100 h 769"/>
              <a:gd name="T92" fmla="*/ 1739 w 2147"/>
              <a:gd name="T93" fmla="*/ 93 h 769"/>
              <a:gd name="T94" fmla="*/ 1769 w 2147"/>
              <a:gd name="T95" fmla="*/ 88 h 769"/>
              <a:gd name="T96" fmla="*/ 1808 w 2147"/>
              <a:gd name="T97" fmla="*/ 80 h 769"/>
              <a:gd name="T98" fmla="*/ 1834 w 2147"/>
              <a:gd name="T99" fmla="*/ 75 h 769"/>
              <a:gd name="T100" fmla="*/ 1865 w 2147"/>
              <a:gd name="T101" fmla="*/ 69 h 769"/>
              <a:gd name="T102" fmla="*/ 1902 w 2147"/>
              <a:gd name="T103" fmla="*/ 61 h 769"/>
              <a:gd name="T104" fmla="*/ 1951 w 2147"/>
              <a:gd name="T105" fmla="*/ 50 h 769"/>
              <a:gd name="T106" fmla="*/ 1995 w 2147"/>
              <a:gd name="T107" fmla="*/ 40 h 769"/>
              <a:gd name="T108" fmla="*/ 2053 w 2147"/>
              <a:gd name="T109" fmla="*/ 25 h 769"/>
              <a:gd name="T110" fmla="*/ 2103 w 2147"/>
              <a:gd name="T111" fmla="*/ 12 h 769"/>
              <a:gd name="T112" fmla="*/ 2147 w 2147"/>
              <a:gd name="T113" fmla="*/ 0 h 769"/>
              <a:gd name="T114" fmla="*/ 2147 w 2147"/>
              <a:gd name="T115" fmla="*/ 769 h 769"/>
              <a:gd name="T116" fmla="*/ 2141 w 2147"/>
              <a:gd name="T117" fmla="*/ 769 h 769"/>
              <a:gd name="T118" fmla="*/ 7 w 2147"/>
              <a:gd name="T119" fmla="*/ 769 h 769"/>
              <a:gd name="T120" fmla="*/ 0 w 2147"/>
              <a:gd name="T12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769">
                <a:moveTo>
                  <a:pt x="0" y="769"/>
                </a:moveTo>
                <a:cubicBezTo>
                  <a:pt x="0" y="513"/>
                  <a:pt x="0" y="257"/>
                  <a:pt x="0" y="1"/>
                </a:cubicBezTo>
                <a:cubicBezTo>
                  <a:pt x="2" y="1"/>
                  <a:pt x="3" y="0"/>
                  <a:pt x="5" y="1"/>
                </a:cubicBezTo>
                <a:cubicBezTo>
                  <a:pt x="14" y="3"/>
                  <a:pt x="23" y="6"/>
                  <a:pt x="32" y="9"/>
                </a:cubicBezTo>
                <a:cubicBezTo>
                  <a:pt x="49" y="13"/>
                  <a:pt x="65" y="18"/>
                  <a:pt x="82" y="22"/>
                </a:cubicBezTo>
                <a:cubicBezTo>
                  <a:pt x="97" y="26"/>
                  <a:pt x="112" y="29"/>
                  <a:pt x="126" y="33"/>
                </a:cubicBezTo>
                <a:cubicBezTo>
                  <a:pt x="138" y="36"/>
                  <a:pt x="149" y="39"/>
                  <a:pt x="160" y="42"/>
                </a:cubicBezTo>
                <a:cubicBezTo>
                  <a:pt x="169" y="44"/>
                  <a:pt x="178" y="46"/>
                  <a:pt x="187" y="48"/>
                </a:cubicBezTo>
                <a:cubicBezTo>
                  <a:pt x="199" y="50"/>
                  <a:pt x="210" y="53"/>
                  <a:pt x="222" y="56"/>
                </a:cubicBezTo>
                <a:cubicBezTo>
                  <a:pt x="234" y="59"/>
                  <a:pt x="246" y="61"/>
                  <a:pt x="258" y="64"/>
                </a:cubicBezTo>
                <a:cubicBezTo>
                  <a:pt x="270" y="66"/>
                  <a:pt x="281" y="69"/>
                  <a:pt x="293" y="71"/>
                </a:cubicBezTo>
                <a:cubicBezTo>
                  <a:pt x="307" y="74"/>
                  <a:pt x="321" y="77"/>
                  <a:pt x="335" y="80"/>
                </a:cubicBezTo>
                <a:cubicBezTo>
                  <a:pt x="344" y="81"/>
                  <a:pt x="352" y="83"/>
                  <a:pt x="361" y="85"/>
                </a:cubicBezTo>
                <a:cubicBezTo>
                  <a:pt x="379" y="88"/>
                  <a:pt x="398" y="91"/>
                  <a:pt x="416" y="94"/>
                </a:cubicBezTo>
                <a:cubicBezTo>
                  <a:pt x="431" y="97"/>
                  <a:pt x="446" y="99"/>
                  <a:pt x="461" y="102"/>
                </a:cubicBezTo>
                <a:cubicBezTo>
                  <a:pt x="471" y="103"/>
                  <a:pt x="482" y="105"/>
                  <a:pt x="493" y="107"/>
                </a:cubicBezTo>
                <a:cubicBezTo>
                  <a:pt x="504" y="108"/>
                  <a:pt x="514" y="110"/>
                  <a:pt x="525" y="112"/>
                </a:cubicBezTo>
                <a:cubicBezTo>
                  <a:pt x="535" y="113"/>
                  <a:pt x="545" y="114"/>
                  <a:pt x="556" y="116"/>
                </a:cubicBezTo>
                <a:cubicBezTo>
                  <a:pt x="567" y="117"/>
                  <a:pt x="579" y="119"/>
                  <a:pt x="591" y="120"/>
                </a:cubicBezTo>
                <a:cubicBezTo>
                  <a:pt x="601" y="122"/>
                  <a:pt x="612" y="123"/>
                  <a:pt x="622" y="124"/>
                </a:cubicBezTo>
                <a:cubicBezTo>
                  <a:pt x="632" y="125"/>
                  <a:pt x="642" y="127"/>
                  <a:pt x="652" y="128"/>
                </a:cubicBezTo>
                <a:cubicBezTo>
                  <a:pt x="663" y="129"/>
                  <a:pt x="674" y="130"/>
                  <a:pt x="685" y="131"/>
                </a:cubicBezTo>
                <a:cubicBezTo>
                  <a:pt x="700" y="132"/>
                  <a:pt x="714" y="134"/>
                  <a:pt x="729" y="135"/>
                </a:cubicBezTo>
                <a:cubicBezTo>
                  <a:pt x="737" y="136"/>
                  <a:pt x="745" y="136"/>
                  <a:pt x="753" y="137"/>
                </a:cubicBezTo>
                <a:cubicBezTo>
                  <a:pt x="771" y="138"/>
                  <a:pt x="789" y="140"/>
                  <a:pt x="807" y="141"/>
                </a:cubicBezTo>
                <a:cubicBezTo>
                  <a:pt x="818" y="142"/>
                  <a:pt x="829" y="143"/>
                  <a:pt x="839" y="143"/>
                </a:cubicBezTo>
                <a:cubicBezTo>
                  <a:pt x="855" y="144"/>
                  <a:pt x="871" y="146"/>
                  <a:pt x="888" y="146"/>
                </a:cubicBezTo>
                <a:cubicBezTo>
                  <a:pt x="910" y="147"/>
                  <a:pt x="933" y="148"/>
                  <a:pt x="956" y="149"/>
                </a:cubicBezTo>
                <a:cubicBezTo>
                  <a:pt x="987" y="150"/>
                  <a:pt x="1019" y="150"/>
                  <a:pt x="1050" y="150"/>
                </a:cubicBezTo>
                <a:cubicBezTo>
                  <a:pt x="1086" y="150"/>
                  <a:pt x="1122" y="150"/>
                  <a:pt x="1158" y="149"/>
                </a:cubicBezTo>
                <a:cubicBezTo>
                  <a:pt x="1177" y="149"/>
                  <a:pt x="1197" y="149"/>
                  <a:pt x="1216" y="148"/>
                </a:cubicBezTo>
                <a:cubicBezTo>
                  <a:pt x="1241" y="147"/>
                  <a:pt x="1267" y="146"/>
                  <a:pt x="1292" y="144"/>
                </a:cubicBezTo>
                <a:cubicBezTo>
                  <a:pt x="1303" y="144"/>
                  <a:pt x="1313" y="143"/>
                  <a:pt x="1324" y="143"/>
                </a:cubicBezTo>
                <a:cubicBezTo>
                  <a:pt x="1340" y="142"/>
                  <a:pt x="1356" y="140"/>
                  <a:pt x="1372" y="139"/>
                </a:cubicBezTo>
                <a:cubicBezTo>
                  <a:pt x="1384" y="138"/>
                  <a:pt x="1395" y="137"/>
                  <a:pt x="1406" y="136"/>
                </a:cubicBezTo>
                <a:cubicBezTo>
                  <a:pt x="1419" y="135"/>
                  <a:pt x="1432" y="134"/>
                  <a:pt x="1445" y="133"/>
                </a:cubicBezTo>
                <a:cubicBezTo>
                  <a:pt x="1455" y="132"/>
                  <a:pt x="1465" y="131"/>
                  <a:pt x="1475" y="130"/>
                </a:cubicBezTo>
                <a:cubicBezTo>
                  <a:pt x="1481" y="129"/>
                  <a:pt x="1487" y="128"/>
                  <a:pt x="1493" y="128"/>
                </a:cubicBezTo>
                <a:cubicBezTo>
                  <a:pt x="1504" y="127"/>
                  <a:pt x="1514" y="126"/>
                  <a:pt x="1525" y="124"/>
                </a:cubicBezTo>
                <a:cubicBezTo>
                  <a:pt x="1532" y="124"/>
                  <a:pt x="1539" y="123"/>
                  <a:pt x="1546" y="122"/>
                </a:cubicBezTo>
                <a:cubicBezTo>
                  <a:pt x="1556" y="120"/>
                  <a:pt x="1566" y="119"/>
                  <a:pt x="1576" y="118"/>
                </a:cubicBezTo>
                <a:cubicBezTo>
                  <a:pt x="1582" y="117"/>
                  <a:pt x="1588" y="116"/>
                  <a:pt x="1595" y="115"/>
                </a:cubicBezTo>
                <a:cubicBezTo>
                  <a:pt x="1603" y="114"/>
                  <a:pt x="1612" y="113"/>
                  <a:pt x="1621" y="112"/>
                </a:cubicBezTo>
                <a:cubicBezTo>
                  <a:pt x="1627" y="111"/>
                  <a:pt x="1633" y="110"/>
                  <a:pt x="1639" y="109"/>
                </a:cubicBezTo>
                <a:cubicBezTo>
                  <a:pt x="1647" y="108"/>
                  <a:pt x="1655" y="107"/>
                  <a:pt x="1663" y="106"/>
                </a:cubicBezTo>
                <a:cubicBezTo>
                  <a:pt x="1674" y="104"/>
                  <a:pt x="1685" y="102"/>
                  <a:pt x="1696" y="100"/>
                </a:cubicBezTo>
                <a:cubicBezTo>
                  <a:pt x="1711" y="98"/>
                  <a:pt x="1725" y="96"/>
                  <a:pt x="1739" y="93"/>
                </a:cubicBezTo>
                <a:cubicBezTo>
                  <a:pt x="1749" y="91"/>
                  <a:pt x="1759" y="90"/>
                  <a:pt x="1769" y="88"/>
                </a:cubicBezTo>
                <a:cubicBezTo>
                  <a:pt x="1782" y="85"/>
                  <a:pt x="1795" y="83"/>
                  <a:pt x="1808" y="80"/>
                </a:cubicBezTo>
                <a:cubicBezTo>
                  <a:pt x="1817" y="79"/>
                  <a:pt x="1826" y="77"/>
                  <a:pt x="1834" y="75"/>
                </a:cubicBezTo>
                <a:cubicBezTo>
                  <a:pt x="1845" y="73"/>
                  <a:pt x="1855" y="71"/>
                  <a:pt x="1865" y="69"/>
                </a:cubicBezTo>
                <a:cubicBezTo>
                  <a:pt x="1878" y="67"/>
                  <a:pt x="1890" y="64"/>
                  <a:pt x="1902" y="61"/>
                </a:cubicBezTo>
                <a:cubicBezTo>
                  <a:pt x="1918" y="58"/>
                  <a:pt x="1935" y="54"/>
                  <a:pt x="1951" y="50"/>
                </a:cubicBezTo>
                <a:cubicBezTo>
                  <a:pt x="1966" y="47"/>
                  <a:pt x="1981" y="43"/>
                  <a:pt x="1995" y="40"/>
                </a:cubicBezTo>
                <a:cubicBezTo>
                  <a:pt x="2015" y="35"/>
                  <a:pt x="2034" y="30"/>
                  <a:pt x="2053" y="25"/>
                </a:cubicBezTo>
                <a:cubicBezTo>
                  <a:pt x="2070" y="21"/>
                  <a:pt x="2086" y="17"/>
                  <a:pt x="2103" y="12"/>
                </a:cubicBezTo>
                <a:cubicBezTo>
                  <a:pt x="2118" y="8"/>
                  <a:pt x="2132" y="4"/>
                  <a:pt x="2147" y="0"/>
                </a:cubicBezTo>
                <a:cubicBezTo>
                  <a:pt x="2147" y="256"/>
                  <a:pt x="2147" y="512"/>
                  <a:pt x="2147" y="769"/>
                </a:cubicBezTo>
                <a:cubicBezTo>
                  <a:pt x="2145" y="769"/>
                  <a:pt x="2143" y="769"/>
                  <a:pt x="2141" y="769"/>
                </a:cubicBezTo>
                <a:cubicBezTo>
                  <a:pt x="1430" y="769"/>
                  <a:pt x="719" y="769"/>
                  <a:pt x="7" y="769"/>
                </a:cubicBezTo>
                <a:cubicBezTo>
                  <a:pt x="5" y="769"/>
                  <a:pt x="3" y="769"/>
                  <a:pt x="0" y="769"/>
                </a:cubicBezTo>
                <a:close/>
              </a:path>
            </a:pathLst>
          </a:custGeom>
          <a:solidFill>
            <a:srgbClr val="002677"/>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normAutofit/>
          </a:bodyPr>
          <a:lstStyle>
            <a:lvl1pPr marL="0" indent="0" algn="ctr">
              <a:buNone/>
              <a:defRPr lang="en-US" sz="5500" b="1" i="0" dirty="0">
                <a:solidFill>
                  <a:schemeClr val="bg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a:t>Section title here</a:t>
            </a:r>
          </a:p>
        </p:txBody>
      </p:sp>
      <p:sp>
        <p:nvSpPr>
          <p:cNvPr id="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3" name="Picture 2">
            <a:extLst>
              <a:ext uri="{FF2B5EF4-FFF2-40B4-BE49-F238E27FC236}">
                <a16:creationId xmlns:a16="http://schemas.microsoft.com/office/drawing/2014/main" id="{AB2565CF-645B-511A-5EC7-9543858EC8B0}"/>
              </a:ext>
            </a:extLst>
          </p:cNvPr>
          <p:cNvPicPr>
            <a:picLocks noChangeAspect="1"/>
          </p:cNvPicPr>
          <p:nvPr userDrawn="1"/>
        </p:nvPicPr>
        <p:blipFill>
          <a:blip r:embed="rId5"/>
          <a:stretch>
            <a:fillRect/>
          </a:stretch>
        </p:blipFill>
        <p:spPr>
          <a:xfrm>
            <a:off x="355339" y="7557596"/>
            <a:ext cx="1335981" cy="313014"/>
          </a:xfrm>
          <a:prstGeom prst="rect">
            <a:avLst/>
          </a:prstGeom>
        </p:spPr>
      </p:pic>
    </p:spTree>
    <p:extLst>
      <p:ext uri="{BB962C8B-B14F-4D97-AF65-F5344CB8AC3E}">
        <p14:creationId xmlns:p14="http://schemas.microsoft.com/office/powerpoint/2010/main" val="290253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3143" y="1623527"/>
            <a:ext cx="13239511" cy="5788829"/>
          </a:xfrm>
        </p:spPr>
        <p:txBody>
          <a:bodyPr/>
          <a:lstStyle>
            <a:lvl1pPr marL="274320" indent="-274320">
              <a:buClr>
                <a:schemeClr val="tx1"/>
              </a:buClr>
              <a:buFontTx/>
              <a:buChar char="•"/>
              <a:defRPr sz="2800"/>
            </a:lvl1pPr>
            <a:lvl2pPr marL="822960" indent="-274320">
              <a:buClr>
                <a:schemeClr val="tx1"/>
              </a:buClr>
              <a:buFont typeface="Courier New" panose="02070309020205020404" pitchFamily="49" charset="0"/>
              <a:buChar char="o"/>
              <a:defRPr sz="2400"/>
            </a:lvl2pPr>
            <a:lvl3pPr marL="1371600" indent="-274320">
              <a:buFont typeface="Segoe UI" panose="020B0502040204020203" pitchFamily="34" charset="0"/>
              <a:buChar char="‑"/>
              <a:defRPr sz="2000"/>
            </a:lvl3pPr>
            <a:lvl4pPr marL="1920240" indent="-274320">
              <a:buClr>
                <a:schemeClr val="tx1"/>
              </a:buClr>
              <a:buFont typeface="Segoe UI" panose="020B0502040204020203" pitchFamily="34" charset="0"/>
              <a:buChar char="‑"/>
              <a:defRPr sz="1800"/>
            </a:lvl4pPr>
            <a:lvl5pPr marL="2468880" indent="-274320">
              <a:buClr>
                <a:schemeClr val="tx1"/>
              </a:buClr>
              <a:buFontTx/>
              <a:buChar char="›"/>
              <a:defRPr sz="1800"/>
            </a:lvl5pPr>
          </a:lstStyle>
          <a:p>
            <a:pPr lvl="0"/>
            <a:r>
              <a:rPr lang="en-US"/>
              <a:t>Sample text</a:t>
            </a:r>
          </a:p>
          <a:p>
            <a:pPr lvl="1"/>
            <a:r>
              <a:rPr lang="en-US"/>
              <a:t>Sample text</a:t>
            </a:r>
          </a:p>
          <a:p>
            <a:pPr lvl="2"/>
            <a:r>
              <a:rPr lang="en-US"/>
              <a:t>Sample text</a:t>
            </a:r>
          </a:p>
          <a:p>
            <a:pPr lvl="3"/>
            <a:r>
              <a:rPr lang="en-US"/>
              <a:t>Sample text</a:t>
            </a:r>
          </a:p>
          <a:p>
            <a:pPr lvl="4"/>
            <a:r>
              <a:rPr lang="en-US"/>
              <a:t>Sample text</a:t>
            </a:r>
          </a:p>
        </p:txBody>
      </p:sp>
      <p:sp>
        <p:nvSpPr>
          <p:cNvPr id="7" name="Title 21"/>
          <p:cNvSpPr>
            <a:spLocks noGrp="1"/>
          </p:cNvSpPr>
          <p:nvPr>
            <p:ph type="title" hasCustomPrompt="1"/>
          </p:nvPr>
        </p:nvSpPr>
        <p:spPr>
          <a:xfrm>
            <a:off x="355936" y="365127"/>
            <a:ext cx="13536719"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8"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4" name="Picture 3">
            <a:extLst>
              <a:ext uri="{FF2B5EF4-FFF2-40B4-BE49-F238E27FC236}">
                <a16:creationId xmlns:a16="http://schemas.microsoft.com/office/drawing/2014/main" id="{1BFE3527-4524-FF80-74B5-6C7AF591BF4D}"/>
              </a:ext>
            </a:extLst>
          </p:cNvPr>
          <p:cNvPicPr>
            <a:picLocks noChangeAspect="1"/>
          </p:cNvPicPr>
          <p:nvPr userDrawn="1"/>
        </p:nvPicPr>
        <p:blipFill>
          <a:blip r:embed="rId2"/>
          <a:stretch>
            <a:fillRect/>
          </a:stretch>
        </p:blipFill>
        <p:spPr>
          <a:xfrm>
            <a:off x="355937" y="7558442"/>
            <a:ext cx="1333501" cy="312168"/>
          </a:xfrm>
          <a:prstGeom prst="rect">
            <a:avLst/>
          </a:prstGeom>
        </p:spPr>
      </p:pic>
    </p:spTree>
    <p:extLst>
      <p:ext uri="{BB962C8B-B14F-4D97-AF65-F5344CB8AC3E}">
        <p14:creationId xmlns:p14="http://schemas.microsoft.com/office/powerpoint/2010/main" val="6461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iography slide_WT_01">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194240"/>
            <a:ext cx="7146925" cy="3924300"/>
          </a:xfrm>
          <a:prstGeom prst="rect">
            <a:avLst/>
          </a:prstGeom>
        </p:spPr>
        <p:txBody>
          <a:bodyPr/>
          <a:lstStyle>
            <a:lvl1pPr marL="0" indent="0">
              <a:lnSpc>
                <a:spcPts val="2000"/>
              </a:lnSpc>
              <a:spcBef>
                <a:spcPts val="0"/>
              </a:spcBef>
              <a:buNone/>
              <a:defRPr lang="en-US" sz="1400" baseline="0" smtClean="0">
                <a:solidFill>
                  <a:srgbClr val="002677"/>
                </a:solidFill>
                <a:effectLst/>
                <a:latin typeface="+mj-lt"/>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nemo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nonet</a:t>
            </a:r>
            <a:r>
              <a:rPr lang="en-US">
                <a:solidFill>
                  <a:srgbClr val="002677"/>
                </a:solidFill>
                <a:effectLst/>
                <a:latin typeface="Segoe UI" panose="020B0502040204020203" pitchFamily="34" charset="0"/>
              </a:rPr>
              <a:t> quam </a:t>
            </a:r>
            <a:r>
              <a:rPr lang="en-US" err="1">
                <a:solidFill>
                  <a:srgbClr val="002677"/>
                </a:solidFill>
                <a:effectLst/>
                <a:latin typeface="Segoe UI" panose="020B0502040204020203" pitchFamily="34" charset="0"/>
              </a:rPr>
              <a:t>que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 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002325"/>
            <a:ext cx="5126531" cy="406307"/>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459433"/>
            <a:ext cx="5126531" cy="426007"/>
          </a:xfrm>
          <a:prstGeom prst="rect">
            <a:avLst/>
          </a:prstGeom>
        </p:spPr>
        <p:txBody>
          <a:bodyPr>
            <a:normAutofit/>
          </a:bodyPr>
          <a:lstStyle>
            <a:lvl1pPr marL="0" indent="0">
              <a:buNone/>
              <a:defRPr sz="20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040240"/>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latin typeface="Segoe UI" panose="020B0502040204020203" pitchFamily="34" charset="0"/>
            </a:endParaRPr>
          </a:p>
        </p:txBody>
      </p:sp>
      <p:sp>
        <p:nvSpPr>
          <p:cNvPr id="15" name="Title 21"/>
          <p:cNvSpPr>
            <a:spLocks noGrp="1"/>
          </p:cNvSpPr>
          <p:nvPr>
            <p:ph type="title" hasCustomPrompt="1"/>
          </p:nvPr>
        </p:nvSpPr>
        <p:spPr>
          <a:xfrm>
            <a:off x="355936" y="365127"/>
            <a:ext cx="13536719"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13"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6"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3" name="Picture 2">
            <a:extLst>
              <a:ext uri="{FF2B5EF4-FFF2-40B4-BE49-F238E27FC236}">
                <a16:creationId xmlns:a16="http://schemas.microsoft.com/office/drawing/2014/main" id="{B8B754D5-C35E-FFD2-F555-B7C178673A0F}"/>
              </a:ext>
            </a:extLst>
          </p:cNvPr>
          <p:cNvPicPr>
            <a:picLocks noChangeAspect="1"/>
          </p:cNvPicPr>
          <p:nvPr userDrawn="1"/>
        </p:nvPicPr>
        <p:blipFill>
          <a:blip r:embed="rId5"/>
          <a:stretch>
            <a:fillRect/>
          </a:stretch>
        </p:blipFill>
        <p:spPr>
          <a:xfrm>
            <a:off x="355937" y="7558442"/>
            <a:ext cx="1333501" cy="312168"/>
          </a:xfrm>
          <a:prstGeom prst="rect">
            <a:avLst/>
          </a:prstGeom>
        </p:spPr>
      </p:pic>
    </p:spTree>
    <p:extLst>
      <p:ext uri="{BB962C8B-B14F-4D97-AF65-F5344CB8AC3E}">
        <p14:creationId xmlns:p14="http://schemas.microsoft.com/office/powerpoint/2010/main" val="2528117973"/>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4" pos="20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marL="274300" indent="-27430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pPr>
            <a:r>
              <a:rPr lang="en-US"/>
              <a:t>Thank you.</a:t>
            </a:r>
          </a:p>
        </p:txBody>
      </p:sp>
      <p:sp>
        <p:nvSpPr>
          <p:cNvPr id="11"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3" name="Picture 2">
            <a:extLst>
              <a:ext uri="{FF2B5EF4-FFF2-40B4-BE49-F238E27FC236}">
                <a16:creationId xmlns:a16="http://schemas.microsoft.com/office/drawing/2014/main" id="{0393D65A-1A2B-A81B-3262-A38F319E0268}"/>
              </a:ext>
            </a:extLst>
          </p:cNvPr>
          <p:cNvPicPr>
            <a:picLocks noChangeAspect="1"/>
          </p:cNvPicPr>
          <p:nvPr userDrawn="1"/>
        </p:nvPicPr>
        <p:blipFill>
          <a:blip r:embed="rId5"/>
          <a:stretch>
            <a:fillRect/>
          </a:stretch>
        </p:blipFill>
        <p:spPr>
          <a:xfrm>
            <a:off x="355937" y="7558442"/>
            <a:ext cx="1333501" cy="312168"/>
          </a:xfrm>
          <a:prstGeom prst="rect">
            <a:avLst/>
          </a:prstGeom>
        </p:spPr>
      </p:pic>
    </p:spTree>
    <p:extLst>
      <p:ext uri="{BB962C8B-B14F-4D97-AF65-F5344CB8AC3E}">
        <p14:creationId xmlns:p14="http://schemas.microsoft.com/office/powerpoint/2010/main" val="1228263929"/>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30B256BF-2DB0-0F4A-BBF4-C7442E8CC357}"/>
              </a:ext>
            </a:extLst>
          </p:cNvPr>
          <p:cNvPicPr>
            <a:picLocks noChangeAspect="1"/>
          </p:cNvPicPr>
          <p:nvPr userDrawn="1"/>
        </p:nvPicPr>
        <p:blipFill>
          <a:blip r:embed="rId5"/>
          <a:stretch>
            <a:fillRect/>
          </a:stretch>
        </p:blipFill>
        <p:spPr>
          <a:xfrm>
            <a:off x="5508577" y="3097336"/>
            <a:ext cx="3619087" cy="2114744"/>
          </a:xfrm>
          <a:prstGeom prst="rect">
            <a:avLst/>
          </a:prstGeom>
        </p:spPr>
      </p:pic>
      <p:sp>
        <p:nvSpPr>
          <p:cNvPr id="8"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0"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spTree>
    <p:extLst>
      <p:ext uri="{BB962C8B-B14F-4D97-AF65-F5344CB8AC3E}">
        <p14:creationId xmlns:p14="http://schemas.microsoft.com/office/powerpoint/2010/main" val="160275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s_WT_07">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937" y="7564096"/>
            <a:ext cx="1299240" cy="316099"/>
          </a:xfrm>
          <a:prstGeom prst="rect">
            <a:avLst/>
          </a:prstGeom>
        </p:spPr>
      </p:pic>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3" y="585216"/>
            <a:ext cx="929778"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1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0"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0000</a:t>
            </a:r>
          </a:p>
        </p:txBody>
      </p:sp>
      <p:cxnSp>
        <p:nvCxnSpPr>
          <p:cNvPr id="22" name="Straight Connector 21">
            <a:extLst>
              <a:ext uri="{FF2B5EF4-FFF2-40B4-BE49-F238E27FC236}">
                <a16:creationId xmlns:a16="http://schemas.microsoft.com/office/drawing/2014/main" id="{E57882E3-63AB-D64E-BDA6-FF439614697A}"/>
              </a:ext>
            </a:extLst>
          </p:cNvPr>
          <p:cNvCxnSpPr>
            <a:cxnSpLocks/>
          </p:cNvCxnSpPr>
          <p:nvPr userDrawn="1"/>
        </p:nvCxnSpPr>
        <p:spPr>
          <a:xfrm flipH="1">
            <a:off x="8369301" y="5130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6B12618-D0EF-C74B-927E-B65AD0A74DB7}"/>
              </a:ext>
            </a:extLst>
          </p:cNvPr>
          <p:cNvCxnSpPr>
            <a:cxnSpLocks/>
          </p:cNvCxnSpPr>
          <p:nvPr userDrawn="1"/>
        </p:nvCxnSpPr>
        <p:spPr>
          <a:xfrm flipH="1">
            <a:off x="8369301" y="18846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F4B06A-ACC8-2D47-91D1-86AA6B693CB6}"/>
              </a:ext>
            </a:extLst>
          </p:cNvPr>
          <p:cNvCxnSpPr>
            <a:cxnSpLocks/>
          </p:cNvCxnSpPr>
          <p:nvPr userDrawn="1"/>
        </p:nvCxnSpPr>
        <p:spPr>
          <a:xfrm flipH="1">
            <a:off x="8369301" y="32562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4CEE762-48FD-D046-B0B3-CE8067400EC5}"/>
              </a:ext>
            </a:extLst>
          </p:cNvPr>
          <p:cNvCxnSpPr>
            <a:cxnSpLocks/>
          </p:cNvCxnSpPr>
          <p:nvPr userDrawn="1"/>
        </p:nvCxnSpPr>
        <p:spPr>
          <a:xfrm flipH="1">
            <a:off x="8369301" y="4627839"/>
            <a:ext cx="5804041"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2" name="Title 21"/>
          <p:cNvSpPr>
            <a:spLocks noGrp="1"/>
          </p:cNvSpPr>
          <p:nvPr>
            <p:ph type="title" hasCustomPrompt="1"/>
          </p:nvPr>
        </p:nvSpPr>
        <p:spPr>
          <a:xfrm>
            <a:off x="355936" y="365127"/>
            <a:ext cx="6977925" cy="1069974"/>
          </a:xfrm>
          <a:prstGeom prst="rect">
            <a:avLst/>
          </a:prstGeom>
        </p:spPr>
        <p:txBody>
          <a:bodyPr anchor="t" anchorCtr="0">
            <a:noAutofit/>
          </a:bodyPr>
          <a:lstStyle>
            <a:lvl1pPr>
              <a:defRPr lang="en-US" sz="3600" b="1" i="0" dirty="0">
                <a:solidFill>
                  <a:srgbClr val="002577"/>
                </a:solidFill>
                <a:latin typeface="+mj-lt"/>
                <a:cs typeface="Segoe UI" panose="020B0502040204020203" pitchFamily="34" charset="0"/>
              </a:defRPr>
            </a:lvl1pPr>
          </a:lstStyle>
          <a:p>
            <a:pPr lvl="0" defTabSz="685749"/>
            <a:r>
              <a:rPr lang="en-US"/>
              <a:t>Click to add page title here </a:t>
            </a:r>
            <a:br>
              <a:rPr lang="en-US"/>
            </a:br>
            <a:r>
              <a:rPr lang="en-US"/>
              <a:t>one or two lines</a:t>
            </a:r>
          </a:p>
        </p:txBody>
      </p:sp>
      <p:sp>
        <p:nvSpPr>
          <p:cNvPr id="33" name="Text Placeholder 15"/>
          <p:cNvSpPr>
            <a:spLocks noGrp="1"/>
          </p:cNvSpPr>
          <p:nvPr>
            <p:ph type="body" sz="quarter" idx="46" hasCustomPrompt="1"/>
          </p:nvPr>
        </p:nvSpPr>
        <p:spPr>
          <a:xfrm>
            <a:off x="9460777" y="832920"/>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4" name="Text Placeholder 5">
            <a:extLst>
              <a:ext uri="{FF2B5EF4-FFF2-40B4-BE49-F238E27FC236}">
                <a16:creationId xmlns:a16="http://schemas.microsoft.com/office/drawing/2014/main" id="{0CDB85DB-1B52-0941-93F1-D829144517BB}"/>
              </a:ext>
            </a:extLst>
          </p:cNvPr>
          <p:cNvSpPr>
            <a:spLocks noGrp="1"/>
          </p:cNvSpPr>
          <p:nvPr>
            <p:ph type="body" sz="quarter" idx="47" hasCustomPrompt="1"/>
          </p:nvPr>
        </p:nvSpPr>
        <p:spPr>
          <a:xfrm>
            <a:off x="8376782" y="1953969"/>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35" name="Text Placeholder 15"/>
          <p:cNvSpPr>
            <a:spLocks noGrp="1"/>
          </p:cNvSpPr>
          <p:nvPr>
            <p:ph type="body" sz="quarter" idx="48" hasCustomPrompt="1"/>
          </p:nvPr>
        </p:nvSpPr>
        <p:spPr>
          <a:xfrm>
            <a:off x="9460777" y="2201673"/>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6" name="Text Placeholder 5">
            <a:extLst>
              <a:ext uri="{FF2B5EF4-FFF2-40B4-BE49-F238E27FC236}">
                <a16:creationId xmlns:a16="http://schemas.microsoft.com/office/drawing/2014/main" id="{0CDB85DB-1B52-0941-93F1-D829144517BB}"/>
              </a:ext>
            </a:extLst>
          </p:cNvPr>
          <p:cNvSpPr>
            <a:spLocks noGrp="1"/>
          </p:cNvSpPr>
          <p:nvPr>
            <p:ph type="body" sz="quarter" idx="49" hasCustomPrompt="1"/>
          </p:nvPr>
        </p:nvSpPr>
        <p:spPr>
          <a:xfrm>
            <a:off x="8376782" y="3331264"/>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37" name="Text Placeholder 15"/>
          <p:cNvSpPr>
            <a:spLocks noGrp="1"/>
          </p:cNvSpPr>
          <p:nvPr>
            <p:ph type="body" sz="quarter" idx="50" hasCustomPrompt="1"/>
          </p:nvPr>
        </p:nvSpPr>
        <p:spPr>
          <a:xfrm>
            <a:off x="9460777" y="3578968"/>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38" name="Text Placeholder 5">
            <a:extLst>
              <a:ext uri="{FF2B5EF4-FFF2-40B4-BE49-F238E27FC236}">
                <a16:creationId xmlns:a16="http://schemas.microsoft.com/office/drawing/2014/main" id="{0CDB85DB-1B52-0941-93F1-D829144517BB}"/>
              </a:ext>
            </a:extLst>
          </p:cNvPr>
          <p:cNvSpPr>
            <a:spLocks noGrp="1"/>
          </p:cNvSpPr>
          <p:nvPr>
            <p:ph type="body" sz="quarter" idx="51" hasCustomPrompt="1"/>
          </p:nvPr>
        </p:nvSpPr>
        <p:spPr>
          <a:xfrm>
            <a:off x="8376782" y="4719239"/>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
        <p:nvSpPr>
          <p:cNvPr id="39" name="Text Placeholder 15"/>
          <p:cNvSpPr>
            <a:spLocks noGrp="1"/>
          </p:cNvSpPr>
          <p:nvPr>
            <p:ph type="body" sz="quarter" idx="52" hasCustomPrompt="1"/>
          </p:nvPr>
        </p:nvSpPr>
        <p:spPr>
          <a:xfrm>
            <a:off x="9460777" y="4966943"/>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
        <p:nvSpPr>
          <p:cNvPr id="40" name="Text Placeholder 5">
            <a:extLst>
              <a:ext uri="{FF2B5EF4-FFF2-40B4-BE49-F238E27FC236}">
                <a16:creationId xmlns:a16="http://schemas.microsoft.com/office/drawing/2014/main" id="{0CDB85DB-1B52-0941-93F1-D829144517BB}"/>
              </a:ext>
            </a:extLst>
          </p:cNvPr>
          <p:cNvSpPr>
            <a:spLocks noGrp="1"/>
          </p:cNvSpPr>
          <p:nvPr>
            <p:ph type="body" sz="quarter" idx="53" hasCustomPrompt="1"/>
          </p:nvPr>
        </p:nvSpPr>
        <p:spPr>
          <a:xfrm>
            <a:off x="8376782" y="6062032"/>
            <a:ext cx="929779" cy="1225405"/>
          </a:xfrm>
          <a:prstGeom prst="rect">
            <a:avLst/>
          </a:prstGeom>
        </p:spPr>
        <p:txBody>
          <a:bodyPr anchor="ctr" anchorCtr="0"/>
          <a:lstStyle>
            <a:lvl1pPr marL="0" indent="0" algn="ctr">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5</a:t>
            </a:r>
          </a:p>
        </p:txBody>
      </p:sp>
      <p:sp>
        <p:nvSpPr>
          <p:cNvPr id="41" name="Text Placeholder 15"/>
          <p:cNvSpPr>
            <a:spLocks noGrp="1"/>
          </p:cNvSpPr>
          <p:nvPr>
            <p:ph type="body" sz="quarter" idx="54" hasCustomPrompt="1"/>
          </p:nvPr>
        </p:nvSpPr>
        <p:spPr>
          <a:xfrm>
            <a:off x="9460777" y="6309736"/>
            <a:ext cx="4712565" cy="731838"/>
          </a:xfrm>
        </p:spPr>
        <p:txBody>
          <a:bodyPr anchor="ctr" anchorCtr="0">
            <a:noAutofit/>
          </a:bodyPr>
          <a:lstStyle>
            <a:lvl1pPr marL="0" indent="0">
              <a:buNone/>
              <a:defRPr sz="2000" b="1" baseline="0"/>
            </a:lvl1pPr>
            <a:lvl2pPr marL="548640" indent="0">
              <a:buNone/>
              <a:defRPr sz="2000" b="1"/>
            </a:lvl2pPr>
            <a:lvl3pPr marL="1097280" indent="0">
              <a:buNone/>
              <a:defRPr sz="2000" b="1"/>
            </a:lvl3pPr>
            <a:lvl4pPr marL="1645920" indent="0">
              <a:buNone/>
              <a:defRPr sz="2000" b="1"/>
            </a:lvl4pPr>
            <a:lvl5pPr marL="2194560" indent="0">
              <a:buNone/>
              <a:defRPr sz="2000" b="1"/>
            </a:lvl5pPr>
          </a:lstStyle>
          <a:p>
            <a:pPr lvl="0"/>
            <a:r>
              <a:rPr lang="en-US"/>
              <a:t>Section title goes here                    one or two lines</a:t>
            </a:r>
          </a:p>
        </p:txBody>
      </p:sp>
    </p:spTree>
    <p:extLst>
      <p:ext uri="{BB962C8B-B14F-4D97-AF65-F5344CB8AC3E}">
        <p14:creationId xmlns:p14="http://schemas.microsoft.com/office/powerpoint/2010/main" val="377165086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4" orient="horz" pos="960">
          <p15:clr>
            <a:srgbClr val="FBAE40"/>
          </p15:clr>
        </p15:guide>
        <p15:guide id="5" orient="horz" pos="1824">
          <p15:clr>
            <a:srgbClr val="FBAE40"/>
          </p15:clr>
        </p15:guide>
        <p15:guide id="6" orient="horz" pos="1392">
          <p15:clr>
            <a:srgbClr val="FBAE40"/>
          </p15:clr>
        </p15:guide>
        <p15:guide id="7" orient="horz" pos="2256">
          <p15:clr>
            <a:srgbClr val="FBAE40"/>
          </p15:clr>
        </p15:guide>
        <p15:guide id="8" orient="horz" pos="2688">
          <p15:clr>
            <a:srgbClr val="FBAE40"/>
          </p15:clr>
        </p15:guide>
        <p15:guide id="9" orient="horz" pos="3120">
          <p15:clr>
            <a:srgbClr val="FBAE40"/>
          </p15:clr>
        </p15:guide>
        <p15:guide id="10" orient="horz" pos="3552">
          <p15:clr>
            <a:srgbClr val="FBAE40"/>
          </p15:clr>
        </p15:guide>
        <p15:guide id="11" orient="horz" pos="3984">
          <p15:clr>
            <a:srgbClr val="FBAE40"/>
          </p15:clr>
        </p15:guide>
        <p15:guide id="12" orient="horz" pos="44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Title_WT_01">
    <p:spTree>
      <p:nvGrpSpPr>
        <p:cNvPr id="1" name=""/>
        <p:cNvGrpSpPr/>
        <p:nvPr/>
      </p:nvGrpSpPr>
      <p:grpSpPr>
        <a:xfrm>
          <a:off x="0" y="0"/>
          <a:ext cx="0" cy="0"/>
          <a:chOff x="0" y="0"/>
          <a:chExt cx="0" cy="0"/>
        </a:xfrm>
      </p:grpSpPr>
      <p:sp>
        <p:nvSpPr>
          <p:cNvPr id="12" name="Freeform 5"/>
          <p:cNvSpPr>
            <a:spLocks/>
          </p:cNvSpPr>
          <p:nvPr userDrawn="1"/>
        </p:nvSpPr>
        <p:spPr bwMode="auto">
          <a:xfrm>
            <a:off x="3175" y="4851401"/>
            <a:ext cx="14627225" cy="3378200"/>
          </a:xfrm>
          <a:custGeom>
            <a:avLst/>
            <a:gdLst>
              <a:gd name="T0" fmla="*/ 0 w 2147"/>
              <a:gd name="T1" fmla="*/ 769 h 769"/>
              <a:gd name="T2" fmla="*/ 0 w 2147"/>
              <a:gd name="T3" fmla="*/ 1 h 769"/>
              <a:gd name="T4" fmla="*/ 5 w 2147"/>
              <a:gd name="T5" fmla="*/ 1 h 769"/>
              <a:gd name="T6" fmla="*/ 32 w 2147"/>
              <a:gd name="T7" fmla="*/ 9 h 769"/>
              <a:gd name="T8" fmla="*/ 82 w 2147"/>
              <a:gd name="T9" fmla="*/ 22 h 769"/>
              <a:gd name="T10" fmla="*/ 126 w 2147"/>
              <a:gd name="T11" fmla="*/ 33 h 769"/>
              <a:gd name="T12" fmla="*/ 160 w 2147"/>
              <a:gd name="T13" fmla="*/ 42 h 769"/>
              <a:gd name="T14" fmla="*/ 187 w 2147"/>
              <a:gd name="T15" fmla="*/ 48 h 769"/>
              <a:gd name="T16" fmla="*/ 222 w 2147"/>
              <a:gd name="T17" fmla="*/ 56 h 769"/>
              <a:gd name="T18" fmla="*/ 258 w 2147"/>
              <a:gd name="T19" fmla="*/ 64 h 769"/>
              <a:gd name="T20" fmla="*/ 293 w 2147"/>
              <a:gd name="T21" fmla="*/ 71 h 769"/>
              <a:gd name="T22" fmla="*/ 335 w 2147"/>
              <a:gd name="T23" fmla="*/ 80 h 769"/>
              <a:gd name="T24" fmla="*/ 361 w 2147"/>
              <a:gd name="T25" fmla="*/ 85 h 769"/>
              <a:gd name="T26" fmla="*/ 416 w 2147"/>
              <a:gd name="T27" fmla="*/ 94 h 769"/>
              <a:gd name="T28" fmla="*/ 461 w 2147"/>
              <a:gd name="T29" fmla="*/ 102 h 769"/>
              <a:gd name="T30" fmla="*/ 493 w 2147"/>
              <a:gd name="T31" fmla="*/ 107 h 769"/>
              <a:gd name="T32" fmla="*/ 525 w 2147"/>
              <a:gd name="T33" fmla="*/ 112 h 769"/>
              <a:gd name="T34" fmla="*/ 556 w 2147"/>
              <a:gd name="T35" fmla="*/ 116 h 769"/>
              <a:gd name="T36" fmla="*/ 591 w 2147"/>
              <a:gd name="T37" fmla="*/ 120 h 769"/>
              <a:gd name="T38" fmla="*/ 622 w 2147"/>
              <a:gd name="T39" fmla="*/ 124 h 769"/>
              <a:gd name="T40" fmla="*/ 652 w 2147"/>
              <a:gd name="T41" fmla="*/ 128 h 769"/>
              <a:gd name="T42" fmla="*/ 685 w 2147"/>
              <a:gd name="T43" fmla="*/ 131 h 769"/>
              <a:gd name="T44" fmla="*/ 729 w 2147"/>
              <a:gd name="T45" fmla="*/ 135 h 769"/>
              <a:gd name="T46" fmla="*/ 753 w 2147"/>
              <a:gd name="T47" fmla="*/ 137 h 769"/>
              <a:gd name="T48" fmla="*/ 807 w 2147"/>
              <a:gd name="T49" fmla="*/ 141 h 769"/>
              <a:gd name="T50" fmla="*/ 839 w 2147"/>
              <a:gd name="T51" fmla="*/ 143 h 769"/>
              <a:gd name="T52" fmla="*/ 888 w 2147"/>
              <a:gd name="T53" fmla="*/ 146 h 769"/>
              <a:gd name="T54" fmla="*/ 956 w 2147"/>
              <a:gd name="T55" fmla="*/ 149 h 769"/>
              <a:gd name="T56" fmla="*/ 1050 w 2147"/>
              <a:gd name="T57" fmla="*/ 150 h 769"/>
              <a:gd name="T58" fmla="*/ 1158 w 2147"/>
              <a:gd name="T59" fmla="*/ 149 h 769"/>
              <a:gd name="T60" fmla="*/ 1216 w 2147"/>
              <a:gd name="T61" fmla="*/ 148 h 769"/>
              <a:gd name="T62" fmla="*/ 1292 w 2147"/>
              <a:gd name="T63" fmla="*/ 144 h 769"/>
              <a:gd name="T64" fmla="*/ 1324 w 2147"/>
              <a:gd name="T65" fmla="*/ 143 h 769"/>
              <a:gd name="T66" fmla="*/ 1372 w 2147"/>
              <a:gd name="T67" fmla="*/ 139 h 769"/>
              <a:gd name="T68" fmla="*/ 1406 w 2147"/>
              <a:gd name="T69" fmla="*/ 136 h 769"/>
              <a:gd name="T70" fmla="*/ 1445 w 2147"/>
              <a:gd name="T71" fmla="*/ 133 h 769"/>
              <a:gd name="T72" fmla="*/ 1475 w 2147"/>
              <a:gd name="T73" fmla="*/ 130 h 769"/>
              <a:gd name="T74" fmla="*/ 1493 w 2147"/>
              <a:gd name="T75" fmla="*/ 128 h 769"/>
              <a:gd name="T76" fmla="*/ 1525 w 2147"/>
              <a:gd name="T77" fmla="*/ 124 h 769"/>
              <a:gd name="T78" fmla="*/ 1546 w 2147"/>
              <a:gd name="T79" fmla="*/ 122 h 769"/>
              <a:gd name="T80" fmla="*/ 1576 w 2147"/>
              <a:gd name="T81" fmla="*/ 118 h 769"/>
              <a:gd name="T82" fmla="*/ 1595 w 2147"/>
              <a:gd name="T83" fmla="*/ 115 h 769"/>
              <a:gd name="T84" fmla="*/ 1621 w 2147"/>
              <a:gd name="T85" fmla="*/ 112 h 769"/>
              <a:gd name="T86" fmla="*/ 1639 w 2147"/>
              <a:gd name="T87" fmla="*/ 109 h 769"/>
              <a:gd name="T88" fmla="*/ 1663 w 2147"/>
              <a:gd name="T89" fmla="*/ 106 h 769"/>
              <a:gd name="T90" fmla="*/ 1696 w 2147"/>
              <a:gd name="T91" fmla="*/ 100 h 769"/>
              <a:gd name="T92" fmla="*/ 1739 w 2147"/>
              <a:gd name="T93" fmla="*/ 93 h 769"/>
              <a:gd name="T94" fmla="*/ 1769 w 2147"/>
              <a:gd name="T95" fmla="*/ 88 h 769"/>
              <a:gd name="T96" fmla="*/ 1808 w 2147"/>
              <a:gd name="T97" fmla="*/ 80 h 769"/>
              <a:gd name="T98" fmla="*/ 1834 w 2147"/>
              <a:gd name="T99" fmla="*/ 75 h 769"/>
              <a:gd name="T100" fmla="*/ 1865 w 2147"/>
              <a:gd name="T101" fmla="*/ 69 h 769"/>
              <a:gd name="T102" fmla="*/ 1902 w 2147"/>
              <a:gd name="T103" fmla="*/ 61 h 769"/>
              <a:gd name="T104" fmla="*/ 1951 w 2147"/>
              <a:gd name="T105" fmla="*/ 50 h 769"/>
              <a:gd name="T106" fmla="*/ 1995 w 2147"/>
              <a:gd name="T107" fmla="*/ 40 h 769"/>
              <a:gd name="T108" fmla="*/ 2053 w 2147"/>
              <a:gd name="T109" fmla="*/ 25 h 769"/>
              <a:gd name="T110" fmla="*/ 2103 w 2147"/>
              <a:gd name="T111" fmla="*/ 12 h 769"/>
              <a:gd name="T112" fmla="*/ 2147 w 2147"/>
              <a:gd name="T113" fmla="*/ 0 h 769"/>
              <a:gd name="T114" fmla="*/ 2147 w 2147"/>
              <a:gd name="T115" fmla="*/ 769 h 769"/>
              <a:gd name="T116" fmla="*/ 2141 w 2147"/>
              <a:gd name="T117" fmla="*/ 769 h 769"/>
              <a:gd name="T118" fmla="*/ 7 w 2147"/>
              <a:gd name="T119" fmla="*/ 769 h 769"/>
              <a:gd name="T120" fmla="*/ 0 w 2147"/>
              <a:gd name="T12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769">
                <a:moveTo>
                  <a:pt x="0" y="769"/>
                </a:moveTo>
                <a:cubicBezTo>
                  <a:pt x="0" y="513"/>
                  <a:pt x="0" y="257"/>
                  <a:pt x="0" y="1"/>
                </a:cubicBezTo>
                <a:cubicBezTo>
                  <a:pt x="2" y="1"/>
                  <a:pt x="3" y="0"/>
                  <a:pt x="5" y="1"/>
                </a:cubicBezTo>
                <a:cubicBezTo>
                  <a:pt x="14" y="3"/>
                  <a:pt x="23" y="6"/>
                  <a:pt x="32" y="9"/>
                </a:cubicBezTo>
                <a:cubicBezTo>
                  <a:pt x="49" y="13"/>
                  <a:pt x="65" y="18"/>
                  <a:pt x="82" y="22"/>
                </a:cubicBezTo>
                <a:cubicBezTo>
                  <a:pt x="97" y="26"/>
                  <a:pt x="112" y="29"/>
                  <a:pt x="126" y="33"/>
                </a:cubicBezTo>
                <a:cubicBezTo>
                  <a:pt x="138" y="36"/>
                  <a:pt x="149" y="39"/>
                  <a:pt x="160" y="42"/>
                </a:cubicBezTo>
                <a:cubicBezTo>
                  <a:pt x="169" y="44"/>
                  <a:pt x="178" y="46"/>
                  <a:pt x="187" y="48"/>
                </a:cubicBezTo>
                <a:cubicBezTo>
                  <a:pt x="199" y="50"/>
                  <a:pt x="210" y="53"/>
                  <a:pt x="222" y="56"/>
                </a:cubicBezTo>
                <a:cubicBezTo>
                  <a:pt x="234" y="59"/>
                  <a:pt x="246" y="61"/>
                  <a:pt x="258" y="64"/>
                </a:cubicBezTo>
                <a:cubicBezTo>
                  <a:pt x="270" y="66"/>
                  <a:pt x="281" y="69"/>
                  <a:pt x="293" y="71"/>
                </a:cubicBezTo>
                <a:cubicBezTo>
                  <a:pt x="307" y="74"/>
                  <a:pt x="321" y="77"/>
                  <a:pt x="335" y="80"/>
                </a:cubicBezTo>
                <a:cubicBezTo>
                  <a:pt x="344" y="81"/>
                  <a:pt x="352" y="83"/>
                  <a:pt x="361" y="85"/>
                </a:cubicBezTo>
                <a:cubicBezTo>
                  <a:pt x="379" y="88"/>
                  <a:pt x="398" y="91"/>
                  <a:pt x="416" y="94"/>
                </a:cubicBezTo>
                <a:cubicBezTo>
                  <a:pt x="431" y="97"/>
                  <a:pt x="446" y="99"/>
                  <a:pt x="461" y="102"/>
                </a:cubicBezTo>
                <a:cubicBezTo>
                  <a:pt x="471" y="103"/>
                  <a:pt x="482" y="105"/>
                  <a:pt x="493" y="107"/>
                </a:cubicBezTo>
                <a:cubicBezTo>
                  <a:pt x="504" y="108"/>
                  <a:pt x="514" y="110"/>
                  <a:pt x="525" y="112"/>
                </a:cubicBezTo>
                <a:cubicBezTo>
                  <a:pt x="535" y="113"/>
                  <a:pt x="545" y="114"/>
                  <a:pt x="556" y="116"/>
                </a:cubicBezTo>
                <a:cubicBezTo>
                  <a:pt x="567" y="117"/>
                  <a:pt x="579" y="119"/>
                  <a:pt x="591" y="120"/>
                </a:cubicBezTo>
                <a:cubicBezTo>
                  <a:pt x="601" y="122"/>
                  <a:pt x="612" y="123"/>
                  <a:pt x="622" y="124"/>
                </a:cubicBezTo>
                <a:cubicBezTo>
                  <a:pt x="632" y="125"/>
                  <a:pt x="642" y="127"/>
                  <a:pt x="652" y="128"/>
                </a:cubicBezTo>
                <a:cubicBezTo>
                  <a:pt x="663" y="129"/>
                  <a:pt x="674" y="130"/>
                  <a:pt x="685" y="131"/>
                </a:cubicBezTo>
                <a:cubicBezTo>
                  <a:pt x="700" y="132"/>
                  <a:pt x="714" y="134"/>
                  <a:pt x="729" y="135"/>
                </a:cubicBezTo>
                <a:cubicBezTo>
                  <a:pt x="737" y="136"/>
                  <a:pt x="745" y="136"/>
                  <a:pt x="753" y="137"/>
                </a:cubicBezTo>
                <a:cubicBezTo>
                  <a:pt x="771" y="138"/>
                  <a:pt x="789" y="140"/>
                  <a:pt x="807" y="141"/>
                </a:cubicBezTo>
                <a:cubicBezTo>
                  <a:pt x="818" y="142"/>
                  <a:pt x="829" y="143"/>
                  <a:pt x="839" y="143"/>
                </a:cubicBezTo>
                <a:cubicBezTo>
                  <a:pt x="855" y="144"/>
                  <a:pt x="871" y="146"/>
                  <a:pt x="888" y="146"/>
                </a:cubicBezTo>
                <a:cubicBezTo>
                  <a:pt x="910" y="147"/>
                  <a:pt x="933" y="148"/>
                  <a:pt x="956" y="149"/>
                </a:cubicBezTo>
                <a:cubicBezTo>
                  <a:pt x="987" y="150"/>
                  <a:pt x="1019" y="150"/>
                  <a:pt x="1050" y="150"/>
                </a:cubicBezTo>
                <a:cubicBezTo>
                  <a:pt x="1086" y="150"/>
                  <a:pt x="1122" y="150"/>
                  <a:pt x="1158" y="149"/>
                </a:cubicBezTo>
                <a:cubicBezTo>
                  <a:pt x="1177" y="149"/>
                  <a:pt x="1197" y="149"/>
                  <a:pt x="1216" y="148"/>
                </a:cubicBezTo>
                <a:cubicBezTo>
                  <a:pt x="1241" y="147"/>
                  <a:pt x="1267" y="146"/>
                  <a:pt x="1292" y="144"/>
                </a:cubicBezTo>
                <a:cubicBezTo>
                  <a:pt x="1303" y="144"/>
                  <a:pt x="1313" y="143"/>
                  <a:pt x="1324" y="143"/>
                </a:cubicBezTo>
                <a:cubicBezTo>
                  <a:pt x="1340" y="142"/>
                  <a:pt x="1356" y="140"/>
                  <a:pt x="1372" y="139"/>
                </a:cubicBezTo>
                <a:cubicBezTo>
                  <a:pt x="1384" y="138"/>
                  <a:pt x="1395" y="137"/>
                  <a:pt x="1406" y="136"/>
                </a:cubicBezTo>
                <a:cubicBezTo>
                  <a:pt x="1419" y="135"/>
                  <a:pt x="1432" y="134"/>
                  <a:pt x="1445" y="133"/>
                </a:cubicBezTo>
                <a:cubicBezTo>
                  <a:pt x="1455" y="132"/>
                  <a:pt x="1465" y="131"/>
                  <a:pt x="1475" y="130"/>
                </a:cubicBezTo>
                <a:cubicBezTo>
                  <a:pt x="1481" y="129"/>
                  <a:pt x="1487" y="128"/>
                  <a:pt x="1493" y="128"/>
                </a:cubicBezTo>
                <a:cubicBezTo>
                  <a:pt x="1504" y="127"/>
                  <a:pt x="1514" y="126"/>
                  <a:pt x="1525" y="124"/>
                </a:cubicBezTo>
                <a:cubicBezTo>
                  <a:pt x="1532" y="124"/>
                  <a:pt x="1539" y="123"/>
                  <a:pt x="1546" y="122"/>
                </a:cubicBezTo>
                <a:cubicBezTo>
                  <a:pt x="1556" y="120"/>
                  <a:pt x="1566" y="119"/>
                  <a:pt x="1576" y="118"/>
                </a:cubicBezTo>
                <a:cubicBezTo>
                  <a:pt x="1582" y="117"/>
                  <a:pt x="1588" y="116"/>
                  <a:pt x="1595" y="115"/>
                </a:cubicBezTo>
                <a:cubicBezTo>
                  <a:pt x="1603" y="114"/>
                  <a:pt x="1612" y="113"/>
                  <a:pt x="1621" y="112"/>
                </a:cubicBezTo>
                <a:cubicBezTo>
                  <a:pt x="1627" y="111"/>
                  <a:pt x="1633" y="110"/>
                  <a:pt x="1639" y="109"/>
                </a:cubicBezTo>
                <a:cubicBezTo>
                  <a:pt x="1647" y="108"/>
                  <a:pt x="1655" y="107"/>
                  <a:pt x="1663" y="106"/>
                </a:cubicBezTo>
                <a:cubicBezTo>
                  <a:pt x="1674" y="104"/>
                  <a:pt x="1685" y="102"/>
                  <a:pt x="1696" y="100"/>
                </a:cubicBezTo>
                <a:cubicBezTo>
                  <a:pt x="1711" y="98"/>
                  <a:pt x="1725" y="96"/>
                  <a:pt x="1739" y="93"/>
                </a:cubicBezTo>
                <a:cubicBezTo>
                  <a:pt x="1749" y="91"/>
                  <a:pt x="1759" y="90"/>
                  <a:pt x="1769" y="88"/>
                </a:cubicBezTo>
                <a:cubicBezTo>
                  <a:pt x="1782" y="85"/>
                  <a:pt x="1795" y="83"/>
                  <a:pt x="1808" y="80"/>
                </a:cubicBezTo>
                <a:cubicBezTo>
                  <a:pt x="1817" y="79"/>
                  <a:pt x="1826" y="77"/>
                  <a:pt x="1834" y="75"/>
                </a:cubicBezTo>
                <a:cubicBezTo>
                  <a:pt x="1845" y="73"/>
                  <a:pt x="1855" y="71"/>
                  <a:pt x="1865" y="69"/>
                </a:cubicBezTo>
                <a:cubicBezTo>
                  <a:pt x="1878" y="67"/>
                  <a:pt x="1890" y="64"/>
                  <a:pt x="1902" y="61"/>
                </a:cubicBezTo>
                <a:cubicBezTo>
                  <a:pt x="1918" y="58"/>
                  <a:pt x="1935" y="54"/>
                  <a:pt x="1951" y="50"/>
                </a:cubicBezTo>
                <a:cubicBezTo>
                  <a:pt x="1966" y="47"/>
                  <a:pt x="1981" y="43"/>
                  <a:pt x="1995" y="40"/>
                </a:cubicBezTo>
                <a:cubicBezTo>
                  <a:pt x="2015" y="35"/>
                  <a:pt x="2034" y="30"/>
                  <a:pt x="2053" y="25"/>
                </a:cubicBezTo>
                <a:cubicBezTo>
                  <a:pt x="2070" y="21"/>
                  <a:pt x="2086" y="17"/>
                  <a:pt x="2103" y="12"/>
                </a:cubicBezTo>
                <a:cubicBezTo>
                  <a:pt x="2118" y="8"/>
                  <a:pt x="2132" y="4"/>
                  <a:pt x="2147" y="0"/>
                </a:cubicBezTo>
                <a:cubicBezTo>
                  <a:pt x="2147" y="256"/>
                  <a:pt x="2147" y="512"/>
                  <a:pt x="2147" y="769"/>
                </a:cubicBezTo>
                <a:cubicBezTo>
                  <a:pt x="2145" y="769"/>
                  <a:pt x="2143" y="769"/>
                  <a:pt x="2141" y="769"/>
                </a:cubicBezTo>
                <a:cubicBezTo>
                  <a:pt x="1430" y="769"/>
                  <a:pt x="719" y="769"/>
                  <a:pt x="7" y="769"/>
                </a:cubicBezTo>
                <a:cubicBezTo>
                  <a:pt x="5" y="769"/>
                  <a:pt x="3" y="769"/>
                  <a:pt x="0" y="769"/>
                </a:cubicBezTo>
                <a:close/>
              </a:path>
            </a:pathLst>
          </a:custGeom>
          <a:solidFill>
            <a:srgbClr val="3369FF"/>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normAutofit/>
          </a:bodyPr>
          <a:lstStyle>
            <a:lvl1pPr marL="0" indent="0" algn="ctr">
              <a:buNone/>
              <a:defRPr lang="en-US" sz="5500" b="1" i="0" dirty="0">
                <a:solidFill>
                  <a:schemeClr val="bg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a:t>Section title here</a:t>
            </a:r>
          </a:p>
        </p:txBody>
      </p:sp>
      <p:sp>
        <p:nvSpPr>
          <p:cNvPr id="19"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6" y="2"/>
            <a:ext cx="14631078" cy="5585035"/>
          </a:xfrm>
          <a:custGeom>
            <a:avLst/>
            <a:gdLst>
              <a:gd name="connsiteX0" fmla="*/ 0 w 14627225"/>
              <a:gd name="connsiteY0" fmla="*/ 0 h 5927064"/>
              <a:gd name="connsiteX1" fmla="*/ 14627225 w 14627225"/>
              <a:gd name="connsiteY1" fmla="*/ 0 h 5927064"/>
              <a:gd name="connsiteX2" fmla="*/ 14627225 w 14627225"/>
              <a:gd name="connsiteY2" fmla="*/ 5927064 h 5927064"/>
              <a:gd name="connsiteX3" fmla="*/ 0 w 14627225"/>
              <a:gd name="connsiteY3" fmla="*/ 5927064 h 5927064"/>
              <a:gd name="connsiteX4" fmla="*/ 0 w 14627225"/>
              <a:gd name="connsiteY4" fmla="*/ 0 h 5927064"/>
              <a:gd name="connsiteX0" fmla="*/ 0 w 14627225"/>
              <a:gd name="connsiteY0" fmla="*/ 0 h 6667947"/>
              <a:gd name="connsiteX1" fmla="*/ 14627225 w 14627225"/>
              <a:gd name="connsiteY1" fmla="*/ 0 h 6667947"/>
              <a:gd name="connsiteX2" fmla="*/ 14627225 w 14627225"/>
              <a:gd name="connsiteY2" fmla="*/ 5927064 h 6667947"/>
              <a:gd name="connsiteX3" fmla="*/ 0 w 14627225"/>
              <a:gd name="connsiteY3" fmla="*/ 5927064 h 6667947"/>
              <a:gd name="connsiteX4" fmla="*/ 0 w 14627225"/>
              <a:gd name="connsiteY4" fmla="*/ 0 h 6667947"/>
              <a:gd name="connsiteX0" fmla="*/ 0 w 14627225"/>
              <a:gd name="connsiteY0" fmla="*/ 0 h 6313757"/>
              <a:gd name="connsiteX1" fmla="*/ 14627225 w 14627225"/>
              <a:gd name="connsiteY1" fmla="*/ 0 h 6313757"/>
              <a:gd name="connsiteX2" fmla="*/ 14580333 w 14627225"/>
              <a:gd name="connsiteY2" fmla="*/ 4825095 h 6313757"/>
              <a:gd name="connsiteX3" fmla="*/ 0 w 14627225"/>
              <a:gd name="connsiteY3" fmla="*/ 5927064 h 6313757"/>
              <a:gd name="connsiteX4" fmla="*/ 0 w 14627225"/>
              <a:gd name="connsiteY4" fmla="*/ 0 h 6313757"/>
              <a:gd name="connsiteX0" fmla="*/ 0 w 14627225"/>
              <a:gd name="connsiteY0" fmla="*/ 0 h 5565978"/>
              <a:gd name="connsiteX1" fmla="*/ 14627225 w 14627225"/>
              <a:gd name="connsiteY1" fmla="*/ 0 h 5565978"/>
              <a:gd name="connsiteX2" fmla="*/ 14580333 w 14627225"/>
              <a:gd name="connsiteY2" fmla="*/ 4825095 h 5565978"/>
              <a:gd name="connsiteX3" fmla="*/ 0 w 14627225"/>
              <a:gd name="connsiteY3" fmla="*/ 4825095 h 5565978"/>
              <a:gd name="connsiteX4" fmla="*/ 0 w 14627225"/>
              <a:gd name="connsiteY4" fmla="*/ 0 h 5565978"/>
              <a:gd name="connsiteX0" fmla="*/ 0 w 14627225"/>
              <a:gd name="connsiteY0" fmla="*/ 0 h 5510018"/>
              <a:gd name="connsiteX1" fmla="*/ 14627225 w 14627225"/>
              <a:gd name="connsiteY1" fmla="*/ 0 h 5510018"/>
              <a:gd name="connsiteX2" fmla="*/ 14580333 w 14627225"/>
              <a:gd name="connsiteY2" fmla="*/ 4825095 h 5510018"/>
              <a:gd name="connsiteX3" fmla="*/ 0 w 14627225"/>
              <a:gd name="connsiteY3" fmla="*/ 4825095 h 5510018"/>
              <a:gd name="connsiteX4" fmla="*/ 0 w 14627225"/>
              <a:gd name="connsiteY4" fmla="*/ 0 h 5510018"/>
              <a:gd name="connsiteX0" fmla="*/ 0 w 14627225"/>
              <a:gd name="connsiteY0" fmla="*/ 0 h 5510018"/>
              <a:gd name="connsiteX1" fmla="*/ 14627225 w 14627225"/>
              <a:gd name="connsiteY1" fmla="*/ 0 h 5510018"/>
              <a:gd name="connsiteX2" fmla="*/ 14626053 w 14627225"/>
              <a:gd name="connsiteY2" fmla="*/ 4825095 h 5510018"/>
              <a:gd name="connsiteX3" fmla="*/ 0 w 14627225"/>
              <a:gd name="connsiteY3" fmla="*/ 4825095 h 5510018"/>
              <a:gd name="connsiteX4" fmla="*/ 0 w 14627225"/>
              <a:gd name="connsiteY4" fmla="*/ 0 h 5510018"/>
              <a:gd name="connsiteX0" fmla="*/ 0 w 14627225"/>
              <a:gd name="connsiteY0" fmla="*/ 0 h 5539963"/>
              <a:gd name="connsiteX1" fmla="*/ 14627225 w 14627225"/>
              <a:gd name="connsiteY1" fmla="*/ 0 h 5539963"/>
              <a:gd name="connsiteX2" fmla="*/ 14626053 w 14627225"/>
              <a:gd name="connsiteY2" fmla="*/ 4825095 h 5539963"/>
              <a:gd name="connsiteX3" fmla="*/ 0 w 14627225"/>
              <a:gd name="connsiteY3" fmla="*/ 4825095 h 5539963"/>
              <a:gd name="connsiteX4" fmla="*/ 0 w 14627225"/>
              <a:gd name="connsiteY4" fmla="*/ 0 h 5539963"/>
              <a:gd name="connsiteX0" fmla="*/ 0 w 14627225"/>
              <a:gd name="connsiteY0" fmla="*/ 0 h 5572952"/>
              <a:gd name="connsiteX1" fmla="*/ 14627225 w 14627225"/>
              <a:gd name="connsiteY1" fmla="*/ 0 h 5572952"/>
              <a:gd name="connsiteX2" fmla="*/ 14626053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579161 w 14627225"/>
              <a:gd name="connsiteY2" fmla="*/ 4825095 h 5572952"/>
              <a:gd name="connsiteX3" fmla="*/ 0 w 14627225"/>
              <a:gd name="connsiteY3" fmla="*/ 4895433 h 5572952"/>
              <a:gd name="connsiteX4" fmla="*/ 0 w 14627225"/>
              <a:gd name="connsiteY4" fmla="*/ 0 h 5572952"/>
              <a:gd name="connsiteX0" fmla="*/ 0 w 14627225"/>
              <a:gd name="connsiteY0" fmla="*/ 0 h 5572952"/>
              <a:gd name="connsiteX1" fmla="*/ 14627225 w 14627225"/>
              <a:gd name="connsiteY1" fmla="*/ 0 h 5572952"/>
              <a:gd name="connsiteX2" fmla="*/ 14602607 w 14627225"/>
              <a:gd name="connsiteY2" fmla="*/ 4825095 h 5572952"/>
              <a:gd name="connsiteX3" fmla="*/ 0 w 14627225"/>
              <a:gd name="connsiteY3" fmla="*/ 4895433 h 5572952"/>
              <a:gd name="connsiteX4" fmla="*/ 0 w 14627225"/>
              <a:gd name="connsiteY4" fmla="*/ 0 h 5572952"/>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02607 w 14627225"/>
              <a:gd name="connsiteY2" fmla="*/ 4848541 h 5585188"/>
              <a:gd name="connsiteX3" fmla="*/ 0 w 14627225"/>
              <a:gd name="connsiteY3" fmla="*/ 4895433 h 5585188"/>
              <a:gd name="connsiteX4" fmla="*/ 0 w 14627225"/>
              <a:gd name="connsiteY4" fmla="*/ 0 h 5585188"/>
              <a:gd name="connsiteX0" fmla="*/ 0 w 14627225"/>
              <a:gd name="connsiteY0" fmla="*/ 0 h 5585188"/>
              <a:gd name="connsiteX1" fmla="*/ 14627225 w 14627225"/>
              <a:gd name="connsiteY1" fmla="*/ 0 h 5585188"/>
              <a:gd name="connsiteX2" fmla="*/ 14620895 w 14627225"/>
              <a:gd name="connsiteY2" fmla="*/ 4848541 h 5585188"/>
              <a:gd name="connsiteX3" fmla="*/ 0 w 14627225"/>
              <a:gd name="connsiteY3" fmla="*/ 4895433 h 5585188"/>
              <a:gd name="connsiteX4" fmla="*/ 0 w 14627225"/>
              <a:gd name="connsiteY4" fmla="*/ 0 h 5585188"/>
              <a:gd name="connsiteX0" fmla="*/ 0 w 14631078"/>
              <a:gd name="connsiteY0" fmla="*/ 0 h 5579860"/>
              <a:gd name="connsiteX1" fmla="*/ 14627225 w 14631078"/>
              <a:gd name="connsiteY1" fmla="*/ 0 h 5579860"/>
              <a:gd name="connsiteX2" fmla="*/ 14631055 w 14631078"/>
              <a:gd name="connsiteY2" fmla="*/ 4838381 h 5579860"/>
              <a:gd name="connsiteX3" fmla="*/ 0 w 14631078"/>
              <a:gd name="connsiteY3" fmla="*/ 4895433 h 5579860"/>
              <a:gd name="connsiteX4" fmla="*/ 0 w 14631078"/>
              <a:gd name="connsiteY4" fmla="*/ 0 h 5579860"/>
              <a:gd name="connsiteX0" fmla="*/ 0 w 14631078"/>
              <a:gd name="connsiteY0" fmla="*/ 0 h 5565518"/>
              <a:gd name="connsiteX1" fmla="*/ 14627225 w 14631078"/>
              <a:gd name="connsiteY1" fmla="*/ 0 h 5565518"/>
              <a:gd name="connsiteX2" fmla="*/ 14631055 w 14631078"/>
              <a:gd name="connsiteY2" fmla="*/ 4838381 h 5565518"/>
              <a:gd name="connsiteX3" fmla="*/ 0 w 14631078"/>
              <a:gd name="connsiteY3" fmla="*/ 4895433 h 5565518"/>
              <a:gd name="connsiteX4" fmla="*/ 0 w 14631078"/>
              <a:gd name="connsiteY4" fmla="*/ 0 h 5565518"/>
              <a:gd name="connsiteX0" fmla="*/ 0 w 14631078"/>
              <a:gd name="connsiteY0" fmla="*/ 0 h 5585035"/>
              <a:gd name="connsiteX1" fmla="*/ 14627225 w 14631078"/>
              <a:gd name="connsiteY1" fmla="*/ 0 h 5585035"/>
              <a:gd name="connsiteX2" fmla="*/ 14631055 w 14631078"/>
              <a:gd name="connsiteY2" fmla="*/ 4875703 h 5585035"/>
              <a:gd name="connsiteX3" fmla="*/ 0 w 14631078"/>
              <a:gd name="connsiteY3" fmla="*/ 4895433 h 5585035"/>
              <a:gd name="connsiteX4" fmla="*/ 0 w 14631078"/>
              <a:gd name="connsiteY4" fmla="*/ 0 h 55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1078" h="5585035">
                <a:moveTo>
                  <a:pt x="0" y="0"/>
                </a:moveTo>
                <a:lnTo>
                  <a:pt x="14627225" y="0"/>
                </a:lnTo>
                <a:cubicBezTo>
                  <a:pt x="14626834" y="1608365"/>
                  <a:pt x="14631446" y="3267338"/>
                  <a:pt x="14631055" y="4875703"/>
                </a:cubicBezTo>
                <a:cubicBezTo>
                  <a:pt x="11750913" y="5902424"/>
                  <a:pt x="2910311" y="5730877"/>
                  <a:pt x="0" y="4895433"/>
                </a:cubicBezTo>
                <a:lnTo>
                  <a:pt x="0" y="0"/>
                </a:lnTo>
                <a:close/>
              </a:path>
            </a:pathLst>
          </a:custGeom>
          <a:solidFill>
            <a:schemeClr val="bg2">
              <a:lumMod val="65000"/>
            </a:schemeClr>
          </a:solidFill>
          <a:ln>
            <a:noFill/>
          </a:ln>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sp>
        <p:nvSpPr>
          <p:cNvPr id="9" name="Slide Number Placeholder 5">
            <a:extLst>
              <a:ext uri="{FF2B5EF4-FFF2-40B4-BE49-F238E27FC236}">
                <a16:creationId xmlns:a16="http://schemas.microsoft.com/office/drawing/2014/main" id="{A6F4B298-864D-6446-A239-D032604BF52B}"/>
              </a:ext>
            </a:extLst>
          </p:cNvPr>
          <p:cNvSpPr>
            <a:spLocks noGrp="1"/>
          </p:cNvSpPr>
          <p:nvPr>
            <p:ph type="sldNum" sz="quarter" idx="4"/>
          </p:nvPr>
        </p:nvSpPr>
        <p:spPr>
          <a:xfrm>
            <a:off x="13892655" y="7612687"/>
            <a:ext cx="465896" cy="218918"/>
          </a:xfrm>
          <a:prstGeom prst="rect">
            <a:avLst/>
          </a:prstGeom>
          <a:noFill/>
        </p:spPr>
        <p:txBody>
          <a:bodyPr anchor="ctr" anchorCtr="0"/>
          <a:lstStyle>
            <a:lvl1pPr algn="ctr">
              <a:defRPr sz="1000" b="1" i="0">
                <a:solidFill>
                  <a:schemeClr val="bg1"/>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C694A0BC-93BD-1D45-882C-658051838A3E}"/>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nchorCtr="0"/>
          <a:lstStyle>
            <a:lvl1pPr algn="r">
              <a:defRPr sz="1000" b="1" i="0">
                <a:solidFill>
                  <a:schemeClr val="bg1"/>
                </a:solidFill>
                <a:latin typeface="Segoe UI" panose="020B0502040204020203" pitchFamily="34" charset="0"/>
                <a:sym typeface="Segoe UI" panose="020B0502040204020203" pitchFamily="34" charset="0"/>
              </a:defRPr>
            </a:lvl1pPr>
          </a:lstStyle>
          <a:p>
            <a:r>
              <a:rPr lang="en-US"/>
              <a:t>Presentation Title Here – Month 00, 0000</a:t>
            </a: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5936" y="7564096"/>
            <a:ext cx="1299241" cy="316099"/>
          </a:xfrm>
          <a:prstGeom prst="rect">
            <a:avLst/>
          </a:prstGeom>
        </p:spPr>
      </p:pic>
    </p:spTree>
    <p:extLst>
      <p:ext uri="{BB962C8B-B14F-4D97-AF65-F5344CB8AC3E}">
        <p14:creationId xmlns:p14="http://schemas.microsoft.com/office/powerpoint/2010/main" val="4231880204"/>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ags" Target="../tags/tag11.xml"/><Relationship Id="rId5" Type="http://schemas.openxmlformats.org/officeDocument/2006/relationships/slideLayout" Target="../slideLayouts/slideLayout12.xml"/><Relationship Id="rId10" Type="http://schemas.openxmlformats.org/officeDocument/2006/relationships/tags" Target="../tags/tag10.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3EFF15A-D756-4429-8FF8-21B079E514D8}"/>
              </a:ext>
            </a:extLst>
          </p:cNvPr>
          <p:cNvGraphicFramePr>
            <a:graphicFrameLocks noChangeAspect="1"/>
          </p:cNvGraphicFramePr>
          <p:nvPr userDrawn="1">
            <p:custDataLst>
              <p:tags r:id="rId9"/>
            </p:custDataLst>
            <p:extLst>
              <p:ext uri="{D42A27DB-BD31-4B8C-83A1-F6EECF244321}">
                <p14:modId xmlns:p14="http://schemas.microsoft.com/office/powerpoint/2010/main" val="170354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6" progId="TCLayout.ActiveDocument.1">
                  <p:embed/>
                </p:oleObj>
              </mc:Choice>
              <mc:Fallback>
                <p:oleObj name="think-cell Slide" r:id="rId11" imgW="395" imgH="396" progId="TCLayout.ActiveDocument.1">
                  <p:embed/>
                  <p:pic>
                    <p:nvPicPr>
                      <p:cNvPr id="8" name="Object 7" hidden="1">
                        <a:extLst>
                          <a:ext uri="{FF2B5EF4-FFF2-40B4-BE49-F238E27FC236}">
                            <a16:creationId xmlns:a16="http://schemas.microsoft.com/office/drawing/2014/main" id="{43EFF15A-D756-4429-8FF8-21B079E514D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25F92A7-A5C4-4473-88BF-DB52C9F7FA94}"/>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280" b="0" i="0" baseline="0">
              <a:latin typeface="SegoeUI"/>
              <a:ea typeface="+mj-ea"/>
              <a:cs typeface="+mj-cs"/>
              <a:sym typeface="SegoeUI"/>
            </a:endParaRPr>
          </a:p>
        </p:txBody>
      </p:sp>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0BA54057-9D00-46D0-8294-4EA2B6E3572F}" type="datetimeFigureOut">
              <a:rPr lang="en-US" smtClean="0"/>
              <a:t>11/12/2025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776BCD8-4911-45CF-ACFE-620A27FFDBF4}" type="slidenum">
              <a:rPr lang="en-US" smtClean="0"/>
              <a:t>‹#›</a:t>
            </a:fld>
            <a:endParaRPr lang="en-US"/>
          </a:p>
        </p:txBody>
      </p:sp>
    </p:spTree>
    <p:extLst>
      <p:ext uri="{BB962C8B-B14F-4D97-AF65-F5344CB8AC3E}">
        <p14:creationId xmlns:p14="http://schemas.microsoft.com/office/powerpoint/2010/main" val="921851356"/>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85" r:id="rId3"/>
    <p:sldLayoutId id="2147483662" r:id="rId4"/>
    <p:sldLayoutId id="2147483692" r:id="rId5"/>
    <p:sldLayoutId id="2147483717" r:id="rId6"/>
    <p:sldLayoutId id="2147483718" r:id="rId7"/>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3EFF15A-D756-4429-8FF8-21B079E514D8}"/>
              </a:ext>
            </a:extLst>
          </p:cNvPr>
          <p:cNvGraphicFramePr>
            <a:graphicFrameLocks noChangeAspect="1"/>
          </p:cNvGraphicFramePr>
          <p:nvPr userDrawn="1">
            <p:custDataLst>
              <p:tags r:id="rId10"/>
            </p:custDataLst>
            <p:extLst>
              <p:ext uri="{D42A27DB-BD31-4B8C-83A1-F6EECF244321}">
                <p14:modId xmlns:p14="http://schemas.microsoft.com/office/powerpoint/2010/main" val="170354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6" progId="TCLayout.ActiveDocument.1">
                  <p:embed/>
                </p:oleObj>
              </mc:Choice>
              <mc:Fallback>
                <p:oleObj name="think-cell Slide" r:id="rId12" imgW="395" imgH="396" progId="TCLayout.ActiveDocument.1">
                  <p:embed/>
                  <p:pic>
                    <p:nvPicPr>
                      <p:cNvPr id="8" name="Object 7" hidden="1">
                        <a:extLst>
                          <a:ext uri="{FF2B5EF4-FFF2-40B4-BE49-F238E27FC236}">
                            <a16:creationId xmlns:a16="http://schemas.microsoft.com/office/drawing/2014/main" id="{43EFF15A-D756-4429-8FF8-21B079E514D8}"/>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25F92A7-A5C4-4473-88BF-DB52C9F7FA94}"/>
              </a:ext>
            </a:extLst>
          </p:cNvPr>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280" b="0" i="0" baseline="0">
              <a:latin typeface="SegoeUI"/>
              <a:ea typeface="+mj-ea"/>
              <a:cs typeface="+mj-cs"/>
              <a:sym typeface="SegoeUI"/>
            </a:endParaRPr>
          </a:p>
        </p:txBody>
      </p:sp>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0BA54057-9D00-46D0-8294-4EA2B6E3572F}" type="datetimeFigureOut">
              <a:rPr lang="en-US" smtClean="0"/>
              <a:t>11/12/2025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776BCD8-4911-45CF-ACFE-620A27FFDBF4}" type="slidenum">
              <a:rPr lang="en-US" smtClean="0"/>
              <a:t>‹#›</a:t>
            </a:fld>
            <a:endParaRPr lang="en-US"/>
          </a:p>
        </p:txBody>
      </p:sp>
    </p:spTree>
    <p:extLst>
      <p:ext uri="{BB962C8B-B14F-4D97-AF65-F5344CB8AC3E}">
        <p14:creationId xmlns:p14="http://schemas.microsoft.com/office/powerpoint/2010/main" val="94285723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5.png"/><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1.emf"/><Relationship Id="rId7"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33.jpe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3.jpeg"/><Relationship Id="rId7"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6.jpeg"/><Relationship Id="rId7"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6.jpeg"/><Relationship Id="rId7"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6.xml"/><Relationship Id="rId7"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7.xml"/><Relationship Id="rId7"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8.xml"/><Relationship Id="rId7"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2.xml"/><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11" Type="http://schemas.openxmlformats.org/officeDocument/2006/relationships/image" Target="../media/image21.emf"/><Relationship Id="rId5" Type="http://schemas.openxmlformats.org/officeDocument/2006/relationships/oleObject" Target="../embeddings/oleObject3.bin"/><Relationship Id="rId10" Type="http://schemas.openxmlformats.org/officeDocument/2006/relationships/image" Target="../media/image20.emf"/><Relationship Id="rId4" Type="http://schemas.openxmlformats.org/officeDocument/2006/relationships/image" Target="../media/image15.png"/><Relationship Id="rId9" Type="http://schemas.openxmlformats.org/officeDocument/2006/relationships/image" Target="../media/image19.emf"/></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image" Target="../media/image23.jp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3.bin"/><Relationship Id="rId5" Type="http://schemas.openxmlformats.org/officeDocument/2006/relationships/image" Target="../media/image24.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5.xml"/><Relationship Id="rId7" Type="http://schemas.openxmlformats.org/officeDocument/2006/relationships/image" Target="../media/image25.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22.emf"/><Relationship Id="rId4" Type="http://schemas.openxmlformats.org/officeDocument/2006/relationships/image" Target="../media/image15.png"/><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3.bin"/><Relationship Id="rId5" Type="http://schemas.openxmlformats.org/officeDocument/2006/relationships/chart" Target="../charts/chart1.xml"/><Relationship Id="rId4" Type="http://schemas.openxmlformats.org/officeDocument/2006/relationships/image" Target="../media/image15.png"/><Relationship Id="rId9"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3.bin"/><Relationship Id="rId5" Type="http://schemas.openxmlformats.org/officeDocument/2006/relationships/image" Target="../media/image15.png"/><Relationship Id="rId10" Type="http://schemas.openxmlformats.org/officeDocument/2006/relationships/image" Target="../media/image22.emf"/><Relationship Id="rId4" Type="http://schemas.openxmlformats.org/officeDocument/2006/relationships/chart" Target="../charts/chart3.xml"/><Relationship Id="rId9"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chart" Target="../charts/chart5.xml"/><Relationship Id="rId11" Type="http://schemas.openxmlformats.org/officeDocument/2006/relationships/image" Target="../media/image22.emf"/><Relationship Id="rId5" Type="http://schemas.openxmlformats.org/officeDocument/2006/relationships/image" Target="../media/image15.png"/><Relationship Id="rId10" Type="http://schemas.openxmlformats.org/officeDocument/2006/relationships/image" Target="../media/image28.emf"/><Relationship Id="rId4" Type="http://schemas.openxmlformats.org/officeDocument/2006/relationships/chart" Target="../charts/chart4.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ackground&#10;&#10;AI-generated content may be incorrect.">
            <a:extLst>
              <a:ext uri="{FF2B5EF4-FFF2-40B4-BE49-F238E27FC236}">
                <a16:creationId xmlns:a16="http://schemas.microsoft.com/office/drawing/2014/main" id="{3B06B3D1-06E7-7801-2E0A-7B2D5FC44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 y="34494"/>
            <a:ext cx="14624479" cy="8229600"/>
          </a:xfrm>
          <a:prstGeom prst="rect">
            <a:avLst/>
          </a:prstGeom>
        </p:spPr>
      </p:pic>
      <p:pic>
        <p:nvPicPr>
          <p:cNvPr id="13" name="Picture 12" descr="A blue circle with arrows in it&#10;&#10;AI-generated content may be incorrect.">
            <a:extLst>
              <a:ext uri="{FF2B5EF4-FFF2-40B4-BE49-F238E27FC236}">
                <a16:creationId xmlns:a16="http://schemas.microsoft.com/office/drawing/2014/main" id="{54EF7981-9B7C-2640-786D-A44CE0298ABF}"/>
              </a:ext>
            </a:extLst>
          </p:cNvPr>
          <p:cNvPicPr>
            <a:picLocks noChangeAspect="1"/>
          </p:cNvPicPr>
          <p:nvPr/>
        </p:nvPicPr>
        <p:blipFill>
          <a:blip r:embed="rId3">
            <a:alphaModFix amt="4000"/>
            <a:extLst>
              <a:ext uri="{28A0092B-C50C-407E-A947-70E740481C1C}">
                <a14:useLocalDpi xmlns:a14="http://schemas.microsoft.com/office/drawing/2010/main" val="0"/>
              </a:ext>
            </a:extLst>
          </a:blip>
          <a:srcRect l="47693" t="4363" r="24594" b="45469"/>
          <a:stretch>
            <a:fillRect/>
          </a:stretch>
        </p:blipFill>
        <p:spPr>
          <a:xfrm>
            <a:off x="-4532236" y="-1822839"/>
            <a:ext cx="11662209" cy="11875277"/>
          </a:xfrm>
          <a:prstGeom prst="rect">
            <a:avLst/>
          </a:prstGeom>
        </p:spPr>
      </p:pic>
      <p:sp>
        <p:nvSpPr>
          <p:cNvPr id="6" name="Text Placeholder 4">
            <a:extLst>
              <a:ext uri="{FF2B5EF4-FFF2-40B4-BE49-F238E27FC236}">
                <a16:creationId xmlns:a16="http://schemas.microsoft.com/office/drawing/2014/main" id="{7D5893DA-2095-BDAB-637B-271EEA3B66F1}"/>
              </a:ext>
            </a:extLst>
          </p:cNvPr>
          <p:cNvSpPr txBox="1">
            <a:spLocks/>
          </p:cNvSpPr>
          <p:nvPr/>
        </p:nvSpPr>
        <p:spPr>
          <a:xfrm>
            <a:off x="0" y="2674961"/>
            <a:ext cx="14630400" cy="2420789"/>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8000" b="1" dirty="0">
                <a:latin typeface="Segoe UI" panose="020B0502040204020203" pitchFamily="34" charset="0"/>
                <a:cs typeface="Segoe UI" panose="020B0502040204020203" pitchFamily="34" charset="0"/>
              </a:rPr>
              <a:t>Asset location planning</a:t>
            </a:r>
          </a:p>
        </p:txBody>
      </p:sp>
      <p:pic>
        <p:nvPicPr>
          <p:cNvPr id="9" name="Picture 8" descr="A blue and white circle with a smiley face and arrow&#10;&#10;AI-generated content may be incorrect.">
            <a:extLst>
              <a:ext uri="{FF2B5EF4-FFF2-40B4-BE49-F238E27FC236}">
                <a16:creationId xmlns:a16="http://schemas.microsoft.com/office/drawing/2014/main" id="{40147396-B7BB-9B07-1C5A-D12199240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833" y="1012586"/>
            <a:ext cx="5272734" cy="816214"/>
          </a:xfrm>
          <a:prstGeom prst="rect">
            <a:avLst/>
          </a:prstGeom>
        </p:spPr>
      </p:pic>
      <p:pic>
        <p:nvPicPr>
          <p:cNvPr id="4" name="Picture 3" descr="A blue and white circle with a smiley face and arrow&#10;&#10;AI-generated content may be incorrect.">
            <a:extLst>
              <a:ext uri="{FF2B5EF4-FFF2-40B4-BE49-F238E27FC236}">
                <a16:creationId xmlns:a16="http://schemas.microsoft.com/office/drawing/2014/main" id="{63F36E9E-4D9A-4E76-77BA-AEE3843032DF}"/>
              </a:ext>
            </a:extLst>
          </p:cNvPr>
          <p:cNvPicPr>
            <a:picLocks noChangeAspect="1"/>
          </p:cNvPicPr>
          <p:nvPr/>
        </p:nvPicPr>
        <p:blipFill>
          <a:blip r:embed="rId4" cstate="print">
            <a:extLst>
              <a:ext uri="{28A0092B-C50C-407E-A947-70E740481C1C}">
                <a14:useLocalDpi xmlns:a14="http://schemas.microsoft.com/office/drawing/2010/main" val="0"/>
              </a:ext>
            </a:extLst>
          </a:blip>
          <a:srcRect l="32394" r="50000"/>
          <a:stretch>
            <a:fillRect/>
          </a:stretch>
        </p:blipFill>
        <p:spPr>
          <a:xfrm>
            <a:off x="6386863" y="1021343"/>
            <a:ext cx="928337" cy="816214"/>
          </a:xfrm>
          <a:prstGeom prst="rect">
            <a:avLst/>
          </a:prstGeom>
        </p:spPr>
      </p:pic>
      <p:sp>
        <p:nvSpPr>
          <p:cNvPr id="2" name="Rectangle 1">
            <a:extLst>
              <a:ext uri="{FF2B5EF4-FFF2-40B4-BE49-F238E27FC236}">
                <a16:creationId xmlns:a16="http://schemas.microsoft.com/office/drawing/2014/main" id="{25844FF2-AE57-A06F-2942-5A416CA77DA2}"/>
              </a:ext>
            </a:extLst>
          </p:cNvPr>
          <p:cNvSpPr/>
          <p:nvPr/>
        </p:nvSpPr>
        <p:spPr>
          <a:xfrm>
            <a:off x="0" y="8236101"/>
            <a:ext cx="14630400" cy="86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0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 fill="hold" nodeType="after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444E-0D76-97B8-F715-52EC17D6F0B4}"/>
            </a:ext>
          </a:extLst>
        </p:cNvPr>
        <p:cNvGrpSpPr/>
        <p:nvPr/>
      </p:nvGrpSpPr>
      <p:grpSpPr>
        <a:xfrm>
          <a:off x="0" y="0"/>
          <a:ext cx="0" cy="0"/>
          <a:chOff x="0" y="0"/>
          <a:chExt cx="0" cy="0"/>
        </a:xfrm>
      </p:grpSpPr>
      <p:pic>
        <p:nvPicPr>
          <p:cNvPr id="7" name="Picture 6" descr="A blue circle with arrows in it&#10;&#10;AI-generated content may be incorrect.">
            <a:extLst>
              <a:ext uri="{FF2B5EF4-FFF2-40B4-BE49-F238E27FC236}">
                <a16:creationId xmlns:a16="http://schemas.microsoft.com/office/drawing/2014/main" id="{A15AC4FF-4377-6DFC-8A17-A5C3F089DDD7}"/>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4848966" y="-1449815"/>
            <a:ext cx="11662209" cy="11875277"/>
          </a:xfrm>
          <a:prstGeom prst="rect">
            <a:avLst/>
          </a:prstGeom>
        </p:spPr>
      </p:pic>
      <p:graphicFrame>
        <p:nvGraphicFramePr>
          <p:cNvPr id="2" name="Object 1" hidden="1">
            <a:extLst>
              <a:ext uri="{FF2B5EF4-FFF2-40B4-BE49-F238E27FC236}">
                <a16:creationId xmlns:a16="http://schemas.microsoft.com/office/drawing/2014/main" id="{8574B81D-C5AD-3DA7-D2F0-3DF5D70E90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 name="Object 1" hidden="1">
                        <a:extLst>
                          <a:ext uri="{FF2B5EF4-FFF2-40B4-BE49-F238E27FC236}">
                            <a16:creationId xmlns:a16="http://schemas.microsoft.com/office/drawing/2014/main" id="{8574B81D-C5AD-3DA7-D2F0-3DF5D70E906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D68F4F7-3AD1-DD0A-57D4-CD2676332E6F}"/>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The three phases of asset location planning</a:t>
            </a:r>
          </a:p>
        </p:txBody>
      </p:sp>
      <p:sp>
        <p:nvSpPr>
          <p:cNvPr id="12" name="Footer Placeholder 11">
            <a:extLst>
              <a:ext uri="{FF2B5EF4-FFF2-40B4-BE49-F238E27FC236}">
                <a16:creationId xmlns:a16="http://schemas.microsoft.com/office/drawing/2014/main" id="{170F3368-9AB8-CB15-4740-D0C3B16F9400}"/>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8FB23E9B-FDD8-FA5E-4A1F-D6D7DB4CC024}"/>
              </a:ext>
            </a:extLst>
          </p:cNvPr>
          <p:cNvSpPr>
            <a:spLocks noGrp="1"/>
          </p:cNvSpPr>
          <p:nvPr>
            <p:ph type="sldNum" sz="quarter" idx="4"/>
          </p:nvPr>
        </p:nvSpPr>
        <p:spPr/>
        <p:txBody>
          <a:bodyPr/>
          <a:lstStyle/>
          <a:p>
            <a:fld id="{2C7AFF3D-0B71-614B-ACB6-7F45BDA6A838}" type="slidenum">
              <a:rPr lang="en-US" smtClean="0"/>
              <a:pPr/>
              <a:t>10</a:t>
            </a:fld>
            <a:endParaRPr lang="en-US"/>
          </a:p>
        </p:txBody>
      </p:sp>
      <p:sp>
        <p:nvSpPr>
          <p:cNvPr id="3" name="object 24">
            <a:extLst>
              <a:ext uri="{FF2B5EF4-FFF2-40B4-BE49-F238E27FC236}">
                <a16:creationId xmlns:a16="http://schemas.microsoft.com/office/drawing/2014/main" id="{7D65EB50-9AF1-248C-5840-12B9909C8A55}"/>
              </a:ext>
            </a:extLst>
          </p:cNvPr>
          <p:cNvSpPr txBox="1"/>
          <p:nvPr/>
        </p:nvSpPr>
        <p:spPr>
          <a:xfrm>
            <a:off x="462254" y="1201420"/>
            <a:ext cx="355629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a:solidFill>
                  <a:schemeClr val="accent1"/>
                </a:solidFill>
                <a:latin typeface="Segoe UI" panose="020B0502040204020203" pitchFamily="34" charset="0"/>
                <a:cs typeface="Segoe UI" panose="020B0502040204020203" pitchFamily="34" charset="0"/>
              </a:rPr>
              <a:t>3 </a:t>
            </a:r>
            <a:r>
              <a:rPr lang="en-US" sz="3200" b="1" kern="0" dirty="0">
                <a:solidFill>
                  <a:schemeClr val="accent1"/>
                </a:solidFill>
                <a:latin typeface="Segoe UI" panose="020B0502040204020203" pitchFamily="34" charset="0"/>
                <a:cs typeface="Segoe UI" panose="020B0502040204020203" pitchFamily="34" charset="0"/>
              </a:rPr>
              <a:t>Withdrawals</a:t>
            </a:r>
            <a:endParaRPr sz="3200" kern="0" dirty="0">
              <a:solidFill>
                <a:schemeClr val="accent1"/>
              </a:solidFill>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24EFE58B-9FC4-37FA-DC78-1D2C1ECB6903}"/>
              </a:ext>
            </a:extLst>
          </p:cNvPr>
          <p:cNvGrpSpPr/>
          <p:nvPr/>
        </p:nvGrpSpPr>
        <p:grpSpPr>
          <a:xfrm>
            <a:off x="522032" y="1969997"/>
            <a:ext cx="5517820" cy="1121639"/>
            <a:chOff x="522032" y="2627222"/>
            <a:chExt cx="5517820" cy="1121639"/>
          </a:xfrm>
        </p:grpSpPr>
        <p:sp>
          <p:nvSpPr>
            <p:cNvPr id="9" name="object 23">
              <a:extLst>
                <a:ext uri="{FF2B5EF4-FFF2-40B4-BE49-F238E27FC236}">
                  <a16:creationId xmlns:a16="http://schemas.microsoft.com/office/drawing/2014/main" id="{10987395-8916-C9DC-1FED-1D724029604D}"/>
                </a:ext>
              </a:extLst>
            </p:cNvPr>
            <p:cNvSpPr txBox="1"/>
            <p:nvPr/>
          </p:nvSpPr>
          <p:spPr>
            <a:xfrm>
              <a:off x="989337" y="2705306"/>
              <a:ext cx="5050515" cy="1043555"/>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What’s your ideal retirement income?</a:t>
              </a: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p:txBody>
        </p:sp>
        <p:pic>
          <p:nvPicPr>
            <p:cNvPr id="10" name="Picture 9" descr="A blue circle with arrows&#10;&#10;AI-generated content may be incorrect.">
              <a:extLst>
                <a:ext uri="{FF2B5EF4-FFF2-40B4-BE49-F238E27FC236}">
                  <a16:creationId xmlns:a16="http://schemas.microsoft.com/office/drawing/2014/main" id="{6C1202B9-228D-C294-A3E5-1A61FB296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32" y="2627222"/>
              <a:ext cx="570525" cy="559553"/>
            </a:xfrm>
            <a:prstGeom prst="rect">
              <a:avLst/>
            </a:prstGeom>
          </p:spPr>
        </p:pic>
      </p:grpSp>
      <p:grpSp>
        <p:nvGrpSpPr>
          <p:cNvPr id="11" name="Group 10">
            <a:extLst>
              <a:ext uri="{FF2B5EF4-FFF2-40B4-BE49-F238E27FC236}">
                <a16:creationId xmlns:a16="http://schemas.microsoft.com/office/drawing/2014/main" id="{6CAF6D2D-C0C7-8B9A-EBAC-2D88067D807A}"/>
              </a:ext>
            </a:extLst>
          </p:cNvPr>
          <p:cNvGrpSpPr/>
          <p:nvPr/>
        </p:nvGrpSpPr>
        <p:grpSpPr>
          <a:xfrm>
            <a:off x="522032" y="2660185"/>
            <a:ext cx="10707442" cy="771253"/>
            <a:chOff x="522032" y="3828222"/>
            <a:chExt cx="10707442" cy="771253"/>
          </a:xfrm>
        </p:grpSpPr>
        <p:pic>
          <p:nvPicPr>
            <p:cNvPr id="14" name="Picture 13" descr="A blue circle with arrows&#10;&#10;AI-generated content may be incorrect.">
              <a:extLst>
                <a:ext uri="{FF2B5EF4-FFF2-40B4-BE49-F238E27FC236}">
                  <a16:creationId xmlns:a16="http://schemas.microsoft.com/office/drawing/2014/main" id="{EAF39D4B-928E-1240-9398-BAC93A87A8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32" y="3828222"/>
              <a:ext cx="570525" cy="559553"/>
            </a:xfrm>
            <a:prstGeom prst="rect">
              <a:avLst/>
            </a:prstGeom>
          </p:spPr>
        </p:pic>
        <p:sp>
          <p:nvSpPr>
            <p:cNvPr id="15" name="object 23">
              <a:extLst>
                <a:ext uri="{FF2B5EF4-FFF2-40B4-BE49-F238E27FC236}">
                  <a16:creationId xmlns:a16="http://schemas.microsoft.com/office/drawing/2014/main" id="{3D0EEEA9-05DF-7381-6D2C-C7F74A10A9D7}"/>
                </a:ext>
              </a:extLst>
            </p:cNvPr>
            <p:cNvSpPr txBox="1"/>
            <p:nvPr/>
          </p:nvSpPr>
          <p:spPr>
            <a:xfrm>
              <a:off x="989337" y="3877546"/>
              <a:ext cx="10240137" cy="721929"/>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When do you dream of retiring? Is it before the traditional age </a:t>
              </a:r>
              <a:r>
                <a:rPr lang="en-US" sz="2000" kern="0">
                  <a:latin typeface="Segoe UI" panose="020B0502040204020203" pitchFamily="34" charset="0"/>
                  <a:cs typeface="Segoe UI" panose="020B0502040204020203" pitchFamily="34" charset="0"/>
                </a:rPr>
                <a:t>of 59</a:t>
              </a:r>
              <a:r>
                <a:rPr lang="en-US"/>
                <a:t>½</a:t>
              </a:r>
              <a:r>
                <a:rPr lang="en-US" sz="2000" kern="0">
                  <a:latin typeface="Segoe UI" panose="020B0502040204020203" pitchFamily="34" charset="0"/>
                  <a:cs typeface="Segoe UI" panose="020B0502040204020203" pitchFamily="34" charset="0"/>
                </a:rPr>
                <a:t>?</a:t>
              </a:r>
              <a:endParaRPr lang="en-US" sz="2000" kern="0" dirty="0">
                <a:latin typeface="Segoe UI" panose="020B0502040204020203" pitchFamily="34" charset="0"/>
                <a:cs typeface="Segoe UI" panose="020B0502040204020203" pitchFamily="34" charset="0"/>
              </a:endParaRP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p:txBody>
        </p:sp>
      </p:grpSp>
      <p:grpSp>
        <p:nvGrpSpPr>
          <p:cNvPr id="16" name="Group 15">
            <a:extLst>
              <a:ext uri="{FF2B5EF4-FFF2-40B4-BE49-F238E27FC236}">
                <a16:creationId xmlns:a16="http://schemas.microsoft.com/office/drawing/2014/main" id="{9CC11E89-7578-5CE5-1BD7-FBDCB8270C5E}"/>
              </a:ext>
            </a:extLst>
          </p:cNvPr>
          <p:cNvGrpSpPr/>
          <p:nvPr/>
        </p:nvGrpSpPr>
        <p:grpSpPr>
          <a:xfrm>
            <a:off x="540754" y="3315914"/>
            <a:ext cx="8571161" cy="1462726"/>
            <a:chOff x="540754" y="5197684"/>
            <a:chExt cx="8571161" cy="1462726"/>
          </a:xfrm>
        </p:grpSpPr>
        <p:pic>
          <p:nvPicPr>
            <p:cNvPr id="17" name="Picture 16" descr="A blue circle with arrows&#10;&#10;AI-generated content may be incorrect.">
              <a:extLst>
                <a:ext uri="{FF2B5EF4-FFF2-40B4-BE49-F238E27FC236}">
                  <a16:creationId xmlns:a16="http://schemas.microsoft.com/office/drawing/2014/main" id="{C6A526AA-BD39-C668-E0BD-D0A939D3EB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754" y="5197684"/>
              <a:ext cx="570525" cy="559553"/>
            </a:xfrm>
            <a:prstGeom prst="rect">
              <a:avLst/>
            </a:prstGeom>
          </p:spPr>
        </p:pic>
        <p:sp>
          <p:nvSpPr>
            <p:cNvPr id="18" name="object 23">
              <a:extLst>
                <a:ext uri="{FF2B5EF4-FFF2-40B4-BE49-F238E27FC236}">
                  <a16:creationId xmlns:a16="http://schemas.microsoft.com/office/drawing/2014/main" id="{43D0EED6-925A-2250-051F-AC494A75B737}"/>
                </a:ext>
              </a:extLst>
            </p:cNvPr>
            <p:cNvSpPr txBox="1"/>
            <p:nvPr/>
          </p:nvSpPr>
          <p:spPr>
            <a:xfrm>
              <a:off x="989337" y="5270606"/>
              <a:ext cx="8122578" cy="1389804"/>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What do you foresee as your largest expense in retirement?</a:t>
              </a: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a:p>
              <a:pPr marL="310356" defTabSz="571500">
                <a:spcBef>
                  <a:spcPts val="338"/>
                </a:spcBef>
              </a:pPr>
              <a:endParaRPr lang="en-US" sz="2000" b="1" kern="0" spc="47" dirty="0">
                <a:latin typeface="Segoe UI" panose="020B0502040204020203" pitchFamily="34" charset="0"/>
                <a:cs typeface="Segoe UI" panose="020B0502040204020203" pitchFamily="34" charset="0"/>
              </a:endParaRPr>
            </a:p>
          </p:txBody>
        </p:sp>
      </p:grpSp>
      <p:grpSp>
        <p:nvGrpSpPr>
          <p:cNvPr id="36" name="Group 35">
            <a:extLst>
              <a:ext uri="{FF2B5EF4-FFF2-40B4-BE49-F238E27FC236}">
                <a16:creationId xmlns:a16="http://schemas.microsoft.com/office/drawing/2014/main" id="{23921C5E-5DE8-54EB-A208-B8D797443216}"/>
              </a:ext>
            </a:extLst>
          </p:cNvPr>
          <p:cNvGrpSpPr/>
          <p:nvPr/>
        </p:nvGrpSpPr>
        <p:grpSpPr>
          <a:xfrm>
            <a:off x="540753" y="4114800"/>
            <a:ext cx="13351902" cy="1478909"/>
            <a:chOff x="540753" y="4114800"/>
            <a:chExt cx="13351902" cy="1478909"/>
          </a:xfrm>
        </p:grpSpPr>
        <p:sp>
          <p:nvSpPr>
            <p:cNvPr id="35" name="Rectangle 34">
              <a:extLst>
                <a:ext uri="{FF2B5EF4-FFF2-40B4-BE49-F238E27FC236}">
                  <a16:creationId xmlns:a16="http://schemas.microsoft.com/office/drawing/2014/main" id="{DE2E0B3C-2277-7C44-6DAC-966A8ABED97A}"/>
                </a:ext>
              </a:extLst>
            </p:cNvPr>
            <p:cNvSpPr/>
            <p:nvPr/>
          </p:nvSpPr>
          <p:spPr>
            <a:xfrm>
              <a:off x="1319134" y="4114800"/>
              <a:ext cx="11692328" cy="9218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AC66BB2-2EE6-E591-D2E0-382D67C73CA4}"/>
                </a:ext>
              </a:extLst>
            </p:cNvPr>
            <p:cNvSpPr txBox="1"/>
            <p:nvPr/>
          </p:nvSpPr>
          <p:spPr>
            <a:xfrm>
              <a:off x="540753" y="4171781"/>
              <a:ext cx="13351902" cy="1421928"/>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At this phase, demonstrate the power of asset location planning by minimizing taxes </a:t>
              </a:r>
              <a:br>
                <a:rPr lang="en-US" b="1" dirty="0">
                  <a:solidFill>
                    <a:schemeClr val="bg1"/>
                  </a:solidFill>
                  <a:latin typeface="Segoe UI" panose="020B0502040204020203" pitchFamily="34" charset="0"/>
                  <a:cs typeface="Segoe UI" panose="020B0502040204020203" pitchFamily="34" charset="0"/>
                </a:rPr>
              </a:br>
              <a:r>
                <a:rPr lang="en-US" b="1" dirty="0">
                  <a:solidFill>
                    <a:schemeClr val="bg1"/>
                  </a:solidFill>
                  <a:latin typeface="Segoe UI" panose="020B0502040204020203" pitchFamily="34" charset="0"/>
                  <a:cs typeface="Segoe UI" panose="020B0502040204020203" pitchFamily="34" charset="0"/>
                </a:rPr>
                <a:t>and improving after-tax returns during retirement.</a:t>
              </a:r>
            </a:p>
            <a:p>
              <a:endParaRPr lang="en-US" dirty="0"/>
            </a:p>
            <a:p>
              <a:endParaRPr lang="en-US" dirty="0"/>
            </a:p>
          </p:txBody>
        </p:sp>
      </p:grpSp>
      <p:grpSp>
        <p:nvGrpSpPr>
          <p:cNvPr id="29" name="Group 28">
            <a:extLst>
              <a:ext uri="{FF2B5EF4-FFF2-40B4-BE49-F238E27FC236}">
                <a16:creationId xmlns:a16="http://schemas.microsoft.com/office/drawing/2014/main" id="{E3573929-CFB7-D351-E90C-1FFBC99C9E57}"/>
              </a:ext>
            </a:extLst>
          </p:cNvPr>
          <p:cNvGrpSpPr/>
          <p:nvPr/>
        </p:nvGrpSpPr>
        <p:grpSpPr>
          <a:xfrm>
            <a:off x="0" y="6018581"/>
            <a:ext cx="14630400" cy="1079500"/>
            <a:chOff x="0" y="4114800"/>
            <a:chExt cx="14630400" cy="1079500"/>
          </a:xfrm>
          <a:solidFill>
            <a:schemeClr val="tx2"/>
          </a:solidFill>
        </p:grpSpPr>
        <p:sp>
          <p:nvSpPr>
            <p:cNvPr id="30" name="Rectangle 29">
              <a:extLst>
                <a:ext uri="{FF2B5EF4-FFF2-40B4-BE49-F238E27FC236}">
                  <a16:creationId xmlns:a16="http://schemas.microsoft.com/office/drawing/2014/main" id="{CFF36113-31BC-9546-022A-682D8D42C5EF}"/>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EB78E71-8A70-B603-D863-A232FEC4112A}"/>
                </a:ext>
              </a:extLst>
            </p:cNvPr>
            <p:cNvCxnSpPr>
              <a:stCxn id="30" idx="1"/>
              <a:endCxn id="30"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34" name="Picture 33">
            <a:extLst>
              <a:ext uri="{FF2B5EF4-FFF2-40B4-BE49-F238E27FC236}">
                <a16:creationId xmlns:a16="http://schemas.microsoft.com/office/drawing/2014/main" id="{1BAC9927-983F-0155-1AB8-7F84EFA67AC2}"/>
              </a:ext>
            </a:extLst>
          </p:cNvPr>
          <p:cNvPicPr>
            <a:picLocks noChangeAspect="1"/>
          </p:cNvPicPr>
          <p:nvPr/>
        </p:nvPicPr>
        <p:blipFill>
          <a:blip r:embed="rId8"/>
          <a:stretch>
            <a:fillRect/>
          </a:stretch>
        </p:blipFill>
        <p:spPr>
          <a:xfrm>
            <a:off x="12851459" y="5311179"/>
            <a:ext cx="1041196" cy="665209"/>
          </a:xfrm>
          <a:prstGeom prst="rect">
            <a:avLst/>
          </a:prstGeom>
        </p:spPr>
      </p:pic>
      <p:pic>
        <p:nvPicPr>
          <p:cNvPr id="5" name="Picture 4">
            <a:extLst>
              <a:ext uri="{FF2B5EF4-FFF2-40B4-BE49-F238E27FC236}">
                <a16:creationId xmlns:a16="http://schemas.microsoft.com/office/drawing/2014/main" id="{1165F60E-B6A8-9DB0-9ABA-F91E681919F9}"/>
              </a:ext>
            </a:extLst>
          </p:cNvPr>
          <p:cNvPicPr>
            <a:picLocks noChangeAspect="1"/>
          </p:cNvPicPr>
          <p:nvPr/>
        </p:nvPicPr>
        <p:blipFill>
          <a:blip r:embed="rId9"/>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1427041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Case study: </a:t>
            </a:r>
            <a:r>
              <a:rPr lang="en-US" b="0" dirty="0"/>
              <a:t>John and Jenny Rodgers</a:t>
            </a:r>
          </a:p>
        </p:txBody>
      </p:sp>
      <p:sp>
        <p:nvSpPr>
          <p:cNvPr id="12" name="Slide Number Placeholder 11"/>
          <p:cNvSpPr>
            <a:spLocks noGrp="1"/>
          </p:cNvSpPr>
          <p:nvPr>
            <p:ph type="sldNum" sz="quarter" idx="4"/>
          </p:nvPr>
        </p:nvSpPr>
        <p:spPr>
          <a:xfrm>
            <a:off x="13892655" y="7612687"/>
            <a:ext cx="465896" cy="218918"/>
          </a:xfrm>
        </p:spPr>
        <p:txBody>
          <a:bodyPr/>
          <a:lstStyle/>
          <a:p>
            <a:fld id="{2C7AFF3D-0B71-614B-ACB6-7F45BDA6A838}" type="slidenum">
              <a:rPr lang="en-US" smtClean="0"/>
              <a:pPr/>
              <a:t>11</a:t>
            </a:fld>
            <a:endParaRPr lang="en-US"/>
          </a:p>
        </p:txBody>
      </p:sp>
      <p:sp>
        <p:nvSpPr>
          <p:cNvPr id="3" name="Footer Placeholder 2"/>
          <p:cNvSpPr>
            <a:spLocks noGrp="1"/>
          </p:cNvSpPr>
          <p:nvPr>
            <p:ph type="ftr" sz="quarter" idx="3"/>
          </p:nvPr>
        </p:nvSpPr>
        <p:spPr>
          <a:xfrm>
            <a:off x="9686925" y="7615599"/>
            <a:ext cx="4197340" cy="218918"/>
          </a:xfrm>
        </p:spPr>
        <p:txBody>
          <a:bodyPr/>
          <a:lstStyle/>
          <a:p>
            <a:r>
              <a:rPr lang="en-US"/>
              <a:t>Presentation Title Here – Month 00, 0000</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Placeholder 5" descr="A person and person standing next to each other&#10;&#10;AI-generated content may be incorrect.">
            <a:extLst>
              <a:ext uri="{FF2B5EF4-FFF2-40B4-BE49-F238E27FC236}">
                <a16:creationId xmlns:a16="http://schemas.microsoft.com/office/drawing/2014/main" id="{E7420EE2-05B1-3B4D-0065-D2ACC2794710}"/>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22" t="15609" r="-22" b="27119"/>
          <a:stretch>
            <a:fillRect/>
          </a:stretch>
        </p:blipFill>
        <p:spPr>
          <a:xfrm>
            <a:off x="3176" y="2"/>
            <a:ext cx="14631078" cy="5585035"/>
          </a:xfrm>
        </p:spPr>
      </p:pic>
    </p:spTree>
    <p:extLst>
      <p:ext uri="{BB962C8B-B14F-4D97-AF65-F5344CB8AC3E}">
        <p14:creationId xmlns:p14="http://schemas.microsoft.com/office/powerpoint/2010/main" val="418190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87FF0-D578-FB50-C626-E4262334081E}"/>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233FA6-9856-CAC5-62DF-BFF71927DDA7}"/>
              </a:ext>
            </a:extLst>
          </p:cNvPr>
          <p:cNvSpPr/>
          <p:nvPr/>
        </p:nvSpPr>
        <p:spPr>
          <a:xfrm>
            <a:off x="10803963" y="1275100"/>
            <a:ext cx="3328948" cy="5899906"/>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F9AF32-A554-C87F-FF23-66F22CF53C04}"/>
              </a:ext>
            </a:extLst>
          </p:cNvPr>
          <p:cNvPicPr>
            <a:picLocks noChangeAspect="1"/>
          </p:cNvPicPr>
          <p:nvPr/>
        </p:nvPicPr>
        <p:blipFill>
          <a:blip r:embed="rId3"/>
          <a:stretch>
            <a:fillRect/>
          </a:stretch>
        </p:blipFill>
        <p:spPr>
          <a:xfrm>
            <a:off x="13174078" y="253621"/>
            <a:ext cx="1180586" cy="1180586"/>
          </a:xfrm>
          <a:prstGeom prst="rect">
            <a:avLst/>
          </a:prstGeom>
        </p:spPr>
      </p:pic>
      <p:pic>
        <p:nvPicPr>
          <p:cNvPr id="5" name="Picture 4">
            <a:extLst>
              <a:ext uri="{FF2B5EF4-FFF2-40B4-BE49-F238E27FC236}">
                <a16:creationId xmlns:a16="http://schemas.microsoft.com/office/drawing/2014/main" id="{3C01F5E1-12A6-4AEE-A6C7-006938C3E88E}"/>
              </a:ext>
            </a:extLst>
          </p:cNvPr>
          <p:cNvPicPr>
            <a:picLocks noChangeAspect="1"/>
          </p:cNvPicPr>
          <p:nvPr/>
        </p:nvPicPr>
        <p:blipFill>
          <a:blip r:embed="rId4"/>
          <a:stretch>
            <a:fillRect/>
          </a:stretch>
        </p:blipFill>
        <p:spPr>
          <a:xfrm>
            <a:off x="13174078" y="254068"/>
            <a:ext cx="1180586" cy="1180586"/>
          </a:xfrm>
          <a:prstGeom prst="rect">
            <a:avLst/>
          </a:prstGeom>
        </p:spPr>
      </p:pic>
      <p:sp>
        <p:nvSpPr>
          <p:cNvPr id="94" name="Rectangle 93">
            <a:extLst>
              <a:ext uri="{FF2B5EF4-FFF2-40B4-BE49-F238E27FC236}">
                <a16:creationId xmlns:a16="http://schemas.microsoft.com/office/drawing/2014/main" id="{EE814327-1046-21CA-4BF5-EFFF233E9735}"/>
              </a:ext>
            </a:extLst>
          </p:cNvPr>
          <p:cNvSpPr/>
          <p:nvPr/>
        </p:nvSpPr>
        <p:spPr>
          <a:xfrm>
            <a:off x="3924353" y="5308264"/>
            <a:ext cx="6628721" cy="18667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2621F79C-2BFE-CA98-C783-3FB5A42D2E7B}"/>
              </a:ext>
            </a:extLst>
          </p:cNvPr>
          <p:cNvCxnSpPr/>
          <p:nvPr/>
        </p:nvCxnSpPr>
        <p:spPr>
          <a:xfrm>
            <a:off x="8150742" y="6197221"/>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sp>
        <p:nvSpPr>
          <p:cNvPr id="31" name="Oval 30">
            <a:extLst>
              <a:ext uri="{FF2B5EF4-FFF2-40B4-BE49-F238E27FC236}">
                <a16:creationId xmlns:a16="http://schemas.microsoft.com/office/drawing/2014/main" id="{A46AF9A0-5DC0-0AF2-D136-018429785FD2}"/>
              </a:ext>
            </a:extLst>
          </p:cNvPr>
          <p:cNvSpPr/>
          <p:nvPr/>
        </p:nvSpPr>
        <p:spPr>
          <a:xfrm>
            <a:off x="6484066" y="347925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6952119-40CE-DECF-1E64-E629F0473DAF}"/>
              </a:ext>
            </a:extLst>
          </p:cNvPr>
          <p:cNvSpPr/>
          <p:nvPr/>
        </p:nvSpPr>
        <p:spPr>
          <a:xfrm>
            <a:off x="8751925" y="349153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EED50A3-7D7A-1DE1-FA05-E82E178F8E1B}"/>
              </a:ext>
            </a:extLst>
          </p:cNvPr>
          <p:cNvSpPr/>
          <p:nvPr/>
        </p:nvSpPr>
        <p:spPr>
          <a:xfrm>
            <a:off x="3941164" y="3309220"/>
            <a:ext cx="6628721" cy="1866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FF44522-3DB5-ADD1-114D-E1022A597812}"/>
              </a:ext>
            </a:extLst>
          </p:cNvPr>
          <p:cNvSpPr/>
          <p:nvPr/>
        </p:nvSpPr>
        <p:spPr>
          <a:xfrm>
            <a:off x="3941165" y="1275100"/>
            <a:ext cx="6628721" cy="18667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52BD7B-CED8-4DC4-E3DA-122981235D6B}"/>
              </a:ext>
            </a:extLst>
          </p:cNvPr>
          <p:cNvSpPr/>
          <p:nvPr/>
        </p:nvSpPr>
        <p:spPr>
          <a:xfrm>
            <a:off x="6488163" y="139240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463BFF-2251-36B2-68E0-D745BEA04A17}"/>
              </a:ext>
            </a:extLst>
          </p:cNvPr>
          <p:cNvSpPr/>
          <p:nvPr/>
        </p:nvSpPr>
        <p:spPr>
          <a:xfrm>
            <a:off x="8756022" y="140468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3">
            <a:extLst>
              <a:ext uri="{FF2B5EF4-FFF2-40B4-BE49-F238E27FC236}">
                <a16:creationId xmlns:a16="http://schemas.microsoft.com/office/drawing/2014/main" id="{57796457-8EDD-5C4C-A684-DC760EEAE7E6}"/>
              </a:ext>
            </a:extLst>
          </p:cNvPr>
          <p:cNvPicPr>
            <a:picLocks noChangeAspect="1"/>
          </p:cNvPicPr>
          <p:nvPr/>
        </p:nvPicPr>
        <p:blipFill>
          <a:blip r:embed="rId5" cstate="print">
            <a:extLst>
              <a:ext uri="{28A0092B-C50C-407E-A947-70E740481C1C}">
                <a14:useLocalDpi xmlns:a14="http://schemas.microsoft.com/office/drawing/2010/main" val="0"/>
              </a:ext>
            </a:extLst>
          </a:blip>
          <a:srcRect l="16667" r="16667"/>
          <a:stretch/>
        </p:blipFill>
        <p:spPr>
          <a:xfrm>
            <a:off x="1855784" y="1391017"/>
            <a:ext cx="1799593" cy="1799593"/>
          </a:xfrm>
          <a:prstGeom prst="ellipse">
            <a:avLst/>
          </a:prstGeom>
          <a:ln>
            <a:noFill/>
          </a:ln>
          <a:effectLst>
            <a:outerShdw blurRad="127000" dist="38100" dir="2700000" algn="tl" rotWithShape="0">
              <a:schemeClr val="accent5">
                <a:alpha val="40000"/>
              </a:schemeClr>
            </a:outerShdw>
          </a:effectLst>
        </p:spPr>
      </p:pic>
      <p:sp>
        <p:nvSpPr>
          <p:cNvPr id="13" name="Text Placeholder 12"/>
          <p:cNvSpPr>
            <a:spLocks noGrp="1"/>
          </p:cNvSpPr>
          <p:nvPr>
            <p:ph type="body" sz="quarter" idx="13"/>
          </p:nvPr>
        </p:nvSpPr>
        <p:spPr>
          <a:xfrm>
            <a:off x="341466" y="2417942"/>
            <a:ext cx="5126531" cy="1034244"/>
          </a:xfrm>
        </p:spPr>
        <p:txBody>
          <a:bodyPr>
            <a:noAutofit/>
          </a:bodyPr>
          <a:lstStyle/>
          <a:p>
            <a:pPr>
              <a:lnSpc>
                <a:spcPct val="100000"/>
              </a:lnSpc>
              <a:spcBef>
                <a:spcPts val="600"/>
              </a:spcBef>
            </a:pPr>
            <a:r>
              <a:rPr lang="en-US" sz="2000" dirty="0">
                <a:solidFill>
                  <a:schemeClr val="tx1"/>
                </a:solidFill>
              </a:rPr>
              <a:t>Meet</a:t>
            </a:r>
            <a:br>
              <a:rPr lang="en-US" sz="2000" dirty="0">
                <a:solidFill>
                  <a:schemeClr val="tx1"/>
                </a:solidFill>
              </a:rPr>
            </a:br>
            <a:r>
              <a:rPr lang="en-US" sz="2000" dirty="0">
                <a:solidFill>
                  <a:schemeClr val="tx1"/>
                </a:solidFill>
              </a:rPr>
              <a:t>John and</a:t>
            </a:r>
            <a:br>
              <a:rPr lang="en-US" sz="2000" dirty="0">
                <a:solidFill>
                  <a:schemeClr val="tx1"/>
                </a:solidFill>
              </a:rPr>
            </a:br>
            <a:r>
              <a:rPr lang="en-US" sz="2000" dirty="0">
                <a:solidFill>
                  <a:schemeClr val="tx1"/>
                </a:solidFill>
              </a:rPr>
              <a:t>Jenny Rodgers</a:t>
            </a:r>
          </a:p>
        </p:txBody>
      </p:sp>
      <p:sp>
        <p:nvSpPr>
          <p:cNvPr id="14" name="Text Placeholder 13"/>
          <p:cNvSpPr>
            <a:spLocks noGrp="1"/>
          </p:cNvSpPr>
          <p:nvPr>
            <p:ph type="body" sz="quarter" idx="14"/>
          </p:nvPr>
        </p:nvSpPr>
        <p:spPr>
          <a:xfrm>
            <a:off x="415433" y="3810697"/>
            <a:ext cx="3386669" cy="636885"/>
          </a:xfrm>
        </p:spPr>
        <p:txBody>
          <a:bodyPr>
            <a:noAutofit/>
          </a:bodyPr>
          <a:lstStyle/>
          <a:p>
            <a:r>
              <a:rPr lang="en-US" sz="1400" dirty="0"/>
              <a:t>Ages 45 and 44</a:t>
            </a:r>
          </a:p>
          <a:p>
            <a:r>
              <a:rPr lang="en-US" sz="1400" dirty="0"/>
              <a:t>Have three children</a:t>
            </a:r>
          </a:p>
        </p:txBody>
      </p:sp>
      <p:sp>
        <p:nvSpPr>
          <p:cNvPr id="16" name="Text Placeholder 15"/>
          <p:cNvSpPr>
            <a:spLocks noGrp="1"/>
          </p:cNvSpPr>
          <p:nvPr>
            <p:ph type="body" sz="quarter" idx="16"/>
          </p:nvPr>
        </p:nvSpPr>
        <p:spPr>
          <a:xfrm>
            <a:off x="415434" y="4742888"/>
            <a:ext cx="3266998" cy="3924300"/>
          </a:xfrm>
        </p:spPr>
        <p:txBody>
          <a:bodyPr/>
          <a:lstStyle/>
          <a:p>
            <a:pPr>
              <a:lnSpc>
                <a:spcPct val="100000"/>
              </a:lnSpc>
              <a:spcAft>
                <a:spcPts val="600"/>
              </a:spcAft>
            </a:pPr>
            <a:r>
              <a:rPr lang="en-US" dirty="0"/>
              <a:t>John and Jenny are planning on retiring in the next 16 years once Jenny is eligible for retirement benefits without penalty. </a:t>
            </a:r>
          </a:p>
          <a:p>
            <a:pPr>
              <a:lnSpc>
                <a:spcPct val="100000"/>
              </a:lnSpc>
              <a:spcAft>
                <a:spcPts val="600"/>
              </a:spcAft>
            </a:pPr>
            <a:r>
              <a:rPr lang="en-US" dirty="0"/>
              <a:t>They are concerned about the impact </a:t>
            </a:r>
            <a:br>
              <a:rPr lang="en-US" dirty="0"/>
            </a:br>
            <a:r>
              <a:rPr lang="en-US" dirty="0"/>
              <a:t>of taxes to their withdrawals once </a:t>
            </a:r>
            <a:br>
              <a:rPr lang="en-US" dirty="0"/>
            </a:br>
            <a:r>
              <a:rPr lang="en-US" dirty="0"/>
              <a:t>they retire. </a:t>
            </a:r>
          </a:p>
          <a:p>
            <a:pPr>
              <a:lnSpc>
                <a:spcPct val="100000"/>
              </a:lnSpc>
              <a:spcAft>
                <a:spcPts val="600"/>
              </a:spcAft>
            </a:pPr>
            <a:r>
              <a:rPr lang="en-US" dirty="0"/>
              <a:t>They want to be able to fund $240,000 from their retirement income each year to maintain their lifestyle in retirement. </a:t>
            </a:r>
          </a:p>
        </p:txBody>
      </p:sp>
      <p:sp>
        <p:nvSpPr>
          <p:cNvPr id="7" name="Slide Number Placeholder 6">
            <a:extLst>
              <a:ext uri="{FF2B5EF4-FFF2-40B4-BE49-F238E27FC236}">
                <a16:creationId xmlns:a16="http://schemas.microsoft.com/office/drawing/2014/main" id="{D935B8E6-7DC8-4E83-82D4-A5EDE7464DBE}"/>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12</a:t>
            </a:fld>
            <a:endParaRPr lang="en-US"/>
          </a:p>
        </p:txBody>
      </p:sp>
      <p:sp>
        <p:nvSpPr>
          <p:cNvPr id="8" name="Footer Placeholder 7">
            <a:extLst>
              <a:ext uri="{FF2B5EF4-FFF2-40B4-BE49-F238E27FC236}">
                <a16:creationId xmlns:a16="http://schemas.microsoft.com/office/drawing/2014/main" id="{CFD2445A-F833-4932-B9B5-3F204CCD3B1C}"/>
              </a:ext>
            </a:extLst>
          </p:cNvPr>
          <p:cNvSpPr>
            <a:spLocks noGrp="1"/>
          </p:cNvSpPr>
          <p:nvPr>
            <p:ph type="ftr" sz="quarter" idx="3"/>
          </p:nvPr>
        </p:nvSpPr>
        <p:spPr>
          <a:xfrm>
            <a:off x="9686925" y="7615599"/>
            <a:ext cx="4197340" cy="218918"/>
          </a:xfrm>
        </p:spPr>
        <p:txBody>
          <a:bodyPr/>
          <a:lstStyle/>
          <a:p>
            <a:r>
              <a:rPr lang="en-US" dirty="0"/>
              <a:t>Presentation Title Here – Month 00, 0000</a:t>
            </a:r>
          </a:p>
        </p:txBody>
      </p:sp>
      <p:sp>
        <p:nvSpPr>
          <p:cNvPr id="12" name="Title 11"/>
          <p:cNvSpPr>
            <a:spLocks noGrp="1"/>
          </p:cNvSpPr>
          <p:nvPr>
            <p:ph type="title"/>
          </p:nvPr>
        </p:nvSpPr>
        <p:spPr/>
        <p:txBody>
          <a:bodyPr/>
          <a:lstStyle/>
          <a:p>
            <a:r>
              <a:rPr lang="en-US" dirty="0">
                <a:latin typeface="Segoe UI" panose="020B0502040204020203" pitchFamily="34" charset="0"/>
              </a:rPr>
              <a:t>A hypothetical case of inefficient tax planning</a:t>
            </a:r>
            <a:br>
              <a:rPr lang="en-US" dirty="0"/>
            </a:br>
            <a:endParaRPr lang="en-US" dirty="0"/>
          </a:p>
        </p:txBody>
      </p:sp>
      <p:sp>
        <p:nvSpPr>
          <p:cNvPr id="83" name="Text Placeholder 4">
            <a:extLst>
              <a:ext uri="{FF2B5EF4-FFF2-40B4-BE49-F238E27FC236}">
                <a16:creationId xmlns:a16="http://schemas.microsoft.com/office/drawing/2014/main" id="{B250A529-60BD-7063-0C54-EDD78845D297}"/>
              </a:ext>
            </a:extLst>
          </p:cNvPr>
          <p:cNvSpPr txBox="1">
            <a:spLocks/>
          </p:cNvSpPr>
          <p:nvPr/>
        </p:nvSpPr>
        <p:spPr>
          <a:xfrm>
            <a:off x="3818650" y="2307661"/>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84" name="Rectangle 83">
            <a:extLst>
              <a:ext uri="{FF2B5EF4-FFF2-40B4-BE49-F238E27FC236}">
                <a16:creationId xmlns:a16="http://schemas.microsoft.com/office/drawing/2014/main" id="{FB8D09B4-1170-DB74-B536-2098CB4F899B}"/>
              </a:ext>
            </a:extLst>
          </p:cNvPr>
          <p:cNvSpPr/>
          <p:nvPr/>
        </p:nvSpPr>
        <p:spPr>
          <a:xfrm>
            <a:off x="6014289" y="163053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$168,000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grpSp>
        <p:nvGrpSpPr>
          <p:cNvPr id="85" name="Group 84">
            <a:extLst>
              <a:ext uri="{FF2B5EF4-FFF2-40B4-BE49-F238E27FC236}">
                <a16:creationId xmlns:a16="http://schemas.microsoft.com/office/drawing/2014/main" id="{FBE50E13-74CE-5F0F-390E-FDB6B73D3DFB}"/>
              </a:ext>
            </a:extLst>
          </p:cNvPr>
          <p:cNvGrpSpPr/>
          <p:nvPr/>
        </p:nvGrpSpPr>
        <p:grpSpPr>
          <a:xfrm>
            <a:off x="4403174" y="1404685"/>
            <a:ext cx="841396" cy="841396"/>
            <a:chOff x="1811890" y="2032051"/>
            <a:chExt cx="2363571" cy="2363571"/>
          </a:xfrm>
        </p:grpSpPr>
        <p:sp>
          <p:nvSpPr>
            <p:cNvPr id="91" name="Oval 90">
              <a:extLst>
                <a:ext uri="{FF2B5EF4-FFF2-40B4-BE49-F238E27FC236}">
                  <a16:creationId xmlns:a16="http://schemas.microsoft.com/office/drawing/2014/main" id="{C143EB11-506A-2357-E4A9-330250B0CDF2}"/>
                </a:ext>
              </a:extLst>
            </p:cNvPr>
            <p:cNvSpPr/>
            <p:nvPr/>
          </p:nvSpPr>
          <p:spPr>
            <a:xfrm>
              <a:off x="1811890" y="203205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5299A6B4-0D2B-BFC6-B67A-E6EC2FC64F18}"/>
                </a:ext>
              </a:extLst>
            </p:cNvPr>
            <p:cNvPicPr>
              <a:picLocks noChangeAspect="1"/>
            </p:cNvPicPr>
            <p:nvPr/>
          </p:nvPicPr>
          <p:blipFill>
            <a:blip r:embed="rId6"/>
            <a:stretch>
              <a:fillRect/>
            </a:stretch>
          </p:blipFill>
          <p:spPr>
            <a:xfrm>
              <a:off x="2409405" y="2455149"/>
              <a:ext cx="1165956" cy="1499086"/>
            </a:xfrm>
            <a:prstGeom prst="rect">
              <a:avLst/>
            </a:prstGeom>
          </p:spPr>
        </p:pic>
      </p:grpSp>
      <p:sp>
        <p:nvSpPr>
          <p:cNvPr id="86" name="Rectangle 85">
            <a:extLst>
              <a:ext uri="{FF2B5EF4-FFF2-40B4-BE49-F238E27FC236}">
                <a16:creationId xmlns:a16="http://schemas.microsoft.com/office/drawing/2014/main" id="{7B75B9F0-B92F-0EA3-6380-DE73577BC3F0}"/>
              </a:ext>
            </a:extLst>
          </p:cNvPr>
          <p:cNvSpPr/>
          <p:nvPr/>
        </p:nvSpPr>
        <p:spPr>
          <a:xfrm>
            <a:off x="8571880" y="3697651"/>
            <a:ext cx="1852324"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7.5%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$5,400</a:t>
            </a:r>
            <a:endParaRPr lang="en-US" sz="1800" dirty="0">
              <a:solidFill>
                <a:schemeClr val="bg1"/>
              </a:solidFill>
              <a:latin typeface="Segoe UI" panose="020B0502040204020203" pitchFamily="34" charset="0"/>
              <a:cs typeface="Segoe UI" panose="020B0502040204020203" pitchFamily="34" charset="0"/>
            </a:endParaRPr>
          </a:p>
        </p:txBody>
      </p:sp>
      <p:sp>
        <p:nvSpPr>
          <p:cNvPr id="95" name="Text Placeholder 4">
            <a:extLst>
              <a:ext uri="{FF2B5EF4-FFF2-40B4-BE49-F238E27FC236}">
                <a16:creationId xmlns:a16="http://schemas.microsoft.com/office/drawing/2014/main" id="{27CECA4C-8FFC-CC96-925E-6B5630BEEF0A}"/>
              </a:ext>
            </a:extLst>
          </p:cNvPr>
          <p:cNvSpPr txBox="1">
            <a:spLocks/>
          </p:cNvSpPr>
          <p:nvPr/>
        </p:nvSpPr>
        <p:spPr>
          <a:xfrm>
            <a:off x="3804737" y="636600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96" name="Rectangle 95">
            <a:extLst>
              <a:ext uri="{FF2B5EF4-FFF2-40B4-BE49-F238E27FC236}">
                <a16:creationId xmlns:a16="http://schemas.microsoft.com/office/drawing/2014/main" id="{0EB5063F-2437-2DE5-C669-F812E488BF7F}"/>
              </a:ext>
            </a:extLst>
          </p:cNvPr>
          <p:cNvSpPr/>
          <p:nvPr/>
        </p:nvSpPr>
        <p:spPr>
          <a:xfrm>
            <a:off x="6002255" y="5719510"/>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endParaRPr lang="en-US" sz="1600" dirty="0">
              <a:latin typeface="Segoe UI" panose="020B0502040204020203" pitchFamily="34" charset="0"/>
              <a:cs typeface="Segoe UI" panose="020B0502040204020203" pitchFamily="34" charset="0"/>
            </a:endParaRPr>
          </a:p>
        </p:txBody>
      </p:sp>
      <p:grpSp>
        <p:nvGrpSpPr>
          <p:cNvPr id="97" name="Group 96">
            <a:extLst>
              <a:ext uri="{FF2B5EF4-FFF2-40B4-BE49-F238E27FC236}">
                <a16:creationId xmlns:a16="http://schemas.microsoft.com/office/drawing/2014/main" id="{FADD892C-DB13-1AC0-145B-0DCAD16A87A0}"/>
              </a:ext>
            </a:extLst>
          </p:cNvPr>
          <p:cNvGrpSpPr/>
          <p:nvPr/>
        </p:nvGrpSpPr>
        <p:grpSpPr>
          <a:xfrm>
            <a:off x="4389261" y="5463026"/>
            <a:ext cx="841396" cy="841396"/>
            <a:chOff x="1811890" y="2032051"/>
            <a:chExt cx="2363571" cy="2363571"/>
          </a:xfrm>
        </p:grpSpPr>
        <p:sp>
          <p:nvSpPr>
            <p:cNvPr id="103" name="Oval 102">
              <a:extLst>
                <a:ext uri="{FF2B5EF4-FFF2-40B4-BE49-F238E27FC236}">
                  <a16:creationId xmlns:a16="http://schemas.microsoft.com/office/drawing/2014/main" id="{9D5251F6-AFDF-BD16-7239-6D8F44943A29}"/>
                </a:ext>
              </a:extLst>
            </p:cNvPr>
            <p:cNvSpPr/>
            <p:nvPr/>
          </p:nvSpPr>
          <p:spPr>
            <a:xfrm>
              <a:off x="1811890"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30CC88BF-349B-402C-A89D-FC143A7774C8}"/>
                </a:ext>
              </a:extLst>
            </p:cNvPr>
            <p:cNvPicPr>
              <a:picLocks noChangeAspect="1"/>
            </p:cNvPicPr>
            <p:nvPr/>
          </p:nvPicPr>
          <p:blipFill>
            <a:blip r:embed="rId6"/>
            <a:stretch>
              <a:fillRect/>
            </a:stretch>
          </p:blipFill>
          <p:spPr>
            <a:xfrm>
              <a:off x="2409405" y="2455149"/>
              <a:ext cx="1165956" cy="1499086"/>
            </a:xfrm>
            <a:prstGeom prst="rect">
              <a:avLst/>
            </a:prstGeom>
          </p:spPr>
        </p:pic>
      </p:grpSp>
      <p:sp>
        <p:nvSpPr>
          <p:cNvPr id="98" name="Rectangle 97">
            <a:extLst>
              <a:ext uri="{FF2B5EF4-FFF2-40B4-BE49-F238E27FC236}">
                <a16:creationId xmlns:a16="http://schemas.microsoft.com/office/drawing/2014/main" id="{49F1FCBB-B0B0-3ABA-7714-EED8E26BAAE4}"/>
              </a:ext>
            </a:extLst>
          </p:cNvPr>
          <p:cNvSpPr/>
          <p:nvPr/>
        </p:nvSpPr>
        <p:spPr>
          <a:xfrm>
            <a:off x="8252477" y="5732936"/>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endParaRPr lang="en-US" sz="1800" dirty="0">
              <a:solidFill>
                <a:schemeClr val="bg1"/>
              </a:solidFill>
              <a:latin typeface="Segoe UI" panose="020B0502040204020203" pitchFamily="34" charset="0"/>
              <a:cs typeface="Segoe UI" panose="020B0502040204020203" pitchFamily="34" charset="0"/>
            </a:endParaRPr>
          </a:p>
        </p:txBody>
      </p:sp>
      <p:sp>
        <p:nvSpPr>
          <p:cNvPr id="73" name="Text Placeholder 4">
            <a:extLst>
              <a:ext uri="{FF2B5EF4-FFF2-40B4-BE49-F238E27FC236}">
                <a16:creationId xmlns:a16="http://schemas.microsoft.com/office/drawing/2014/main" id="{5FCF4B1D-E370-4AF7-F5FB-D7CF34F8D51C}"/>
              </a:ext>
            </a:extLst>
          </p:cNvPr>
          <p:cNvSpPr txBox="1">
            <a:spLocks/>
          </p:cNvSpPr>
          <p:nvPr/>
        </p:nvSpPr>
        <p:spPr>
          <a:xfrm>
            <a:off x="3804737" y="4421313"/>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grpSp>
        <p:nvGrpSpPr>
          <p:cNvPr id="74" name="Group 73">
            <a:extLst>
              <a:ext uri="{FF2B5EF4-FFF2-40B4-BE49-F238E27FC236}">
                <a16:creationId xmlns:a16="http://schemas.microsoft.com/office/drawing/2014/main" id="{F44A8BC4-0B66-77DB-0CDA-85C1BB4563CF}"/>
              </a:ext>
            </a:extLst>
          </p:cNvPr>
          <p:cNvGrpSpPr/>
          <p:nvPr/>
        </p:nvGrpSpPr>
        <p:grpSpPr>
          <a:xfrm>
            <a:off x="4389261" y="3518337"/>
            <a:ext cx="841396" cy="841396"/>
            <a:chOff x="1811890" y="2032051"/>
            <a:chExt cx="2363571" cy="2363571"/>
          </a:xfrm>
        </p:grpSpPr>
        <p:sp>
          <p:nvSpPr>
            <p:cNvPr id="79" name="Oval 78">
              <a:extLst>
                <a:ext uri="{FF2B5EF4-FFF2-40B4-BE49-F238E27FC236}">
                  <a16:creationId xmlns:a16="http://schemas.microsoft.com/office/drawing/2014/main" id="{4069CA95-5188-928F-99BF-6DC30C8A37DB}"/>
                </a:ext>
              </a:extLst>
            </p:cNvPr>
            <p:cNvSpPr/>
            <p:nvPr/>
          </p:nvSpPr>
          <p:spPr>
            <a:xfrm>
              <a:off x="1811890" y="203205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ACC92A13-57CA-6026-573E-303ACD3C7707}"/>
                </a:ext>
              </a:extLst>
            </p:cNvPr>
            <p:cNvPicPr>
              <a:picLocks noChangeAspect="1"/>
            </p:cNvPicPr>
            <p:nvPr/>
          </p:nvPicPr>
          <p:blipFill>
            <a:blip r:embed="rId6"/>
            <a:stretch>
              <a:fillRect/>
            </a:stretch>
          </p:blipFill>
          <p:spPr>
            <a:xfrm>
              <a:off x="2409405" y="2455149"/>
              <a:ext cx="1165956" cy="1499086"/>
            </a:xfrm>
            <a:prstGeom prst="rect">
              <a:avLst/>
            </a:prstGeom>
          </p:spPr>
        </p:pic>
      </p:grpSp>
      <p:sp>
        <p:nvSpPr>
          <p:cNvPr id="75" name="Rectangle 74">
            <a:extLst>
              <a:ext uri="{FF2B5EF4-FFF2-40B4-BE49-F238E27FC236}">
                <a16:creationId xmlns:a16="http://schemas.microsoft.com/office/drawing/2014/main" id="{CAB62F08-882E-C487-25B8-69401052D07F}"/>
              </a:ext>
            </a:extLst>
          </p:cNvPr>
          <p:cNvSpPr/>
          <p:nvPr/>
        </p:nvSpPr>
        <p:spPr>
          <a:xfrm>
            <a:off x="8273525" y="1633897"/>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15.30%</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$48,646</a:t>
            </a:r>
            <a:endParaRPr lang="en-US" sz="1800" dirty="0">
              <a:solidFill>
                <a:schemeClr val="bg1"/>
              </a:solidFill>
              <a:latin typeface="Segoe UI" panose="020B0502040204020203" pitchFamily="34" charset="0"/>
              <a:cs typeface="Segoe UI" panose="020B0502040204020203" pitchFamily="34" charset="0"/>
            </a:endParaRPr>
          </a:p>
        </p:txBody>
      </p:sp>
      <p:sp>
        <p:nvSpPr>
          <p:cNvPr id="105" name="Rectangle 104">
            <a:extLst>
              <a:ext uri="{FF2B5EF4-FFF2-40B4-BE49-F238E27FC236}">
                <a16:creationId xmlns:a16="http://schemas.microsoft.com/office/drawing/2014/main" id="{63267E4E-0D9F-5C63-E6F8-18EB7CC0DB73}"/>
              </a:ext>
            </a:extLst>
          </p:cNvPr>
          <p:cNvSpPr/>
          <p:nvPr/>
        </p:nvSpPr>
        <p:spPr>
          <a:xfrm>
            <a:off x="5984032" y="372867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$72,000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sp>
        <p:nvSpPr>
          <p:cNvPr id="106" name="Rectangle 105">
            <a:extLst>
              <a:ext uri="{FF2B5EF4-FFF2-40B4-BE49-F238E27FC236}">
                <a16:creationId xmlns:a16="http://schemas.microsoft.com/office/drawing/2014/main" id="{53785E80-5423-6C9D-ACC3-C3493C19B8DB}"/>
              </a:ext>
            </a:extLst>
          </p:cNvPr>
          <p:cNvSpPr/>
          <p:nvPr/>
        </p:nvSpPr>
        <p:spPr>
          <a:xfrm>
            <a:off x="10893828" y="1591301"/>
            <a:ext cx="3149218" cy="3231654"/>
          </a:xfrm>
          <a:prstGeom prst="rect">
            <a:avLst/>
          </a:prstGeom>
        </p:spPr>
        <p:txBody>
          <a:bodyPr wrap="square" lIns="91440" tIns="45720" rIns="91440" bIns="45720" anchor="t">
            <a:spAutoFit/>
          </a:bodyPr>
          <a:lstStyle/>
          <a:p>
            <a:pPr marL="22225" lvl="1" algn="ctr" defTabSz="285739">
              <a:defRPr/>
            </a:pPr>
            <a:r>
              <a:rPr lang="en-US" sz="1800" dirty="0">
                <a:latin typeface="Segoe UI" panose="020B0502040204020203" pitchFamily="34" charset="0"/>
                <a:cs typeface="Segoe UI" panose="020B0502040204020203" pitchFamily="34" charset="0"/>
              </a:rPr>
              <a:t>Total yearly </a:t>
            </a:r>
            <a:br>
              <a:rPr lang="en-US" sz="1800" dirty="0">
                <a:latin typeface="Segoe UI" panose="020B0502040204020203" pitchFamily="34" charset="0"/>
                <a:cs typeface="Segoe UI" panose="020B0502040204020203" pitchFamily="34" charset="0"/>
              </a:rPr>
            </a:br>
            <a:r>
              <a:rPr lang="en-US" sz="1800" dirty="0">
                <a:latin typeface="Segoe UI" panose="020B0502040204020203" pitchFamily="34" charset="0"/>
                <a:cs typeface="Segoe UI" panose="020B0502040204020203" pitchFamily="34" charset="0"/>
              </a:rPr>
              <a:t>retirement income: </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$240,000</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Total tax: </a:t>
            </a:r>
            <a:r>
              <a:rPr lang="en-US" sz="1800" b="1" dirty="0">
                <a:latin typeface="Segoe UI" panose="020B0502040204020203" pitchFamily="34" charset="0"/>
                <a:cs typeface="Segoe UI" panose="020B0502040204020203" pitchFamily="34" charset="0"/>
              </a:rPr>
              <a:t>$54,046</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Effective tax rate:</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13.86%</a:t>
            </a: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lnSpc>
                <a:spcPts val="2375"/>
              </a:lnSpc>
              <a:defRPr/>
            </a:pPr>
            <a:endParaRPr lang="en-US" sz="2000" dirty="0">
              <a:latin typeface="Segoe UI" panose="020B0502040204020203" pitchFamily="34" charset="0"/>
              <a:cs typeface="Segoe UI" panose="020B0502040204020203" pitchFamily="34" charset="0"/>
            </a:endParaRPr>
          </a:p>
        </p:txBody>
      </p:sp>
      <p:sp>
        <p:nvSpPr>
          <p:cNvPr id="21" name="Text Placeholder 15">
            <a:extLst>
              <a:ext uri="{FF2B5EF4-FFF2-40B4-BE49-F238E27FC236}">
                <a16:creationId xmlns:a16="http://schemas.microsoft.com/office/drawing/2014/main" id="{0018ECAF-9835-9D9F-94C9-48B33DB5CAC3}"/>
              </a:ext>
            </a:extLst>
          </p:cNvPr>
          <p:cNvSpPr txBox="1">
            <a:spLocks/>
          </p:cNvSpPr>
          <p:nvPr/>
        </p:nvSpPr>
        <p:spPr>
          <a:xfrm>
            <a:off x="11077670" y="5035345"/>
            <a:ext cx="2781534" cy="1269077"/>
          </a:xfrm>
          <a:prstGeom prst="rect">
            <a:avLst/>
          </a:prstGeom>
        </p:spPr>
        <p:txBody>
          <a:bodyPr vert="horz" lIns="91440" tIns="45720" rIns="91440" bIns="45720" rtlCol="0">
            <a:noAutofit/>
          </a:bodyPr>
          <a:lstStyle>
            <a:lvl1pPr marL="0" indent="0" algn="l" defTabSz="1097280" rtl="0" eaLnBrk="1" latinLnBrk="0" hangingPunct="1">
              <a:lnSpc>
                <a:spcPts val="2000"/>
              </a:lnSpc>
              <a:spcBef>
                <a:spcPts val="0"/>
              </a:spcBef>
              <a:buFont typeface="Arial" panose="020B0604020202020204" pitchFamily="34" charset="0"/>
              <a:buNone/>
              <a:defRPr lang="en-US" sz="1400" kern="1200" baseline="0" smtClean="0">
                <a:solidFill>
                  <a:srgbClr val="002677"/>
                </a:solidFill>
                <a:effectLst/>
                <a:latin typeface="+mj-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spcAft>
                <a:spcPts val="600"/>
              </a:spcAft>
            </a:pPr>
            <a:r>
              <a:rPr lang="en-US" sz="1800" dirty="0">
                <a:solidFill>
                  <a:schemeClr val="tx1"/>
                </a:solidFill>
              </a:rPr>
              <a:t>Because they didn’t use an asset location strategy, they ended up paying </a:t>
            </a:r>
            <a:br>
              <a:rPr lang="en-US" sz="1800" dirty="0">
                <a:solidFill>
                  <a:schemeClr val="tx1"/>
                </a:solidFill>
              </a:rPr>
            </a:br>
            <a:r>
              <a:rPr lang="en-US" sz="1800" b="1" dirty="0">
                <a:solidFill>
                  <a:srgbClr val="C00000"/>
                </a:solidFill>
                <a:latin typeface="Segoe UI Semibold" panose="020B0502040204020203" pitchFamily="34" charset="0"/>
                <a:cs typeface="Segoe UI Semibold" panose="020B0502040204020203" pitchFamily="34" charset="0"/>
              </a:rPr>
              <a:t>$54,046 in taxes from their retirement income </a:t>
            </a:r>
            <a:r>
              <a:rPr lang="en-US" sz="1800" b="1" dirty="0">
                <a:solidFill>
                  <a:srgbClr val="C00000"/>
                </a:solidFill>
                <a:latin typeface="Segoe UI" panose="020B0502040204020203" pitchFamily="34" charset="0"/>
                <a:cs typeface="Segoe UI" panose="020B0502040204020203" pitchFamily="34" charset="0"/>
              </a:rPr>
              <a:t>each year.</a:t>
            </a:r>
          </a:p>
        </p:txBody>
      </p:sp>
      <p:cxnSp>
        <p:nvCxnSpPr>
          <p:cNvPr id="30" name="Straight Arrow Connector 29">
            <a:extLst>
              <a:ext uri="{FF2B5EF4-FFF2-40B4-BE49-F238E27FC236}">
                <a16:creationId xmlns:a16="http://schemas.microsoft.com/office/drawing/2014/main" id="{E72D7C4F-3CD9-52D3-31D3-8030344B8B9D}"/>
              </a:ext>
            </a:extLst>
          </p:cNvPr>
          <p:cNvCxnSpPr/>
          <p:nvPr/>
        </p:nvCxnSpPr>
        <p:spPr>
          <a:xfrm>
            <a:off x="8154839"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F4B52CEA-93F4-6E96-479F-03BD1E5C473E}"/>
              </a:ext>
            </a:extLst>
          </p:cNvPr>
          <p:cNvCxnSpPr/>
          <p:nvPr/>
        </p:nvCxnSpPr>
        <p:spPr>
          <a:xfrm>
            <a:off x="8150742" y="4222295"/>
            <a:ext cx="464949" cy="0"/>
          </a:xfrm>
          <a:prstGeom prst="straightConnector1">
            <a:avLst/>
          </a:prstGeom>
          <a:ln w="25400">
            <a:solidFill>
              <a:schemeClr val="bg1"/>
            </a:solidFill>
            <a:headEnd w="lg" len="lg"/>
            <a:tailEnd type="arrow" w="med" len="sm"/>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BF66FB81-D913-6F5C-B2EE-8501ECBEB004}"/>
              </a:ext>
            </a:extLst>
          </p:cNvPr>
          <p:cNvSpPr/>
          <p:nvPr/>
        </p:nvSpPr>
        <p:spPr>
          <a:xfrm>
            <a:off x="11205326" y="2619103"/>
            <a:ext cx="2526223" cy="522739"/>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73A6E8E-4FD4-CC48-5FBD-5C22446055B8}"/>
              </a:ext>
            </a:extLst>
          </p:cNvPr>
          <p:cNvGrpSpPr/>
          <p:nvPr/>
        </p:nvGrpSpPr>
        <p:grpSpPr>
          <a:xfrm>
            <a:off x="5680703" y="1654468"/>
            <a:ext cx="628407" cy="998199"/>
            <a:chOff x="5710400" y="1654468"/>
            <a:chExt cx="628407" cy="998199"/>
          </a:xfrm>
        </p:grpSpPr>
        <p:cxnSp>
          <p:nvCxnSpPr>
            <p:cNvPr id="29" name="Straight Arrow Connector 28">
              <a:extLst>
                <a:ext uri="{FF2B5EF4-FFF2-40B4-BE49-F238E27FC236}">
                  <a16:creationId xmlns:a16="http://schemas.microsoft.com/office/drawing/2014/main" id="{2EA0B9CF-AC48-8CEA-4562-58AB149B5810}"/>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4BD464B-22F1-DCCF-E88A-44559859B1F3}"/>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E8A70D73-965A-8B77-CD47-1E93C03EDC68}"/>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E8B36822-4ADA-0AC8-6747-B084CDC4D3A5}"/>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47" name="Group 46">
            <a:extLst>
              <a:ext uri="{FF2B5EF4-FFF2-40B4-BE49-F238E27FC236}">
                <a16:creationId xmlns:a16="http://schemas.microsoft.com/office/drawing/2014/main" id="{A0596FFB-15D9-60EB-CD02-E7228C79E216}"/>
              </a:ext>
            </a:extLst>
          </p:cNvPr>
          <p:cNvGrpSpPr/>
          <p:nvPr/>
        </p:nvGrpSpPr>
        <p:grpSpPr>
          <a:xfrm>
            <a:off x="5680703" y="3740349"/>
            <a:ext cx="628407" cy="998199"/>
            <a:chOff x="5710400" y="1654468"/>
            <a:chExt cx="628407" cy="998199"/>
          </a:xfrm>
        </p:grpSpPr>
        <p:cxnSp>
          <p:nvCxnSpPr>
            <p:cNvPr id="48" name="Straight Arrow Connector 47">
              <a:extLst>
                <a:ext uri="{FF2B5EF4-FFF2-40B4-BE49-F238E27FC236}">
                  <a16:creationId xmlns:a16="http://schemas.microsoft.com/office/drawing/2014/main" id="{1C519A71-4E70-E24A-ED05-0D117A0E2C1E}"/>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E68CB27B-988C-4598-A68F-75817315CAFF}"/>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0" name="Straight Connector 49">
              <a:extLst>
                <a:ext uri="{FF2B5EF4-FFF2-40B4-BE49-F238E27FC236}">
                  <a16:creationId xmlns:a16="http://schemas.microsoft.com/office/drawing/2014/main" id="{AD116FC1-204B-DAC6-AA0C-5003B0530D0B}"/>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580D5673-729A-50C4-370C-05E4FA245C70}"/>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52" name="Group 51">
            <a:extLst>
              <a:ext uri="{FF2B5EF4-FFF2-40B4-BE49-F238E27FC236}">
                <a16:creationId xmlns:a16="http://schemas.microsoft.com/office/drawing/2014/main" id="{16976A1C-4597-A961-DAAD-AC38AAE49461}"/>
              </a:ext>
            </a:extLst>
          </p:cNvPr>
          <p:cNvGrpSpPr/>
          <p:nvPr/>
        </p:nvGrpSpPr>
        <p:grpSpPr>
          <a:xfrm>
            <a:off x="5680703" y="5716091"/>
            <a:ext cx="628407" cy="998199"/>
            <a:chOff x="5710400" y="1654468"/>
            <a:chExt cx="628407" cy="998199"/>
          </a:xfrm>
        </p:grpSpPr>
        <p:cxnSp>
          <p:nvCxnSpPr>
            <p:cNvPr id="53" name="Straight Arrow Connector 52">
              <a:extLst>
                <a:ext uri="{FF2B5EF4-FFF2-40B4-BE49-F238E27FC236}">
                  <a16:creationId xmlns:a16="http://schemas.microsoft.com/office/drawing/2014/main" id="{95AE3C4B-19FA-F6D0-F256-ADC2E2FC9DA3}"/>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F294D5BD-6440-8AE7-D33A-EA08C219C7BA}"/>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a16="http://schemas.microsoft.com/office/drawing/2014/main" id="{018B90EF-C592-62E7-6D6F-88F1B543C2E2}"/>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a16="http://schemas.microsoft.com/office/drawing/2014/main" id="{C63D1ACE-1ADB-F4C6-1B10-B4E3B27D8A9D}"/>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cxnSp>
        <p:nvCxnSpPr>
          <p:cNvPr id="6" name="Straight Connector 5">
            <a:extLst>
              <a:ext uri="{FF2B5EF4-FFF2-40B4-BE49-F238E27FC236}">
                <a16:creationId xmlns:a16="http://schemas.microsoft.com/office/drawing/2014/main" id="{BE581FB3-39B3-84A5-3ACD-BE9E656E6C06}"/>
              </a:ext>
            </a:extLst>
          </p:cNvPr>
          <p:cNvCxnSpPr>
            <a:cxnSpLocks/>
          </p:cNvCxnSpPr>
          <p:nvPr/>
        </p:nvCxnSpPr>
        <p:spPr>
          <a:xfrm>
            <a:off x="415433" y="4613764"/>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918552-8CAE-FC81-7C6A-ADD4BB9C527F}"/>
              </a:ext>
            </a:extLst>
          </p:cNvPr>
          <p:cNvCxnSpPr>
            <a:cxnSpLocks/>
          </p:cNvCxnSpPr>
          <p:nvPr/>
        </p:nvCxnSpPr>
        <p:spPr>
          <a:xfrm>
            <a:off x="415433" y="3644570"/>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ECC373-C6E2-9282-C677-73DBDFCC0598}"/>
              </a:ext>
            </a:extLst>
          </p:cNvPr>
          <p:cNvCxnSpPr>
            <a:cxnSpLocks/>
          </p:cNvCxnSpPr>
          <p:nvPr/>
        </p:nvCxnSpPr>
        <p:spPr>
          <a:xfrm>
            <a:off x="11177177" y="4485176"/>
            <a:ext cx="2582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1AE9374-CD96-FF07-B9D9-2BEB74455328}"/>
              </a:ext>
            </a:extLst>
          </p:cNvPr>
          <p:cNvPicPr>
            <a:picLocks noChangeAspect="1"/>
          </p:cNvPicPr>
          <p:nvPr/>
        </p:nvPicPr>
        <p:blipFill>
          <a:blip r:embed="rId7"/>
          <a:stretch>
            <a:fillRect/>
          </a:stretch>
        </p:blipFill>
        <p:spPr>
          <a:xfrm>
            <a:off x="13162020" y="244214"/>
            <a:ext cx="1196822" cy="1196822"/>
          </a:xfrm>
          <a:prstGeom prst="rect">
            <a:avLst/>
          </a:prstGeom>
        </p:spPr>
      </p:pic>
      <p:pic>
        <p:nvPicPr>
          <p:cNvPr id="3" name="Picture 2">
            <a:extLst>
              <a:ext uri="{FF2B5EF4-FFF2-40B4-BE49-F238E27FC236}">
                <a16:creationId xmlns:a16="http://schemas.microsoft.com/office/drawing/2014/main" id="{EBA89F4C-7D26-C58F-CF90-DCF35B05AB87}"/>
              </a:ext>
            </a:extLst>
          </p:cNvPr>
          <p:cNvPicPr>
            <a:picLocks noChangeAspect="1"/>
          </p:cNvPicPr>
          <p:nvPr/>
        </p:nvPicPr>
        <p:blipFill>
          <a:blip r:embed="rId8"/>
          <a:stretch>
            <a:fillRect/>
          </a:stretch>
        </p:blipFill>
        <p:spPr>
          <a:xfrm>
            <a:off x="13174078" y="253621"/>
            <a:ext cx="1180586" cy="1180586"/>
          </a:xfrm>
          <a:prstGeom prst="rect">
            <a:avLst/>
          </a:prstGeom>
        </p:spPr>
      </p:pic>
    </p:spTree>
    <p:extLst>
      <p:ext uri="{BB962C8B-B14F-4D97-AF65-F5344CB8AC3E}">
        <p14:creationId xmlns:p14="http://schemas.microsoft.com/office/powerpoint/2010/main" val="212273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849688-621F-50B2-DAA0-828C63E5A9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F9D292-00AA-0143-2202-0AB1C8131044}"/>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F720A73-33A7-C233-81C1-AF29F205989E}"/>
              </a:ext>
            </a:extLst>
          </p:cNvPr>
          <p:cNvSpPr/>
          <p:nvPr/>
        </p:nvSpPr>
        <p:spPr>
          <a:xfrm>
            <a:off x="3924353" y="5308264"/>
            <a:ext cx="6628721" cy="18667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DD1B7A89-EC04-6F97-D13A-90D43A5BFC2F}"/>
              </a:ext>
            </a:extLst>
          </p:cNvPr>
          <p:cNvCxnSpPr/>
          <p:nvPr/>
        </p:nvCxnSpPr>
        <p:spPr>
          <a:xfrm>
            <a:off x="8150742" y="6197221"/>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sp>
        <p:nvSpPr>
          <p:cNvPr id="31" name="Oval 30">
            <a:extLst>
              <a:ext uri="{FF2B5EF4-FFF2-40B4-BE49-F238E27FC236}">
                <a16:creationId xmlns:a16="http://schemas.microsoft.com/office/drawing/2014/main" id="{BABFD62F-55AF-F4EA-D5C3-AEE6535E42DE}"/>
              </a:ext>
            </a:extLst>
          </p:cNvPr>
          <p:cNvSpPr/>
          <p:nvPr/>
        </p:nvSpPr>
        <p:spPr>
          <a:xfrm>
            <a:off x="6484066" y="347925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5B77168-363E-F437-03DE-8ABA1339D773}"/>
              </a:ext>
            </a:extLst>
          </p:cNvPr>
          <p:cNvSpPr/>
          <p:nvPr/>
        </p:nvSpPr>
        <p:spPr>
          <a:xfrm>
            <a:off x="8751925" y="349153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8C2F523-7417-D533-F5A4-5305C1760A00}"/>
              </a:ext>
            </a:extLst>
          </p:cNvPr>
          <p:cNvSpPr/>
          <p:nvPr/>
        </p:nvSpPr>
        <p:spPr>
          <a:xfrm>
            <a:off x="3941164" y="3309220"/>
            <a:ext cx="6628721" cy="1866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D28696D-6CD1-607E-F536-C1E7035EC748}"/>
              </a:ext>
            </a:extLst>
          </p:cNvPr>
          <p:cNvSpPr/>
          <p:nvPr/>
        </p:nvSpPr>
        <p:spPr>
          <a:xfrm>
            <a:off x="3941165" y="1275100"/>
            <a:ext cx="6628721" cy="18667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4DA46E3-4A35-23DC-8D3B-28913720FA22}"/>
              </a:ext>
            </a:extLst>
          </p:cNvPr>
          <p:cNvSpPr/>
          <p:nvPr/>
        </p:nvSpPr>
        <p:spPr>
          <a:xfrm>
            <a:off x="6488163" y="139240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44D28D-E421-F2F6-DF97-EA31C03592D2}"/>
              </a:ext>
            </a:extLst>
          </p:cNvPr>
          <p:cNvSpPr/>
          <p:nvPr/>
        </p:nvSpPr>
        <p:spPr>
          <a:xfrm>
            <a:off x="8756022" y="140468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375270-F6C1-3A68-3849-2A9C7C82909F}"/>
              </a:ext>
            </a:extLst>
          </p:cNvPr>
          <p:cNvSpPr/>
          <p:nvPr/>
        </p:nvSpPr>
        <p:spPr>
          <a:xfrm>
            <a:off x="10803963" y="1275100"/>
            <a:ext cx="3328948" cy="5899906"/>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Placeholder 13">
            <a:extLst>
              <a:ext uri="{FF2B5EF4-FFF2-40B4-BE49-F238E27FC236}">
                <a16:creationId xmlns:a16="http://schemas.microsoft.com/office/drawing/2014/main" id="{51460DCC-7398-4047-EF9B-197382062E72}"/>
              </a:ext>
            </a:extLst>
          </p:cNvPr>
          <p:cNvPicPr>
            <a:picLocks noChangeAspect="1"/>
          </p:cNvPicPr>
          <p:nvPr/>
        </p:nvPicPr>
        <p:blipFill>
          <a:blip r:embed="rId3" cstate="print">
            <a:extLst>
              <a:ext uri="{28A0092B-C50C-407E-A947-70E740481C1C}">
                <a14:useLocalDpi xmlns:a14="http://schemas.microsoft.com/office/drawing/2010/main" val="0"/>
              </a:ext>
            </a:extLst>
          </a:blip>
          <a:srcRect l="16667" r="16667"/>
          <a:stretch/>
        </p:blipFill>
        <p:spPr>
          <a:xfrm>
            <a:off x="1855784" y="1391017"/>
            <a:ext cx="1799593" cy="1799593"/>
          </a:xfrm>
          <a:prstGeom prst="ellipse">
            <a:avLst/>
          </a:prstGeom>
          <a:ln>
            <a:noFill/>
          </a:ln>
          <a:effectLst>
            <a:outerShdw blurRad="127000" dist="38100" dir="2700000" algn="tl" rotWithShape="0">
              <a:schemeClr val="accent5">
                <a:alpha val="40000"/>
              </a:schemeClr>
            </a:outerShdw>
          </a:effectLst>
        </p:spPr>
      </p:pic>
      <p:sp>
        <p:nvSpPr>
          <p:cNvPr id="13" name="Text Placeholder 12">
            <a:extLst>
              <a:ext uri="{FF2B5EF4-FFF2-40B4-BE49-F238E27FC236}">
                <a16:creationId xmlns:a16="http://schemas.microsoft.com/office/drawing/2014/main" id="{B0029D64-3CA9-E10D-0BEA-AC5BB8CD2EEA}"/>
              </a:ext>
            </a:extLst>
          </p:cNvPr>
          <p:cNvSpPr>
            <a:spLocks noGrp="1"/>
          </p:cNvSpPr>
          <p:nvPr>
            <p:ph type="body" sz="quarter" idx="13"/>
          </p:nvPr>
        </p:nvSpPr>
        <p:spPr>
          <a:xfrm>
            <a:off x="341466" y="2417942"/>
            <a:ext cx="5126531" cy="1034244"/>
          </a:xfrm>
        </p:spPr>
        <p:txBody>
          <a:bodyPr>
            <a:noAutofit/>
          </a:bodyPr>
          <a:lstStyle/>
          <a:p>
            <a:pPr>
              <a:lnSpc>
                <a:spcPct val="100000"/>
              </a:lnSpc>
              <a:spcBef>
                <a:spcPts val="600"/>
              </a:spcBef>
            </a:pPr>
            <a:r>
              <a:rPr lang="en-US" sz="2000" dirty="0">
                <a:solidFill>
                  <a:schemeClr val="tx1"/>
                </a:solidFill>
              </a:rPr>
              <a:t>Meet</a:t>
            </a:r>
            <a:br>
              <a:rPr lang="en-US" sz="2000" dirty="0">
                <a:solidFill>
                  <a:schemeClr val="tx1"/>
                </a:solidFill>
              </a:rPr>
            </a:br>
            <a:r>
              <a:rPr lang="en-US" sz="2000" dirty="0">
                <a:solidFill>
                  <a:schemeClr val="tx1"/>
                </a:solidFill>
              </a:rPr>
              <a:t>John and</a:t>
            </a:r>
            <a:br>
              <a:rPr lang="en-US" sz="2000" dirty="0">
                <a:solidFill>
                  <a:schemeClr val="tx1"/>
                </a:solidFill>
              </a:rPr>
            </a:br>
            <a:r>
              <a:rPr lang="en-US" sz="2000" dirty="0">
                <a:solidFill>
                  <a:schemeClr val="tx1"/>
                </a:solidFill>
              </a:rPr>
              <a:t>Jenny Rodgers</a:t>
            </a:r>
          </a:p>
        </p:txBody>
      </p:sp>
      <p:sp>
        <p:nvSpPr>
          <p:cNvPr id="14" name="Text Placeholder 13">
            <a:extLst>
              <a:ext uri="{FF2B5EF4-FFF2-40B4-BE49-F238E27FC236}">
                <a16:creationId xmlns:a16="http://schemas.microsoft.com/office/drawing/2014/main" id="{74642BF4-5092-6CAB-1EDF-E49F4A97614C}"/>
              </a:ext>
            </a:extLst>
          </p:cNvPr>
          <p:cNvSpPr>
            <a:spLocks noGrp="1"/>
          </p:cNvSpPr>
          <p:nvPr>
            <p:ph type="body" sz="quarter" idx="14"/>
          </p:nvPr>
        </p:nvSpPr>
        <p:spPr>
          <a:xfrm>
            <a:off x="415433" y="3810697"/>
            <a:ext cx="3386669" cy="636885"/>
          </a:xfrm>
        </p:spPr>
        <p:txBody>
          <a:bodyPr>
            <a:noAutofit/>
          </a:bodyPr>
          <a:lstStyle/>
          <a:p>
            <a:r>
              <a:rPr lang="en-US" sz="1400" dirty="0"/>
              <a:t>Ages 45 and 44</a:t>
            </a:r>
          </a:p>
          <a:p>
            <a:r>
              <a:rPr lang="en-US" sz="1400" dirty="0"/>
              <a:t>Have three children</a:t>
            </a:r>
          </a:p>
        </p:txBody>
      </p:sp>
      <p:sp>
        <p:nvSpPr>
          <p:cNvPr id="16" name="Text Placeholder 15">
            <a:extLst>
              <a:ext uri="{FF2B5EF4-FFF2-40B4-BE49-F238E27FC236}">
                <a16:creationId xmlns:a16="http://schemas.microsoft.com/office/drawing/2014/main" id="{957936A9-C91D-C712-62FD-A7B423387601}"/>
              </a:ext>
            </a:extLst>
          </p:cNvPr>
          <p:cNvSpPr>
            <a:spLocks noGrp="1"/>
          </p:cNvSpPr>
          <p:nvPr>
            <p:ph type="body" sz="quarter" idx="16"/>
          </p:nvPr>
        </p:nvSpPr>
        <p:spPr>
          <a:xfrm>
            <a:off x="415434" y="4742888"/>
            <a:ext cx="3266998" cy="3924300"/>
          </a:xfrm>
        </p:spPr>
        <p:txBody>
          <a:bodyPr/>
          <a:lstStyle/>
          <a:p>
            <a:pPr>
              <a:lnSpc>
                <a:spcPct val="100000"/>
              </a:lnSpc>
              <a:spcAft>
                <a:spcPts val="600"/>
              </a:spcAft>
            </a:pPr>
            <a:r>
              <a:rPr lang="en-US" dirty="0"/>
              <a:t>John and Jenny are planning on retiring in the next 16 years once Jenny is eligible for retirement benefits without penalty. </a:t>
            </a:r>
          </a:p>
          <a:p>
            <a:pPr>
              <a:lnSpc>
                <a:spcPct val="100000"/>
              </a:lnSpc>
              <a:spcAft>
                <a:spcPts val="600"/>
              </a:spcAft>
            </a:pPr>
            <a:r>
              <a:rPr lang="en-US" dirty="0"/>
              <a:t>They are concerned about the impact </a:t>
            </a:r>
            <a:br>
              <a:rPr lang="en-US" dirty="0"/>
            </a:br>
            <a:r>
              <a:rPr lang="en-US" dirty="0"/>
              <a:t>of taxes to their withdrawals once </a:t>
            </a:r>
            <a:br>
              <a:rPr lang="en-US" dirty="0"/>
            </a:br>
            <a:r>
              <a:rPr lang="en-US" dirty="0"/>
              <a:t>they retire. </a:t>
            </a:r>
          </a:p>
          <a:p>
            <a:pPr>
              <a:lnSpc>
                <a:spcPct val="100000"/>
              </a:lnSpc>
              <a:spcAft>
                <a:spcPts val="600"/>
              </a:spcAft>
            </a:pPr>
            <a:r>
              <a:rPr lang="en-US" dirty="0"/>
              <a:t>They want to be able to fund $240,000 from their retirement income each year to maintain their lifestyle in retirement. </a:t>
            </a:r>
          </a:p>
        </p:txBody>
      </p:sp>
      <p:sp>
        <p:nvSpPr>
          <p:cNvPr id="7" name="Slide Number Placeholder 6">
            <a:extLst>
              <a:ext uri="{FF2B5EF4-FFF2-40B4-BE49-F238E27FC236}">
                <a16:creationId xmlns:a16="http://schemas.microsoft.com/office/drawing/2014/main" id="{C165CBCE-9688-7BB4-3900-513425DA919C}"/>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13</a:t>
            </a:fld>
            <a:endParaRPr lang="en-US"/>
          </a:p>
        </p:txBody>
      </p:sp>
      <p:sp>
        <p:nvSpPr>
          <p:cNvPr id="8" name="Footer Placeholder 7">
            <a:extLst>
              <a:ext uri="{FF2B5EF4-FFF2-40B4-BE49-F238E27FC236}">
                <a16:creationId xmlns:a16="http://schemas.microsoft.com/office/drawing/2014/main" id="{EC0D83B9-4364-06A9-3E97-C4607345E43F}"/>
              </a:ext>
            </a:extLst>
          </p:cNvPr>
          <p:cNvSpPr>
            <a:spLocks noGrp="1"/>
          </p:cNvSpPr>
          <p:nvPr>
            <p:ph type="ftr" sz="quarter" idx="3"/>
          </p:nvPr>
        </p:nvSpPr>
        <p:spPr>
          <a:xfrm>
            <a:off x="9686925" y="7615599"/>
            <a:ext cx="4197340" cy="218918"/>
          </a:xfrm>
        </p:spPr>
        <p:txBody>
          <a:bodyPr/>
          <a:lstStyle/>
          <a:p>
            <a:r>
              <a:rPr lang="en-US" dirty="0"/>
              <a:t>Presentation Title Here – Month 00, 0000</a:t>
            </a:r>
          </a:p>
        </p:txBody>
      </p:sp>
      <p:sp>
        <p:nvSpPr>
          <p:cNvPr id="12" name="Title 11">
            <a:extLst>
              <a:ext uri="{FF2B5EF4-FFF2-40B4-BE49-F238E27FC236}">
                <a16:creationId xmlns:a16="http://schemas.microsoft.com/office/drawing/2014/main" id="{A80FC65F-306E-C604-C2E5-73F47EDF6B8D}"/>
              </a:ext>
            </a:extLst>
          </p:cNvPr>
          <p:cNvSpPr>
            <a:spLocks noGrp="1"/>
          </p:cNvSpPr>
          <p:nvPr>
            <p:ph type="title"/>
          </p:nvPr>
        </p:nvSpPr>
        <p:spPr/>
        <p:txBody>
          <a:bodyPr/>
          <a:lstStyle/>
          <a:p>
            <a:r>
              <a:rPr lang="en-US" dirty="0">
                <a:latin typeface="Segoe UI" panose="020B0502040204020203" pitchFamily="34" charset="0"/>
              </a:rPr>
              <a:t>Hypothetical impact of asset location</a:t>
            </a:r>
            <a:br>
              <a:rPr lang="en-US" dirty="0">
                <a:latin typeface="Segoe UI" panose="020B0502040204020203" pitchFamily="34" charset="0"/>
              </a:rPr>
            </a:br>
            <a:endParaRPr lang="en-US" dirty="0"/>
          </a:p>
        </p:txBody>
      </p:sp>
      <p:sp>
        <p:nvSpPr>
          <p:cNvPr id="83" name="Text Placeholder 4">
            <a:extLst>
              <a:ext uri="{FF2B5EF4-FFF2-40B4-BE49-F238E27FC236}">
                <a16:creationId xmlns:a16="http://schemas.microsoft.com/office/drawing/2014/main" id="{03104D08-7A8A-9E4F-3FCE-66BE34598079}"/>
              </a:ext>
            </a:extLst>
          </p:cNvPr>
          <p:cNvSpPr txBox="1">
            <a:spLocks/>
          </p:cNvSpPr>
          <p:nvPr/>
        </p:nvSpPr>
        <p:spPr>
          <a:xfrm>
            <a:off x="3818650" y="2307661"/>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84" name="Rectangle 83">
            <a:extLst>
              <a:ext uri="{FF2B5EF4-FFF2-40B4-BE49-F238E27FC236}">
                <a16:creationId xmlns:a16="http://schemas.microsoft.com/office/drawing/2014/main" id="{CB4B5E9E-322F-0B64-4976-EBCBAEB73760}"/>
              </a:ext>
            </a:extLst>
          </p:cNvPr>
          <p:cNvSpPr/>
          <p:nvPr/>
        </p:nvSpPr>
        <p:spPr>
          <a:xfrm>
            <a:off x="6014289" y="163053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$80,000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grpSp>
        <p:nvGrpSpPr>
          <p:cNvPr id="85" name="Group 84">
            <a:extLst>
              <a:ext uri="{FF2B5EF4-FFF2-40B4-BE49-F238E27FC236}">
                <a16:creationId xmlns:a16="http://schemas.microsoft.com/office/drawing/2014/main" id="{D4095857-D424-C629-34AB-B6D2F6263487}"/>
              </a:ext>
            </a:extLst>
          </p:cNvPr>
          <p:cNvGrpSpPr/>
          <p:nvPr/>
        </p:nvGrpSpPr>
        <p:grpSpPr>
          <a:xfrm>
            <a:off x="4403174" y="1404685"/>
            <a:ext cx="841396" cy="841396"/>
            <a:chOff x="1811890" y="2032051"/>
            <a:chExt cx="2363571" cy="2363571"/>
          </a:xfrm>
        </p:grpSpPr>
        <p:sp>
          <p:nvSpPr>
            <p:cNvPr id="91" name="Oval 90">
              <a:extLst>
                <a:ext uri="{FF2B5EF4-FFF2-40B4-BE49-F238E27FC236}">
                  <a16:creationId xmlns:a16="http://schemas.microsoft.com/office/drawing/2014/main" id="{0657213B-B562-F5D4-FAB9-78EA64671054}"/>
                </a:ext>
              </a:extLst>
            </p:cNvPr>
            <p:cNvSpPr/>
            <p:nvPr/>
          </p:nvSpPr>
          <p:spPr>
            <a:xfrm>
              <a:off x="1811890" y="203205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0DF15908-7D71-35BB-BA1F-AC970E74BB1E}"/>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86" name="Rectangle 85">
            <a:extLst>
              <a:ext uri="{FF2B5EF4-FFF2-40B4-BE49-F238E27FC236}">
                <a16:creationId xmlns:a16="http://schemas.microsoft.com/office/drawing/2014/main" id="{6672DC44-5886-9CD1-E86A-41B92A588658}"/>
              </a:ext>
            </a:extLst>
          </p:cNvPr>
          <p:cNvSpPr/>
          <p:nvPr/>
        </p:nvSpPr>
        <p:spPr>
          <a:xfrm>
            <a:off x="8571880" y="3697651"/>
            <a:ext cx="1852324"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7.5%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$6,000</a:t>
            </a:r>
            <a:endParaRPr lang="en-US" sz="1800" dirty="0">
              <a:solidFill>
                <a:schemeClr val="bg1"/>
              </a:solidFill>
              <a:latin typeface="Segoe UI" panose="020B0502040204020203" pitchFamily="34" charset="0"/>
              <a:cs typeface="Segoe UI" panose="020B0502040204020203" pitchFamily="34" charset="0"/>
            </a:endParaRPr>
          </a:p>
        </p:txBody>
      </p:sp>
      <p:sp>
        <p:nvSpPr>
          <p:cNvPr id="95" name="Text Placeholder 4">
            <a:extLst>
              <a:ext uri="{FF2B5EF4-FFF2-40B4-BE49-F238E27FC236}">
                <a16:creationId xmlns:a16="http://schemas.microsoft.com/office/drawing/2014/main" id="{A8408C9F-31D2-2DFD-5110-9ABB09C218F2}"/>
              </a:ext>
            </a:extLst>
          </p:cNvPr>
          <p:cNvSpPr txBox="1">
            <a:spLocks/>
          </p:cNvSpPr>
          <p:nvPr/>
        </p:nvSpPr>
        <p:spPr>
          <a:xfrm>
            <a:off x="3804737" y="636600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96" name="Rectangle 95">
            <a:extLst>
              <a:ext uri="{FF2B5EF4-FFF2-40B4-BE49-F238E27FC236}">
                <a16:creationId xmlns:a16="http://schemas.microsoft.com/office/drawing/2014/main" id="{C6EB7A72-BE67-89A7-95F3-4F4313C2A162}"/>
              </a:ext>
            </a:extLst>
          </p:cNvPr>
          <p:cNvSpPr/>
          <p:nvPr/>
        </p:nvSpPr>
        <p:spPr>
          <a:xfrm>
            <a:off x="6002255" y="5719510"/>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$80,000</a:t>
            </a:r>
          </a:p>
          <a:p>
            <a:pPr marL="22225" lvl="1" algn="ctr" defTabSz="285739">
              <a:lnSpc>
                <a:spcPts val="2375"/>
              </a:lnSpc>
              <a:defRPr/>
            </a:pPr>
            <a:endParaRPr lang="en-US" sz="1600" dirty="0">
              <a:latin typeface="Segoe UI" panose="020B0502040204020203" pitchFamily="34" charset="0"/>
              <a:cs typeface="Segoe UI" panose="020B0502040204020203" pitchFamily="34" charset="0"/>
            </a:endParaRPr>
          </a:p>
        </p:txBody>
      </p:sp>
      <p:grpSp>
        <p:nvGrpSpPr>
          <p:cNvPr id="97" name="Group 96">
            <a:extLst>
              <a:ext uri="{FF2B5EF4-FFF2-40B4-BE49-F238E27FC236}">
                <a16:creationId xmlns:a16="http://schemas.microsoft.com/office/drawing/2014/main" id="{F34D403E-586D-5FBF-4DCB-E36C92739EB8}"/>
              </a:ext>
            </a:extLst>
          </p:cNvPr>
          <p:cNvGrpSpPr/>
          <p:nvPr/>
        </p:nvGrpSpPr>
        <p:grpSpPr>
          <a:xfrm>
            <a:off x="4389261" y="5463026"/>
            <a:ext cx="841396" cy="841396"/>
            <a:chOff x="1811890" y="2032051"/>
            <a:chExt cx="2363571" cy="2363571"/>
          </a:xfrm>
        </p:grpSpPr>
        <p:sp>
          <p:nvSpPr>
            <p:cNvPr id="103" name="Oval 102">
              <a:extLst>
                <a:ext uri="{FF2B5EF4-FFF2-40B4-BE49-F238E27FC236}">
                  <a16:creationId xmlns:a16="http://schemas.microsoft.com/office/drawing/2014/main" id="{5061304B-6138-B15B-AED8-79615B288933}"/>
                </a:ext>
              </a:extLst>
            </p:cNvPr>
            <p:cNvSpPr/>
            <p:nvPr/>
          </p:nvSpPr>
          <p:spPr>
            <a:xfrm>
              <a:off x="1811890"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3B35CF44-8767-DB63-5988-985432764628}"/>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98" name="Rectangle 97">
            <a:extLst>
              <a:ext uri="{FF2B5EF4-FFF2-40B4-BE49-F238E27FC236}">
                <a16:creationId xmlns:a16="http://schemas.microsoft.com/office/drawing/2014/main" id="{D6523989-C50E-E9F2-EE94-289C1FD50423}"/>
              </a:ext>
            </a:extLst>
          </p:cNvPr>
          <p:cNvSpPr/>
          <p:nvPr/>
        </p:nvSpPr>
        <p:spPr>
          <a:xfrm>
            <a:off x="8252477" y="5732936"/>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endParaRPr lang="en-US" sz="1800" dirty="0">
              <a:solidFill>
                <a:schemeClr val="bg1"/>
              </a:solidFill>
              <a:latin typeface="Segoe UI" panose="020B0502040204020203" pitchFamily="34" charset="0"/>
              <a:cs typeface="Segoe UI" panose="020B0502040204020203" pitchFamily="34" charset="0"/>
            </a:endParaRPr>
          </a:p>
        </p:txBody>
      </p:sp>
      <p:sp>
        <p:nvSpPr>
          <p:cNvPr id="73" name="Text Placeholder 4">
            <a:extLst>
              <a:ext uri="{FF2B5EF4-FFF2-40B4-BE49-F238E27FC236}">
                <a16:creationId xmlns:a16="http://schemas.microsoft.com/office/drawing/2014/main" id="{A525C407-498E-0777-3A0A-773533FD38A1}"/>
              </a:ext>
            </a:extLst>
          </p:cNvPr>
          <p:cNvSpPr txBox="1">
            <a:spLocks/>
          </p:cNvSpPr>
          <p:nvPr/>
        </p:nvSpPr>
        <p:spPr>
          <a:xfrm>
            <a:off x="3804737" y="4421313"/>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grpSp>
        <p:nvGrpSpPr>
          <p:cNvPr id="74" name="Group 73">
            <a:extLst>
              <a:ext uri="{FF2B5EF4-FFF2-40B4-BE49-F238E27FC236}">
                <a16:creationId xmlns:a16="http://schemas.microsoft.com/office/drawing/2014/main" id="{0EAEF5E6-4152-B69F-3891-AA2736C182A8}"/>
              </a:ext>
            </a:extLst>
          </p:cNvPr>
          <p:cNvGrpSpPr/>
          <p:nvPr/>
        </p:nvGrpSpPr>
        <p:grpSpPr>
          <a:xfrm>
            <a:off x="4389261" y="3518337"/>
            <a:ext cx="841396" cy="841396"/>
            <a:chOff x="1811890" y="2032051"/>
            <a:chExt cx="2363571" cy="2363571"/>
          </a:xfrm>
        </p:grpSpPr>
        <p:sp>
          <p:nvSpPr>
            <p:cNvPr id="79" name="Oval 78">
              <a:extLst>
                <a:ext uri="{FF2B5EF4-FFF2-40B4-BE49-F238E27FC236}">
                  <a16:creationId xmlns:a16="http://schemas.microsoft.com/office/drawing/2014/main" id="{C187D7A9-2FD4-BDF8-5644-54F5F7A658DE}"/>
                </a:ext>
              </a:extLst>
            </p:cNvPr>
            <p:cNvSpPr/>
            <p:nvPr/>
          </p:nvSpPr>
          <p:spPr>
            <a:xfrm>
              <a:off x="1811890" y="203205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C70FE9C5-A0CB-A34A-862E-33F8172E35BB}"/>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75" name="Rectangle 74">
            <a:extLst>
              <a:ext uri="{FF2B5EF4-FFF2-40B4-BE49-F238E27FC236}">
                <a16:creationId xmlns:a16="http://schemas.microsoft.com/office/drawing/2014/main" id="{F44A1A86-D70C-1B8C-8147-654AB862F3AD}"/>
              </a:ext>
            </a:extLst>
          </p:cNvPr>
          <p:cNvSpPr/>
          <p:nvPr/>
        </p:nvSpPr>
        <p:spPr>
          <a:xfrm>
            <a:off x="8273525" y="1633897"/>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12.25%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$28,174</a:t>
            </a:r>
            <a:endParaRPr lang="en-US" sz="1800" dirty="0">
              <a:solidFill>
                <a:schemeClr val="bg1"/>
              </a:solidFill>
              <a:latin typeface="Segoe UI" panose="020B0502040204020203" pitchFamily="34" charset="0"/>
              <a:cs typeface="Segoe UI" panose="020B0502040204020203" pitchFamily="34" charset="0"/>
            </a:endParaRPr>
          </a:p>
        </p:txBody>
      </p:sp>
      <p:sp>
        <p:nvSpPr>
          <p:cNvPr id="105" name="Rectangle 104">
            <a:extLst>
              <a:ext uri="{FF2B5EF4-FFF2-40B4-BE49-F238E27FC236}">
                <a16:creationId xmlns:a16="http://schemas.microsoft.com/office/drawing/2014/main" id="{AC960EC2-C306-5E50-11DA-BEB3A8E5C9F9}"/>
              </a:ext>
            </a:extLst>
          </p:cNvPr>
          <p:cNvSpPr/>
          <p:nvPr/>
        </p:nvSpPr>
        <p:spPr>
          <a:xfrm>
            <a:off x="5984032" y="372867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$80,000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sp>
        <p:nvSpPr>
          <p:cNvPr id="106" name="Rectangle 105">
            <a:extLst>
              <a:ext uri="{FF2B5EF4-FFF2-40B4-BE49-F238E27FC236}">
                <a16:creationId xmlns:a16="http://schemas.microsoft.com/office/drawing/2014/main" id="{1E059AFC-0360-CA78-F254-7905EBB6F9CA}"/>
              </a:ext>
            </a:extLst>
          </p:cNvPr>
          <p:cNvSpPr/>
          <p:nvPr/>
        </p:nvSpPr>
        <p:spPr>
          <a:xfrm>
            <a:off x="10893828" y="1591301"/>
            <a:ext cx="3149218" cy="3231654"/>
          </a:xfrm>
          <a:prstGeom prst="rect">
            <a:avLst/>
          </a:prstGeom>
        </p:spPr>
        <p:txBody>
          <a:bodyPr wrap="square" lIns="91440" tIns="45720" rIns="91440" bIns="45720" anchor="t">
            <a:spAutoFit/>
          </a:bodyPr>
          <a:lstStyle/>
          <a:p>
            <a:pPr marL="22225" lvl="1" algn="ctr" defTabSz="285739">
              <a:defRPr/>
            </a:pPr>
            <a:r>
              <a:rPr lang="en-US" sz="1800" dirty="0">
                <a:latin typeface="Segoe UI" panose="020B0502040204020203" pitchFamily="34" charset="0"/>
                <a:cs typeface="Segoe UI" panose="020B0502040204020203" pitchFamily="34" charset="0"/>
              </a:rPr>
              <a:t>Total yearly </a:t>
            </a:r>
            <a:br>
              <a:rPr lang="en-US" sz="1800" dirty="0">
                <a:latin typeface="Segoe UI" panose="020B0502040204020203" pitchFamily="34" charset="0"/>
                <a:cs typeface="Segoe UI" panose="020B0502040204020203" pitchFamily="34" charset="0"/>
              </a:rPr>
            </a:br>
            <a:r>
              <a:rPr lang="en-US" sz="1800" dirty="0">
                <a:latin typeface="Segoe UI" panose="020B0502040204020203" pitchFamily="34" charset="0"/>
                <a:cs typeface="Segoe UI" panose="020B0502040204020203" pitchFamily="34" charset="0"/>
              </a:rPr>
              <a:t>retirement income: </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$240,000</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Total tax: </a:t>
            </a:r>
            <a:r>
              <a:rPr lang="en-US" sz="1800" b="1" dirty="0">
                <a:latin typeface="Segoe UI" panose="020B0502040204020203" pitchFamily="34" charset="0"/>
                <a:cs typeface="Segoe UI" panose="020B0502040204020203" pitchFamily="34" charset="0"/>
              </a:rPr>
              <a:t>$34,174</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Effective tax rate:</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8.76%</a:t>
            </a: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lnSpc>
                <a:spcPts val="2375"/>
              </a:lnSpc>
              <a:defRPr/>
            </a:pPr>
            <a:endParaRPr lang="en-US" sz="2000" dirty="0">
              <a:latin typeface="Segoe UI" panose="020B0502040204020203" pitchFamily="34" charset="0"/>
              <a:cs typeface="Segoe UI" panose="020B0502040204020203" pitchFamily="34" charset="0"/>
            </a:endParaRPr>
          </a:p>
        </p:txBody>
      </p:sp>
      <p:sp>
        <p:nvSpPr>
          <p:cNvPr id="21" name="Text Placeholder 15">
            <a:extLst>
              <a:ext uri="{FF2B5EF4-FFF2-40B4-BE49-F238E27FC236}">
                <a16:creationId xmlns:a16="http://schemas.microsoft.com/office/drawing/2014/main" id="{2A444C70-DF16-0ACB-7EA5-70374FB639B8}"/>
              </a:ext>
            </a:extLst>
          </p:cNvPr>
          <p:cNvSpPr txBox="1">
            <a:spLocks/>
          </p:cNvSpPr>
          <p:nvPr/>
        </p:nvSpPr>
        <p:spPr>
          <a:xfrm>
            <a:off x="11077670" y="5035345"/>
            <a:ext cx="2781534" cy="1269077"/>
          </a:xfrm>
          <a:prstGeom prst="rect">
            <a:avLst/>
          </a:prstGeom>
        </p:spPr>
        <p:txBody>
          <a:bodyPr vert="horz" lIns="91440" tIns="45720" rIns="91440" bIns="45720" rtlCol="0">
            <a:noAutofit/>
          </a:bodyPr>
          <a:lstStyle>
            <a:lvl1pPr marL="0" indent="0" algn="l" defTabSz="1097280" rtl="0" eaLnBrk="1" latinLnBrk="0" hangingPunct="1">
              <a:lnSpc>
                <a:spcPts val="2000"/>
              </a:lnSpc>
              <a:spcBef>
                <a:spcPts val="0"/>
              </a:spcBef>
              <a:buFont typeface="Arial" panose="020B0604020202020204" pitchFamily="34" charset="0"/>
              <a:buNone/>
              <a:defRPr lang="en-US" sz="1400" kern="1200" baseline="0" smtClean="0">
                <a:solidFill>
                  <a:srgbClr val="002677"/>
                </a:solidFill>
                <a:effectLst/>
                <a:latin typeface="+mj-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spcAft>
                <a:spcPts val="600"/>
              </a:spcAft>
            </a:pPr>
            <a:r>
              <a:rPr lang="en-US" sz="1800" dirty="0">
                <a:solidFill>
                  <a:schemeClr val="tx1"/>
                </a:solidFill>
              </a:rPr>
              <a:t>Because they used an asset location strategy, they save</a:t>
            </a:r>
            <a:br>
              <a:rPr lang="en-US" sz="1800" dirty="0">
                <a:solidFill>
                  <a:schemeClr val="tx1"/>
                </a:solidFill>
              </a:rPr>
            </a:br>
            <a:r>
              <a:rPr lang="en-US" sz="1800" b="1" dirty="0">
                <a:solidFill>
                  <a:schemeClr val="accent3"/>
                </a:solidFill>
                <a:latin typeface="Segoe UI Semibold" panose="020B0502040204020203" pitchFamily="34" charset="0"/>
                <a:cs typeface="Segoe UI Semibold" panose="020B0502040204020203" pitchFamily="34" charset="0"/>
              </a:rPr>
              <a:t>$19,872 in taxes </a:t>
            </a:r>
            <a:br>
              <a:rPr lang="en-US" sz="1800" b="1" dirty="0">
                <a:solidFill>
                  <a:schemeClr val="accent3"/>
                </a:solidFill>
                <a:latin typeface="Segoe UI Semibold" panose="020B0502040204020203" pitchFamily="34" charset="0"/>
                <a:cs typeface="Segoe UI Semibold" panose="020B0502040204020203" pitchFamily="34" charset="0"/>
              </a:rPr>
            </a:br>
            <a:r>
              <a:rPr lang="en-US" sz="1800" b="1" dirty="0">
                <a:solidFill>
                  <a:schemeClr val="accent3"/>
                </a:solidFill>
                <a:latin typeface="Segoe UI" panose="020B0502040204020203" pitchFamily="34" charset="0"/>
                <a:cs typeface="Segoe UI" panose="020B0502040204020203" pitchFamily="34" charset="0"/>
              </a:rPr>
              <a:t>each year.</a:t>
            </a:r>
          </a:p>
        </p:txBody>
      </p:sp>
      <p:cxnSp>
        <p:nvCxnSpPr>
          <p:cNvPr id="30" name="Straight Arrow Connector 29">
            <a:extLst>
              <a:ext uri="{FF2B5EF4-FFF2-40B4-BE49-F238E27FC236}">
                <a16:creationId xmlns:a16="http://schemas.microsoft.com/office/drawing/2014/main" id="{46EDA227-0BFB-EF70-6711-EA75DA7460D6}"/>
              </a:ext>
            </a:extLst>
          </p:cNvPr>
          <p:cNvCxnSpPr/>
          <p:nvPr/>
        </p:nvCxnSpPr>
        <p:spPr>
          <a:xfrm>
            <a:off x="8154839"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903FDEA9-57F7-E904-529B-D00045E1F52A}"/>
              </a:ext>
            </a:extLst>
          </p:cNvPr>
          <p:cNvCxnSpPr/>
          <p:nvPr/>
        </p:nvCxnSpPr>
        <p:spPr>
          <a:xfrm>
            <a:off x="8150742" y="4222295"/>
            <a:ext cx="464949" cy="0"/>
          </a:xfrm>
          <a:prstGeom prst="straightConnector1">
            <a:avLst/>
          </a:prstGeom>
          <a:ln w="25400">
            <a:solidFill>
              <a:schemeClr val="bg1"/>
            </a:solidFill>
            <a:headEnd w="lg" len="lg"/>
            <a:tailEnd type="arrow" w="med" len="sm"/>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F771F207-8B82-DF18-9DDC-B49A08A1AB4A}"/>
              </a:ext>
            </a:extLst>
          </p:cNvPr>
          <p:cNvSpPr/>
          <p:nvPr/>
        </p:nvSpPr>
        <p:spPr>
          <a:xfrm>
            <a:off x="11205326" y="2619103"/>
            <a:ext cx="2526223" cy="522739"/>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EA2B65E6-C59B-EB21-A479-A28D51731D20}"/>
              </a:ext>
            </a:extLst>
          </p:cNvPr>
          <p:cNvGrpSpPr/>
          <p:nvPr/>
        </p:nvGrpSpPr>
        <p:grpSpPr>
          <a:xfrm>
            <a:off x="5680703" y="1654468"/>
            <a:ext cx="628407" cy="998199"/>
            <a:chOff x="5710400" y="1654468"/>
            <a:chExt cx="628407" cy="998199"/>
          </a:xfrm>
        </p:grpSpPr>
        <p:cxnSp>
          <p:nvCxnSpPr>
            <p:cNvPr id="29" name="Straight Arrow Connector 28">
              <a:extLst>
                <a:ext uri="{FF2B5EF4-FFF2-40B4-BE49-F238E27FC236}">
                  <a16:creationId xmlns:a16="http://schemas.microsoft.com/office/drawing/2014/main" id="{088E0B90-DEF6-D343-D086-132548B874AB}"/>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D662262-1AD9-9F72-9B3C-5880869AA6BA}"/>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AB09F5D0-7536-CC5A-7B4B-9BA8A16A1D56}"/>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04F582B4-F25F-734C-1B35-02832681E88A}"/>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47" name="Group 46">
            <a:extLst>
              <a:ext uri="{FF2B5EF4-FFF2-40B4-BE49-F238E27FC236}">
                <a16:creationId xmlns:a16="http://schemas.microsoft.com/office/drawing/2014/main" id="{AA621538-A789-C65F-DA86-36A5A33D2189}"/>
              </a:ext>
            </a:extLst>
          </p:cNvPr>
          <p:cNvGrpSpPr/>
          <p:nvPr/>
        </p:nvGrpSpPr>
        <p:grpSpPr>
          <a:xfrm>
            <a:off x="5680703" y="3740349"/>
            <a:ext cx="628407" cy="998199"/>
            <a:chOff x="5710400" y="1654468"/>
            <a:chExt cx="628407" cy="998199"/>
          </a:xfrm>
        </p:grpSpPr>
        <p:cxnSp>
          <p:nvCxnSpPr>
            <p:cNvPr id="48" name="Straight Arrow Connector 47">
              <a:extLst>
                <a:ext uri="{FF2B5EF4-FFF2-40B4-BE49-F238E27FC236}">
                  <a16:creationId xmlns:a16="http://schemas.microsoft.com/office/drawing/2014/main" id="{37E90B3C-3253-FC45-1FA7-CC061145BFB3}"/>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5F041B9A-3822-5A9E-E1BF-AB3FAB77DA76}"/>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0" name="Straight Connector 49">
              <a:extLst>
                <a:ext uri="{FF2B5EF4-FFF2-40B4-BE49-F238E27FC236}">
                  <a16:creationId xmlns:a16="http://schemas.microsoft.com/office/drawing/2014/main" id="{FB3928EE-7BA7-7BC5-9A69-D1E98E3355F8}"/>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DB2D579A-B787-475A-B7D1-B1A7F7061AD3}"/>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52" name="Group 51">
            <a:extLst>
              <a:ext uri="{FF2B5EF4-FFF2-40B4-BE49-F238E27FC236}">
                <a16:creationId xmlns:a16="http://schemas.microsoft.com/office/drawing/2014/main" id="{8A76A5F6-C3FD-B158-F48C-9AA642D7423B}"/>
              </a:ext>
            </a:extLst>
          </p:cNvPr>
          <p:cNvGrpSpPr/>
          <p:nvPr/>
        </p:nvGrpSpPr>
        <p:grpSpPr>
          <a:xfrm>
            <a:off x="5680703" y="5716091"/>
            <a:ext cx="628407" cy="998199"/>
            <a:chOff x="5710400" y="1654468"/>
            <a:chExt cx="628407" cy="998199"/>
          </a:xfrm>
        </p:grpSpPr>
        <p:cxnSp>
          <p:nvCxnSpPr>
            <p:cNvPr id="53" name="Straight Arrow Connector 52">
              <a:extLst>
                <a:ext uri="{FF2B5EF4-FFF2-40B4-BE49-F238E27FC236}">
                  <a16:creationId xmlns:a16="http://schemas.microsoft.com/office/drawing/2014/main" id="{DE333B9B-AB0E-689A-6099-AB6C60A3E122}"/>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F295AC33-B47B-25E5-7C89-1096DC7C136C}"/>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a16="http://schemas.microsoft.com/office/drawing/2014/main" id="{C55C8D32-2582-E19F-5D38-C820981250DC}"/>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a16="http://schemas.microsoft.com/office/drawing/2014/main" id="{5334598D-367F-2435-017A-163D3A7E5E65}"/>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cxnSp>
        <p:nvCxnSpPr>
          <p:cNvPr id="6" name="Straight Connector 5">
            <a:extLst>
              <a:ext uri="{FF2B5EF4-FFF2-40B4-BE49-F238E27FC236}">
                <a16:creationId xmlns:a16="http://schemas.microsoft.com/office/drawing/2014/main" id="{E37ACB2C-AC80-A8ED-8F59-EB00A6465C3A}"/>
              </a:ext>
            </a:extLst>
          </p:cNvPr>
          <p:cNvCxnSpPr>
            <a:cxnSpLocks/>
          </p:cNvCxnSpPr>
          <p:nvPr/>
        </p:nvCxnSpPr>
        <p:spPr>
          <a:xfrm>
            <a:off x="415433" y="4613764"/>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75D1E0-56E5-9551-530C-ED8946B945CF}"/>
              </a:ext>
            </a:extLst>
          </p:cNvPr>
          <p:cNvCxnSpPr>
            <a:cxnSpLocks/>
          </p:cNvCxnSpPr>
          <p:nvPr/>
        </p:nvCxnSpPr>
        <p:spPr>
          <a:xfrm>
            <a:off x="415433" y="3644570"/>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C6DC4F-8E58-B667-C5E7-EE3D046E03B1}"/>
              </a:ext>
            </a:extLst>
          </p:cNvPr>
          <p:cNvCxnSpPr>
            <a:cxnSpLocks/>
          </p:cNvCxnSpPr>
          <p:nvPr/>
        </p:nvCxnSpPr>
        <p:spPr>
          <a:xfrm>
            <a:off x="11177177" y="4485176"/>
            <a:ext cx="2582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95790C9-EDC3-81BA-20E5-D292FF3B4C61}"/>
              </a:ext>
            </a:extLst>
          </p:cNvPr>
          <p:cNvPicPr>
            <a:picLocks noChangeAspect="1"/>
          </p:cNvPicPr>
          <p:nvPr/>
        </p:nvPicPr>
        <p:blipFill>
          <a:blip r:embed="rId5"/>
          <a:stretch>
            <a:fillRect/>
          </a:stretch>
        </p:blipFill>
        <p:spPr>
          <a:xfrm>
            <a:off x="13174078" y="253621"/>
            <a:ext cx="1180586" cy="1180586"/>
          </a:xfrm>
          <a:prstGeom prst="rect">
            <a:avLst/>
          </a:prstGeom>
        </p:spPr>
      </p:pic>
      <p:pic>
        <p:nvPicPr>
          <p:cNvPr id="4" name="Picture 3">
            <a:extLst>
              <a:ext uri="{FF2B5EF4-FFF2-40B4-BE49-F238E27FC236}">
                <a16:creationId xmlns:a16="http://schemas.microsoft.com/office/drawing/2014/main" id="{EF495BA8-8D6E-FCB6-6A92-7C52E248E803}"/>
              </a:ext>
            </a:extLst>
          </p:cNvPr>
          <p:cNvPicPr>
            <a:picLocks noChangeAspect="1"/>
          </p:cNvPicPr>
          <p:nvPr/>
        </p:nvPicPr>
        <p:blipFill>
          <a:blip r:embed="rId6"/>
          <a:stretch>
            <a:fillRect/>
          </a:stretch>
        </p:blipFill>
        <p:spPr>
          <a:xfrm>
            <a:off x="13174078" y="254068"/>
            <a:ext cx="1180586" cy="1180586"/>
          </a:xfrm>
          <a:prstGeom prst="rect">
            <a:avLst/>
          </a:prstGeom>
        </p:spPr>
      </p:pic>
      <p:pic>
        <p:nvPicPr>
          <p:cNvPr id="5" name="Picture 4">
            <a:extLst>
              <a:ext uri="{FF2B5EF4-FFF2-40B4-BE49-F238E27FC236}">
                <a16:creationId xmlns:a16="http://schemas.microsoft.com/office/drawing/2014/main" id="{184CC1B7-C1E9-7573-ABC7-B43B1BC0DC70}"/>
              </a:ext>
            </a:extLst>
          </p:cNvPr>
          <p:cNvPicPr>
            <a:picLocks noChangeAspect="1"/>
          </p:cNvPicPr>
          <p:nvPr/>
        </p:nvPicPr>
        <p:blipFill>
          <a:blip r:embed="rId7"/>
          <a:stretch>
            <a:fillRect/>
          </a:stretch>
        </p:blipFill>
        <p:spPr>
          <a:xfrm>
            <a:off x="13162020" y="244214"/>
            <a:ext cx="1196822" cy="1196822"/>
          </a:xfrm>
          <a:prstGeom prst="rect">
            <a:avLst/>
          </a:prstGeom>
        </p:spPr>
      </p:pic>
      <p:pic>
        <p:nvPicPr>
          <p:cNvPr id="10" name="Picture 9">
            <a:extLst>
              <a:ext uri="{FF2B5EF4-FFF2-40B4-BE49-F238E27FC236}">
                <a16:creationId xmlns:a16="http://schemas.microsoft.com/office/drawing/2014/main" id="{566EBFE4-2C57-EB2F-9F67-F304A40FE48F}"/>
              </a:ext>
            </a:extLst>
          </p:cNvPr>
          <p:cNvPicPr>
            <a:picLocks noChangeAspect="1"/>
          </p:cNvPicPr>
          <p:nvPr/>
        </p:nvPicPr>
        <p:blipFill>
          <a:blip r:embed="rId8"/>
          <a:stretch>
            <a:fillRect/>
          </a:stretch>
        </p:blipFill>
        <p:spPr>
          <a:xfrm>
            <a:off x="13174078" y="253621"/>
            <a:ext cx="1180586" cy="1180586"/>
          </a:xfrm>
          <a:prstGeom prst="rect">
            <a:avLst/>
          </a:prstGeom>
        </p:spPr>
      </p:pic>
    </p:spTree>
    <p:extLst>
      <p:ext uri="{BB962C8B-B14F-4D97-AF65-F5344CB8AC3E}">
        <p14:creationId xmlns:p14="http://schemas.microsoft.com/office/powerpoint/2010/main" val="11662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lstStyle/>
          <a:p>
            <a:r>
              <a:rPr lang="en-US" dirty="0"/>
              <a:t>Case study: </a:t>
            </a:r>
            <a:r>
              <a:rPr lang="en-US" b="0" dirty="0"/>
              <a:t>Ron Barrymore</a:t>
            </a:r>
          </a:p>
        </p:txBody>
      </p:sp>
      <p:sp>
        <p:nvSpPr>
          <p:cNvPr id="4" name="Slide Number Placeholder 3">
            <a:extLst>
              <a:ext uri="{FF2B5EF4-FFF2-40B4-BE49-F238E27FC236}">
                <a16:creationId xmlns:a16="http://schemas.microsoft.com/office/drawing/2014/main" id="{0C27D77B-8638-4649-B81E-FD07EDF4781B}"/>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14</a:t>
            </a:fld>
            <a:endParaRPr lang="en-US"/>
          </a:p>
        </p:txBody>
      </p:sp>
      <p:sp>
        <p:nvSpPr>
          <p:cNvPr id="5" name="Footer Placeholder 4">
            <a:extLst>
              <a:ext uri="{FF2B5EF4-FFF2-40B4-BE49-F238E27FC236}">
                <a16:creationId xmlns:a16="http://schemas.microsoft.com/office/drawing/2014/main" id="{434DEBB6-77A8-4D2D-8029-75E19AEA8B53}"/>
              </a:ext>
            </a:extLst>
          </p:cNvPr>
          <p:cNvSpPr>
            <a:spLocks noGrp="1"/>
          </p:cNvSpPr>
          <p:nvPr>
            <p:ph type="ftr" sz="quarter" idx="3"/>
          </p:nvPr>
        </p:nvSpPr>
        <p:spPr>
          <a:xfrm>
            <a:off x="9686925" y="7615599"/>
            <a:ext cx="4197340" cy="218918"/>
          </a:xfrm>
        </p:spPr>
        <p:txBody>
          <a:bodyPr/>
          <a:lstStyle/>
          <a:p>
            <a:r>
              <a:rPr lang="en-US" dirty="0"/>
              <a:t>Presentation Title Here – Month 00, 0000</a:t>
            </a:r>
          </a:p>
        </p:txBody>
      </p:sp>
      <p:pic>
        <p:nvPicPr>
          <p:cNvPr id="3" name="Picture Placeholder 2" descr="A person standing in front of a whiteboard&#10;&#10;AI-generated content may be incorrect.">
            <a:extLst>
              <a:ext uri="{FF2B5EF4-FFF2-40B4-BE49-F238E27FC236}">
                <a16:creationId xmlns:a16="http://schemas.microsoft.com/office/drawing/2014/main" id="{0DF40A28-89F2-830F-FE30-A9D390514ED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2" t="9203" r="-22" b="33553"/>
          <a:stretch>
            <a:fillRect/>
          </a:stretch>
        </p:blipFill>
        <p:spPr>
          <a:xfrm>
            <a:off x="3176" y="2"/>
            <a:ext cx="14631078" cy="5585035"/>
          </a:xfrm>
        </p:spPr>
      </p:pic>
    </p:spTree>
    <p:extLst>
      <p:ext uri="{BB962C8B-B14F-4D97-AF65-F5344CB8AC3E}">
        <p14:creationId xmlns:p14="http://schemas.microsoft.com/office/powerpoint/2010/main" val="3577528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86B0A0-9962-20C2-3D6B-730C44DFA0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43320A-9934-850A-C5F2-CA9AE223E5E7}"/>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5811994-592A-9B8A-E697-FDBA9178C42D}"/>
              </a:ext>
            </a:extLst>
          </p:cNvPr>
          <p:cNvSpPr/>
          <p:nvPr/>
        </p:nvSpPr>
        <p:spPr>
          <a:xfrm>
            <a:off x="3924353" y="5308264"/>
            <a:ext cx="6628721" cy="18667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96A9AF86-5798-EA6C-BB5E-73325C7079AE}"/>
              </a:ext>
            </a:extLst>
          </p:cNvPr>
          <p:cNvCxnSpPr/>
          <p:nvPr/>
        </p:nvCxnSpPr>
        <p:spPr>
          <a:xfrm>
            <a:off x="8150742" y="6197221"/>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sp>
        <p:nvSpPr>
          <p:cNvPr id="31" name="Oval 30">
            <a:extLst>
              <a:ext uri="{FF2B5EF4-FFF2-40B4-BE49-F238E27FC236}">
                <a16:creationId xmlns:a16="http://schemas.microsoft.com/office/drawing/2014/main" id="{4EB31BE2-740F-537B-39AA-019027C292E7}"/>
              </a:ext>
            </a:extLst>
          </p:cNvPr>
          <p:cNvSpPr/>
          <p:nvPr/>
        </p:nvSpPr>
        <p:spPr>
          <a:xfrm>
            <a:off x="6484066" y="347925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E6C037F-3467-2D16-CB67-A855EBF93B2A}"/>
              </a:ext>
            </a:extLst>
          </p:cNvPr>
          <p:cNvSpPr/>
          <p:nvPr/>
        </p:nvSpPr>
        <p:spPr>
          <a:xfrm>
            <a:off x="8751925" y="349153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7134648-60B8-A2B9-69FA-8AA47CB99583}"/>
              </a:ext>
            </a:extLst>
          </p:cNvPr>
          <p:cNvSpPr/>
          <p:nvPr/>
        </p:nvSpPr>
        <p:spPr>
          <a:xfrm>
            <a:off x="3941164" y="3309220"/>
            <a:ext cx="6628721" cy="1866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489C1F1-0BA9-3433-1354-DF557771B97A}"/>
              </a:ext>
            </a:extLst>
          </p:cNvPr>
          <p:cNvSpPr/>
          <p:nvPr/>
        </p:nvSpPr>
        <p:spPr>
          <a:xfrm>
            <a:off x="3941165" y="1275100"/>
            <a:ext cx="6628721" cy="18667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4FA83A-22A1-DB01-2603-733B360F5354}"/>
              </a:ext>
            </a:extLst>
          </p:cNvPr>
          <p:cNvSpPr/>
          <p:nvPr/>
        </p:nvSpPr>
        <p:spPr>
          <a:xfrm>
            <a:off x="6488163" y="139240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2D27BE5-D27F-8FE0-F72C-CCF82DCC94BE}"/>
              </a:ext>
            </a:extLst>
          </p:cNvPr>
          <p:cNvSpPr/>
          <p:nvPr/>
        </p:nvSpPr>
        <p:spPr>
          <a:xfrm>
            <a:off x="8756022" y="140468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AFB0A2-B201-A66C-52C7-38B0454FCC2F}"/>
              </a:ext>
            </a:extLst>
          </p:cNvPr>
          <p:cNvSpPr/>
          <p:nvPr/>
        </p:nvSpPr>
        <p:spPr>
          <a:xfrm>
            <a:off x="10803963" y="1275100"/>
            <a:ext cx="3328948" cy="5899906"/>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Placeholder 13">
            <a:extLst>
              <a:ext uri="{FF2B5EF4-FFF2-40B4-BE49-F238E27FC236}">
                <a16:creationId xmlns:a16="http://schemas.microsoft.com/office/drawing/2014/main" id="{D477710E-0554-5492-1D1A-617D0DC1CBDC}"/>
              </a:ext>
            </a:extLst>
          </p:cNvPr>
          <p:cNvPicPr>
            <a:picLocks noChangeAspect="1"/>
          </p:cNvPicPr>
          <p:nvPr/>
        </p:nvPicPr>
        <p:blipFill>
          <a:blip r:embed="rId3" cstate="print">
            <a:extLst>
              <a:ext uri="{28A0092B-C50C-407E-A947-70E740481C1C}">
                <a14:useLocalDpi xmlns:a14="http://schemas.microsoft.com/office/drawing/2010/main" val="0"/>
              </a:ext>
            </a:extLst>
          </a:blip>
          <a:srcRect l="10915" t="12" r="22335" b="-12"/>
          <a:stretch>
            <a:fillRect/>
          </a:stretch>
        </p:blipFill>
        <p:spPr>
          <a:xfrm>
            <a:off x="1855784" y="1391017"/>
            <a:ext cx="1799593" cy="1799593"/>
          </a:xfrm>
          <a:prstGeom prst="ellipse">
            <a:avLst/>
          </a:prstGeom>
          <a:ln>
            <a:noFill/>
          </a:ln>
          <a:effectLst>
            <a:outerShdw blurRad="127000" dist="38100" dir="2700000" algn="tl" rotWithShape="0">
              <a:schemeClr val="accent5">
                <a:alpha val="40000"/>
              </a:schemeClr>
            </a:outerShdw>
          </a:effectLst>
        </p:spPr>
      </p:pic>
      <p:sp>
        <p:nvSpPr>
          <p:cNvPr id="13" name="Text Placeholder 12">
            <a:extLst>
              <a:ext uri="{FF2B5EF4-FFF2-40B4-BE49-F238E27FC236}">
                <a16:creationId xmlns:a16="http://schemas.microsoft.com/office/drawing/2014/main" id="{32451337-02E3-4F68-E0EE-89D95F670129}"/>
              </a:ext>
            </a:extLst>
          </p:cNvPr>
          <p:cNvSpPr>
            <a:spLocks noGrp="1"/>
          </p:cNvSpPr>
          <p:nvPr>
            <p:ph type="body" sz="quarter" idx="13"/>
          </p:nvPr>
        </p:nvSpPr>
        <p:spPr>
          <a:xfrm>
            <a:off x="341466" y="2760392"/>
            <a:ext cx="5126531" cy="1034244"/>
          </a:xfrm>
        </p:spPr>
        <p:txBody>
          <a:bodyPr>
            <a:noAutofit/>
          </a:bodyPr>
          <a:lstStyle/>
          <a:p>
            <a:pPr>
              <a:lnSpc>
                <a:spcPct val="100000"/>
              </a:lnSpc>
              <a:spcBef>
                <a:spcPts val="600"/>
              </a:spcBef>
            </a:pPr>
            <a:r>
              <a:rPr lang="en-US" sz="2000" dirty="0">
                <a:solidFill>
                  <a:schemeClr val="tx1"/>
                </a:solidFill>
              </a:rPr>
              <a:t>Meet</a:t>
            </a:r>
            <a:br>
              <a:rPr lang="en-US" sz="2000" dirty="0">
                <a:solidFill>
                  <a:schemeClr val="tx1"/>
                </a:solidFill>
              </a:rPr>
            </a:br>
            <a:r>
              <a:rPr lang="en-US" sz="2000" dirty="0">
                <a:solidFill>
                  <a:schemeClr val="tx1"/>
                </a:solidFill>
              </a:rPr>
              <a:t>Ron Barrymore</a:t>
            </a:r>
          </a:p>
        </p:txBody>
      </p:sp>
      <p:sp>
        <p:nvSpPr>
          <p:cNvPr id="14" name="Text Placeholder 13">
            <a:extLst>
              <a:ext uri="{FF2B5EF4-FFF2-40B4-BE49-F238E27FC236}">
                <a16:creationId xmlns:a16="http://schemas.microsoft.com/office/drawing/2014/main" id="{2684178D-7E99-2470-24A4-143C37228620}"/>
              </a:ext>
            </a:extLst>
          </p:cNvPr>
          <p:cNvSpPr>
            <a:spLocks noGrp="1"/>
          </p:cNvSpPr>
          <p:nvPr>
            <p:ph type="body" sz="quarter" idx="14"/>
          </p:nvPr>
        </p:nvSpPr>
        <p:spPr>
          <a:xfrm>
            <a:off x="415433" y="3810697"/>
            <a:ext cx="3386669" cy="636885"/>
          </a:xfrm>
        </p:spPr>
        <p:txBody>
          <a:bodyPr>
            <a:noAutofit/>
          </a:bodyPr>
          <a:lstStyle/>
          <a:p>
            <a:r>
              <a:rPr lang="en-US" sz="1400" dirty="0"/>
              <a:t>Age 35</a:t>
            </a:r>
          </a:p>
        </p:txBody>
      </p:sp>
      <p:sp>
        <p:nvSpPr>
          <p:cNvPr id="16" name="Text Placeholder 15">
            <a:extLst>
              <a:ext uri="{FF2B5EF4-FFF2-40B4-BE49-F238E27FC236}">
                <a16:creationId xmlns:a16="http://schemas.microsoft.com/office/drawing/2014/main" id="{A19E0A97-7298-167A-1A42-2C2A9488ABFA}"/>
              </a:ext>
            </a:extLst>
          </p:cNvPr>
          <p:cNvSpPr>
            <a:spLocks noGrp="1"/>
          </p:cNvSpPr>
          <p:nvPr>
            <p:ph type="body" sz="quarter" idx="16"/>
          </p:nvPr>
        </p:nvSpPr>
        <p:spPr>
          <a:xfrm>
            <a:off x="415434" y="4399011"/>
            <a:ext cx="3266998" cy="3924300"/>
          </a:xfrm>
        </p:spPr>
        <p:txBody>
          <a:bodyPr/>
          <a:lstStyle/>
          <a:p>
            <a:pPr>
              <a:lnSpc>
                <a:spcPct val="100000"/>
              </a:lnSpc>
              <a:spcAft>
                <a:spcPts val="600"/>
              </a:spcAft>
            </a:pPr>
            <a:r>
              <a:rPr lang="en-US" dirty="0"/>
              <a:t>He has no spouse or children and is planning on retiring by the time he </a:t>
            </a:r>
            <a:br>
              <a:rPr lang="en-US" dirty="0"/>
            </a:br>
            <a:r>
              <a:rPr lang="en-US" dirty="0"/>
              <a:t>is 60 so he is eligible for retirement benefits without penalty.</a:t>
            </a:r>
          </a:p>
          <a:p>
            <a:pPr>
              <a:lnSpc>
                <a:spcPct val="100000"/>
              </a:lnSpc>
              <a:spcAft>
                <a:spcPts val="600"/>
              </a:spcAft>
            </a:pPr>
            <a:r>
              <a:rPr lang="en-US" dirty="0"/>
              <a:t>He is concerned about the impact </a:t>
            </a:r>
            <a:br>
              <a:rPr lang="en-US" dirty="0"/>
            </a:br>
            <a:r>
              <a:rPr lang="en-US" dirty="0"/>
              <a:t>of taxes to his withdrawals once </a:t>
            </a:r>
            <a:br>
              <a:rPr lang="en-US" dirty="0"/>
            </a:br>
            <a:r>
              <a:rPr lang="en-US" dirty="0"/>
              <a:t>he retires.</a:t>
            </a:r>
          </a:p>
          <a:p>
            <a:pPr>
              <a:lnSpc>
                <a:spcPct val="100000"/>
              </a:lnSpc>
              <a:spcAft>
                <a:spcPts val="600"/>
              </a:spcAft>
            </a:pPr>
            <a:r>
              <a:rPr lang="en-US" dirty="0"/>
              <a:t>Ron wants to be able to fund $120,000 from his retirement income each year to maintain his lifestyle in retirement.</a:t>
            </a:r>
          </a:p>
          <a:p>
            <a:pPr>
              <a:lnSpc>
                <a:spcPct val="100000"/>
              </a:lnSpc>
              <a:spcAft>
                <a:spcPts val="600"/>
              </a:spcAft>
            </a:pPr>
            <a:endParaRPr lang="en-US" dirty="0"/>
          </a:p>
        </p:txBody>
      </p:sp>
      <p:sp>
        <p:nvSpPr>
          <p:cNvPr id="7" name="Slide Number Placeholder 6">
            <a:extLst>
              <a:ext uri="{FF2B5EF4-FFF2-40B4-BE49-F238E27FC236}">
                <a16:creationId xmlns:a16="http://schemas.microsoft.com/office/drawing/2014/main" id="{253B3FD9-8992-B520-0F9C-F6BBF129C198}"/>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15</a:t>
            </a:fld>
            <a:endParaRPr lang="en-US"/>
          </a:p>
        </p:txBody>
      </p:sp>
      <p:sp>
        <p:nvSpPr>
          <p:cNvPr id="8" name="Footer Placeholder 7">
            <a:extLst>
              <a:ext uri="{FF2B5EF4-FFF2-40B4-BE49-F238E27FC236}">
                <a16:creationId xmlns:a16="http://schemas.microsoft.com/office/drawing/2014/main" id="{DC413CFF-A19C-829C-EF97-0929A2F9BFB8}"/>
              </a:ext>
            </a:extLst>
          </p:cNvPr>
          <p:cNvSpPr>
            <a:spLocks noGrp="1"/>
          </p:cNvSpPr>
          <p:nvPr>
            <p:ph type="ftr" sz="quarter" idx="3"/>
          </p:nvPr>
        </p:nvSpPr>
        <p:spPr>
          <a:xfrm>
            <a:off x="9686925" y="7615599"/>
            <a:ext cx="4197340" cy="218918"/>
          </a:xfrm>
        </p:spPr>
        <p:txBody>
          <a:bodyPr/>
          <a:lstStyle/>
          <a:p>
            <a:r>
              <a:rPr lang="en-US" dirty="0"/>
              <a:t>Presentation Title Here – Month 00, 0000</a:t>
            </a:r>
          </a:p>
        </p:txBody>
      </p:sp>
      <p:sp>
        <p:nvSpPr>
          <p:cNvPr id="12" name="Title 11">
            <a:extLst>
              <a:ext uri="{FF2B5EF4-FFF2-40B4-BE49-F238E27FC236}">
                <a16:creationId xmlns:a16="http://schemas.microsoft.com/office/drawing/2014/main" id="{87C7C28F-CF72-A807-21B4-7E9FB42F916D}"/>
              </a:ext>
            </a:extLst>
          </p:cNvPr>
          <p:cNvSpPr>
            <a:spLocks noGrp="1"/>
          </p:cNvSpPr>
          <p:nvPr>
            <p:ph type="title"/>
          </p:nvPr>
        </p:nvSpPr>
        <p:spPr/>
        <p:txBody>
          <a:bodyPr/>
          <a:lstStyle/>
          <a:p>
            <a:r>
              <a:rPr lang="en-US" dirty="0">
                <a:latin typeface="Segoe UI" panose="020B0502040204020203" pitchFamily="34" charset="0"/>
              </a:rPr>
              <a:t>A hypothetical case of inefficient tax planning</a:t>
            </a:r>
            <a:br>
              <a:rPr lang="en-US" dirty="0"/>
            </a:br>
            <a:endParaRPr lang="en-US" dirty="0"/>
          </a:p>
        </p:txBody>
      </p:sp>
      <p:sp>
        <p:nvSpPr>
          <p:cNvPr id="83" name="Text Placeholder 4">
            <a:extLst>
              <a:ext uri="{FF2B5EF4-FFF2-40B4-BE49-F238E27FC236}">
                <a16:creationId xmlns:a16="http://schemas.microsoft.com/office/drawing/2014/main" id="{60E411E8-2B9C-BB93-0317-71D1F1E92F30}"/>
              </a:ext>
            </a:extLst>
          </p:cNvPr>
          <p:cNvSpPr txBox="1">
            <a:spLocks/>
          </p:cNvSpPr>
          <p:nvPr/>
        </p:nvSpPr>
        <p:spPr>
          <a:xfrm>
            <a:off x="3818650" y="2307661"/>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84" name="Rectangle 83">
            <a:extLst>
              <a:ext uri="{FF2B5EF4-FFF2-40B4-BE49-F238E27FC236}">
                <a16:creationId xmlns:a16="http://schemas.microsoft.com/office/drawing/2014/main" id="{91B50287-B434-A44D-CDFB-021F382F3696}"/>
              </a:ext>
            </a:extLst>
          </p:cNvPr>
          <p:cNvSpPr/>
          <p:nvPr/>
        </p:nvSpPr>
        <p:spPr>
          <a:xfrm>
            <a:off x="6014289" y="163053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$96,000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grpSp>
        <p:nvGrpSpPr>
          <p:cNvPr id="85" name="Group 84">
            <a:extLst>
              <a:ext uri="{FF2B5EF4-FFF2-40B4-BE49-F238E27FC236}">
                <a16:creationId xmlns:a16="http://schemas.microsoft.com/office/drawing/2014/main" id="{D66AEBEF-2D47-7846-B3CC-2A633EA978D6}"/>
              </a:ext>
            </a:extLst>
          </p:cNvPr>
          <p:cNvGrpSpPr/>
          <p:nvPr/>
        </p:nvGrpSpPr>
        <p:grpSpPr>
          <a:xfrm>
            <a:off x="4403174" y="1404685"/>
            <a:ext cx="841396" cy="841396"/>
            <a:chOff x="1811890" y="2032051"/>
            <a:chExt cx="2363571" cy="2363571"/>
          </a:xfrm>
        </p:grpSpPr>
        <p:sp>
          <p:nvSpPr>
            <p:cNvPr id="91" name="Oval 90">
              <a:extLst>
                <a:ext uri="{FF2B5EF4-FFF2-40B4-BE49-F238E27FC236}">
                  <a16:creationId xmlns:a16="http://schemas.microsoft.com/office/drawing/2014/main" id="{77F52DBB-29F5-DB24-495E-70ED82EFB7B1}"/>
                </a:ext>
              </a:extLst>
            </p:cNvPr>
            <p:cNvSpPr/>
            <p:nvPr/>
          </p:nvSpPr>
          <p:spPr>
            <a:xfrm>
              <a:off x="1811890" y="203205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35BAF0D5-A141-5463-CBED-D3DE23B06F72}"/>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86" name="Rectangle 85">
            <a:extLst>
              <a:ext uri="{FF2B5EF4-FFF2-40B4-BE49-F238E27FC236}">
                <a16:creationId xmlns:a16="http://schemas.microsoft.com/office/drawing/2014/main" id="{577CB897-1EA9-CA39-C54B-925AEA41BE06}"/>
              </a:ext>
            </a:extLst>
          </p:cNvPr>
          <p:cNvSpPr/>
          <p:nvPr/>
        </p:nvSpPr>
        <p:spPr>
          <a:xfrm>
            <a:off x="8571880" y="3697651"/>
            <a:ext cx="1852324"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7.5%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$1,800</a:t>
            </a:r>
            <a:endParaRPr lang="en-US" sz="1800" dirty="0">
              <a:solidFill>
                <a:schemeClr val="bg1"/>
              </a:solidFill>
              <a:latin typeface="Segoe UI" panose="020B0502040204020203" pitchFamily="34" charset="0"/>
              <a:cs typeface="Segoe UI" panose="020B0502040204020203" pitchFamily="34" charset="0"/>
            </a:endParaRPr>
          </a:p>
        </p:txBody>
      </p:sp>
      <p:sp>
        <p:nvSpPr>
          <p:cNvPr id="95" name="Text Placeholder 4">
            <a:extLst>
              <a:ext uri="{FF2B5EF4-FFF2-40B4-BE49-F238E27FC236}">
                <a16:creationId xmlns:a16="http://schemas.microsoft.com/office/drawing/2014/main" id="{2D23D5DB-C9C1-DBBA-EC75-1120D3E78B9B}"/>
              </a:ext>
            </a:extLst>
          </p:cNvPr>
          <p:cNvSpPr txBox="1">
            <a:spLocks/>
          </p:cNvSpPr>
          <p:nvPr/>
        </p:nvSpPr>
        <p:spPr>
          <a:xfrm>
            <a:off x="3804737" y="636600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96" name="Rectangle 95">
            <a:extLst>
              <a:ext uri="{FF2B5EF4-FFF2-40B4-BE49-F238E27FC236}">
                <a16:creationId xmlns:a16="http://schemas.microsoft.com/office/drawing/2014/main" id="{32EB1E72-AB5B-6EFE-0568-A8A7287E375F}"/>
              </a:ext>
            </a:extLst>
          </p:cNvPr>
          <p:cNvSpPr/>
          <p:nvPr/>
        </p:nvSpPr>
        <p:spPr>
          <a:xfrm>
            <a:off x="6002255" y="5719510"/>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endParaRPr lang="en-US" sz="1600" dirty="0">
              <a:latin typeface="Segoe UI" panose="020B0502040204020203" pitchFamily="34" charset="0"/>
              <a:cs typeface="Segoe UI" panose="020B0502040204020203" pitchFamily="34" charset="0"/>
            </a:endParaRPr>
          </a:p>
        </p:txBody>
      </p:sp>
      <p:grpSp>
        <p:nvGrpSpPr>
          <p:cNvPr id="97" name="Group 96">
            <a:extLst>
              <a:ext uri="{FF2B5EF4-FFF2-40B4-BE49-F238E27FC236}">
                <a16:creationId xmlns:a16="http://schemas.microsoft.com/office/drawing/2014/main" id="{96A3B5C5-E0FC-1050-4286-9330304EB444}"/>
              </a:ext>
            </a:extLst>
          </p:cNvPr>
          <p:cNvGrpSpPr/>
          <p:nvPr/>
        </p:nvGrpSpPr>
        <p:grpSpPr>
          <a:xfrm>
            <a:off x="4389261" y="5463026"/>
            <a:ext cx="841396" cy="841396"/>
            <a:chOff x="1811890" y="2032051"/>
            <a:chExt cx="2363571" cy="2363571"/>
          </a:xfrm>
        </p:grpSpPr>
        <p:sp>
          <p:nvSpPr>
            <p:cNvPr id="103" name="Oval 102">
              <a:extLst>
                <a:ext uri="{FF2B5EF4-FFF2-40B4-BE49-F238E27FC236}">
                  <a16:creationId xmlns:a16="http://schemas.microsoft.com/office/drawing/2014/main" id="{3E7A90DA-E70B-65C1-D3CB-27B3C2439F2D}"/>
                </a:ext>
              </a:extLst>
            </p:cNvPr>
            <p:cNvSpPr/>
            <p:nvPr/>
          </p:nvSpPr>
          <p:spPr>
            <a:xfrm>
              <a:off x="1811890"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D3146362-BA1A-AD02-85C5-E45CA92E55D4}"/>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98" name="Rectangle 97">
            <a:extLst>
              <a:ext uri="{FF2B5EF4-FFF2-40B4-BE49-F238E27FC236}">
                <a16:creationId xmlns:a16="http://schemas.microsoft.com/office/drawing/2014/main" id="{979A0AA8-849D-DDF2-BC53-9F08C6AE4FE1}"/>
              </a:ext>
            </a:extLst>
          </p:cNvPr>
          <p:cNvSpPr/>
          <p:nvPr/>
        </p:nvSpPr>
        <p:spPr>
          <a:xfrm>
            <a:off x="8252477" y="5732936"/>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endParaRPr lang="en-US" sz="1800" dirty="0">
              <a:solidFill>
                <a:schemeClr val="bg1"/>
              </a:solidFill>
              <a:latin typeface="Segoe UI" panose="020B0502040204020203" pitchFamily="34" charset="0"/>
              <a:cs typeface="Segoe UI" panose="020B0502040204020203" pitchFamily="34" charset="0"/>
            </a:endParaRPr>
          </a:p>
        </p:txBody>
      </p:sp>
      <p:sp>
        <p:nvSpPr>
          <p:cNvPr id="73" name="Text Placeholder 4">
            <a:extLst>
              <a:ext uri="{FF2B5EF4-FFF2-40B4-BE49-F238E27FC236}">
                <a16:creationId xmlns:a16="http://schemas.microsoft.com/office/drawing/2014/main" id="{80CAF65F-204A-E4E7-B19D-CACD00470ADD}"/>
              </a:ext>
            </a:extLst>
          </p:cNvPr>
          <p:cNvSpPr txBox="1">
            <a:spLocks/>
          </p:cNvSpPr>
          <p:nvPr/>
        </p:nvSpPr>
        <p:spPr>
          <a:xfrm>
            <a:off x="3804737" y="4421313"/>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grpSp>
        <p:nvGrpSpPr>
          <p:cNvPr id="74" name="Group 73">
            <a:extLst>
              <a:ext uri="{FF2B5EF4-FFF2-40B4-BE49-F238E27FC236}">
                <a16:creationId xmlns:a16="http://schemas.microsoft.com/office/drawing/2014/main" id="{42C710CF-4D31-27CA-02AA-C80AA163F42F}"/>
              </a:ext>
            </a:extLst>
          </p:cNvPr>
          <p:cNvGrpSpPr/>
          <p:nvPr/>
        </p:nvGrpSpPr>
        <p:grpSpPr>
          <a:xfrm>
            <a:off x="4389261" y="3518337"/>
            <a:ext cx="841396" cy="841396"/>
            <a:chOff x="1811890" y="2032051"/>
            <a:chExt cx="2363571" cy="2363571"/>
          </a:xfrm>
        </p:grpSpPr>
        <p:sp>
          <p:nvSpPr>
            <p:cNvPr id="79" name="Oval 78">
              <a:extLst>
                <a:ext uri="{FF2B5EF4-FFF2-40B4-BE49-F238E27FC236}">
                  <a16:creationId xmlns:a16="http://schemas.microsoft.com/office/drawing/2014/main" id="{2D4902D8-4770-3C95-45BC-E46DAE69A823}"/>
                </a:ext>
              </a:extLst>
            </p:cNvPr>
            <p:cNvSpPr/>
            <p:nvPr/>
          </p:nvSpPr>
          <p:spPr>
            <a:xfrm>
              <a:off x="1811890" y="203205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212BE62B-F352-0DAF-35D7-6E984AD601EA}"/>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75" name="Rectangle 74">
            <a:extLst>
              <a:ext uri="{FF2B5EF4-FFF2-40B4-BE49-F238E27FC236}">
                <a16:creationId xmlns:a16="http://schemas.microsoft.com/office/drawing/2014/main" id="{9E8D130E-4C1C-D7B5-9D6E-E89039DDE900}"/>
              </a:ext>
            </a:extLst>
          </p:cNvPr>
          <p:cNvSpPr/>
          <p:nvPr/>
        </p:nvSpPr>
        <p:spPr>
          <a:xfrm>
            <a:off x="8273525" y="1633897"/>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15.98%</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$28,127</a:t>
            </a:r>
            <a:endParaRPr lang="en-US" sz="1800" dirty="0">
              <a:solidFill>
                <a:schemeClr val="bg1"/>
              </a:solidFill>
              <a:latin typeface="Segoe UI" panose="020B0502040204020203" pitchFamily="34" charset="0"/>
              <a:cs typeface="Segoe UI" panose="020B0502040204020203" pitchFamily="34" charset="0"/>
            </a:endParaRPr>
          </a:p>
        </p:txBody>
      </p:sp>
      <p:sp>
        <p:nvSpPr>
          <p:cNvPr id="105" name="Rectangle 104">
            <a:extLst>
              <a:ext uri="{FF2B5EF4-FFF2-40B4-BE49-F238E27FC236}">
                <a16:creationId xmlns:a16="http://schemas.microsoft.com/office/drawing/2014/main" id="{2D7580FA-3BFE-2A7E-BE08-8CE062C19255}"/>
              </a:ext>
            </a:extLst>
          </p:cNvPr>
          <p:cNvSpPr/>
          <p:nvPr/>
        </p:nvSpPr>
        <p:spPr>
          <a:xfrm>
            <a:off x="5984032" y="372867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$24,000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sp>
        <p:nvSpPr>
          <p:cNvPr id="106" name="Rectangle 105">
            <a:extLst>
              <a:ext uri="{FF2B5EF4-FFF2-40B4-BE49-F238E27FC236}">
                <a16:creationId xmlns:a16="http://schemas.microsoft.com/office/drawing/2014/main" id="{EC7A5D38-93C0-CCDE-877A-24E1B07A6228}"/>
              </a:ext>
            </a:extLst>
          </p:cNvPr>
          <p:cNvSpPr/>
          <p:nvPr/>
        </p:nvSpPr>
        <p:spPr>
          <a:xfrm>
            <a:off x="10893828" y="1591301"/>
            <a:ext cx="3149218" cy="3231654"/>
          </a:xfrm>
          <a:prstGeom prst="rect">
            <a:avLst/>
          </a:prstGeom>
        </p:spPr>
        <p:txBody>
          <a:bodyPr wrap="square" lIns="91440" tIns="45720" rIns="91440" bIns="45720" anchor="t">
            <a:spAutoFit/>
          </a:bodyPr>
          <a:lstStyle/>
          <a:p>
            <a:pPr marL="22225" lvl="1" algn="ctr" defTabSz="285739">
              <a:defRPr/>
            </a:pPr>
            <a:r>
              <a:rPr lang="en-US" sz="1800" dirty="0">
                <a:latin typeface="Segoe UI" panose="020B0502040204020203" pitchFamily="34" charset="0"/>
                <a:cs typeface="Segoe UI" panose="020B0502040204020203" pitchFamily="34" charset="0"/>
              </a:rPr>
              <a:t>Total yearly </a:t>
            </a:r>
            <a:br>
              <a:rPr lang="en-US" sz="1800" dirty="0">
                <a:latin typeface="Segoe UI" panose="020B0502040204020203" pitchFamily="34" charset="0"/>
                <a:cs typeface="Segoe UI" panose="020B0502040204020203" pitchFamily="34" charset="0"/>
              </a:rPr>
            </a:br>
            <a:r>
              <a:rPr lang="en-US" sz="1800" dirty="0">
                <a:latin typeface="Segoe UI" panose="020B0502040204020203" pitchFamily="34" charset="0"/>
                <a:cs typeface="Segoe UI" panose="020B0502040204020203" pitchFamily="34" charset="0"/>
              </a:rPr>
              <a:t>retirement income: </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$120,000</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Total tax: </a:t>
            </a:r>
            <a:r>
              <a:rPr lang="en-US" sz="1800" b="1" dirty="0">
                <a:latin typeface="Segoe UI" panose="020B0502040204020203" pitchFamily="34" charset="0"/>
                <a:cs typeface="Segoe UI" panose="020B0502040204020203" pitchFamily="34" charset="0"/>
              </a:rPr>
              <a:t>$29,927</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Effective tax rate:</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14.96%</a:t>
            </a: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lnSpc>
                <a:spcPts val="2375"/>
              </a:lnSpc>
              <a:defRPr/>
            </a:pPr>
            <a:endParaRPr lang="en-US" sz="2000" dirty="0">
              <a:latin typeface="Segoe UI" panose="020B0502040204020203" pitchFamily="34" charset="0"/>
              <a:cs typeface="Segoe UI" panose="020B0502040204020203" pitchFamily="34" charset="0"/>
            </a:endParaRPr>
          </a:p>
        </p:txBody>
      </p:sp>
      <p:sp>
        <p:nvSpPr>
          <p:cNvPr id="21" name="Text Placeholder 15">
            <a:extLst>
              <a:ext uri="{FF2B5EF4-FFF2-40B4-BE49-F238E27FC236}">
                <a16:creationId xmlns:a16="http://schemas.microsoft.com/office/drawing/2014/main" id="{8AEE3A9E-6591-23DC-9C21-1D81C4231413}"/>
              </a:ext>
            </a:extLst>
          </p:cNvPr>
          <p:cNvSpPr txBox="1">
            <a:spLocks/>
          </p:cNvSpPr>
          <p:nvPr/>
        </p:nvSpPr>
        <p:spPr>
          <a:xfrm>
            <a:off x="11077670" y="5035345"/>
            <a:ext cx="2781534" cy="1269077"/>
          </a:xfrm>
          <a:prstGeom prst="rect">
            <a:avLst/>
          </a:prstGeom>
        </p:spPr>
        <p:txBody>
          <a:bodyPr vert="horz" lIns="91440" tIns="45720" rIns="91440" bIns="45720" rtlCol="0">
            <a:noAutofit/>
          </a:bodyPr>
          <a:lstStyle>
            <a:lvl1pPr marL="0" indent="0" algn="l" defTabSz="1097280" rtl="0" eaLnBrk="1" latinLnBrk="0" hangingPunct="1">
              <a:lnSpc>
                <a:spcPts val="2000"/>
              </a:lnSpc>
              <a:spcBef>
                <a:spcPts val="0"/>
              </a:spcBef>
              <a:buFont typeface="Arial" panose="020B0604020202020204" pitchFamily="34" charset="0"/>
              <a:buNone/>
              <a:defRPr lang="en-US" sz="1400" kern="1200" baseline="0" smtClean="0">
                <a:solidFill>
                  <a:srgbClr val="002677"/>
                </a:solidFill>
                <a:effectLst/>
                <a:latin typeface="+mj-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spcAft>
                <a:spcPts val="600"/>
              </a:spcAft>
            </a:pPr>
            <a:r>
              <a:rPr lang="en-US" sz="1800" dirty="0">
                <a:solidFill>
                  <a:schemeClr val="tx1"/>
                </a:solidFill>
              </a:rPr>
              <a:t>Because he didn’t use an asset location strategy, he ended up paying </a:t>
            </a:r>
            <a:br>
              <a:rPr lang="en-US" sz="1800" dirty="0">
                <a:solidFill>
                  <a:schemeClr val="tx1"/>
                </a:solidFill>
              </a:rPr>
            </a:br>
            <a:r>
              <a:rPr lang="en-US" sz="1800" b="1" dirty="0">
                <a:solidFill>
                  <a:srgbClr val="C00000"/>
                </a:solidFill>
                <a:latin typeface="Segoe UI Semibold" panose="020B0502040204020203" pitchFamily="34" charset="0"/>
                <a:cs typeface="Segoe UI Semibold" panose="020B0502040204020203" pitchFamily="34" charset="0"/>
              </a:rPr>
              <a:t>$29,927 in taxes from </a:t>
            </a:r>
            <a:br>
              <a:rPr lang="en-US" sz="1800" b="1" dirty="0">
                <a:solidFill>
                  <a:srgbClr val="C00000"/>
                </a:solidFill>
                <a:latin typeface="Segoe UI Semibold" panose="020B0502040204020203" pitchFamily="34" charset="0"/>
                <a:cs typeface="Segoe UI Semibold" panose="020B0502040204020203" pitchFamily="34" charset="0"/>
              </a:rPr>
            </a:br>
            <a:r>
              <a:rPr lang="en-US" sz="1800" b="1" dirty="0">
                <a:solidFill>
                  <a:srgbClr val="C00000"/>
                </a:solidFill>
                <a:latin typeface="Segoe UI Semibold" panose="020B0502040204020203" pitchFamily="34" charset="0"/>
                <a:cs typeface="Segoe UI Semibold" panose="020B0502040204020203" pitchFamily="34" charset="0"/>
              </a:rPr>
              <a:t>his retirement income </a:t>
            </a:r>
            <a:r>
              <a:rPr lang="en-US" sz="1800" b="1" dirty="0">
                <a:solidFill>
                  <a:srgbClr val="C00000"/>
                </a:solidFill>
                <a:latin typeface="Segoe UI" panose="020B0502040204020203" pitchFamily="34" charset="0"/>
                <a:cs typeface="Segoe UI" panose="020B0502040204020203" pitchFamily="34" charset="0"/>
              </a:rPr>
              <a:t>each year.</a:t>
            </a:r>
          </a:p>
        </p:txBody>
      </p:sp>
      <p:cxnSp>
        <p:nvCxnSpPr>
          <p:cNvPr id="30" name="Straight Arrow Connector 29">
            <a:extLst>
              <a:ext uri="{FF2B5EF4-FFF2-40B4-BE49-F238E27FC236}">
                <a16:creationId xmlns:a16="http://schemas.microsoft.com/office/drawing/2014/main" id="{6E434A2F-0E2C-CF0A-B9E8-E0F189F26385}"/>
              </a:ext>
            </a:extLst>
          </p:cNvPr>
          <p:cNvCxnSpPr/>
          <p:nvPr/>
        </p:nvCxnSpPr>
        <p:spPr>
          <a:xfrm>
            <a:off x="8154839"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15A2DB1F-CF4D-1B38-D870-9DB6BF3F8E1F}"/>
              </a:ext>
            </a:extLst>
          </p:cNvPr>
          <p:cNvCxnSpPr/>
          <p:nvPr/>
        </p:nvCxnSpPr>
        <p:spPr>
          <a:xfrm>
            <a:off x="8150742" y="4222295"/>
            <a:ext cx="464949" cy="0"/>
          </a:xfrm>
          <a:prstGeom prst="straightConnector1">
            <a:avLst/>
          </a:prstGeom>
          <a:ln w="25400">
            <a:solidFill>
              <a:schemeClr val="bg1"/>
            </a:solidFill>
            <a:headEnd w="lg" len="lg"/>
            <a:tailEnd type="arrow" w="med" len="sm"/>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95CCBFE4-58F6-7927-C130-3FEEA6E87F5E}"/>
              </a:ext>
            </a:extLst>
          </p:cNvPr>
          <p:cNvSpPr/>
          <p:nvPr/>
        </p:nvSpPr>
        <p:spPr>
          <a:xfrm>
            <a:off x="11205326" y="2619103"/>
            <a:ext cx="2526223" cy="522739"/>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FE96EFB-080F-C671-70D9-C6B45D529048}"/>
              </a:ext>
            </a:extLst>
          </p:cNvPr>
          <p:cNvGrpSpPr/>
          <p:nvPr/>
        </p:nvGrpSpPr>
        <p:grpSpPr>
          <a:xfrm>
            <a:off x="5680703" y="1654468"/>
            <a:ext cx="628407" cy="998199"/>
            <a:chOff x="5710400" y="1654468"/>
            <a:chExt cx="628407" cy="998199"/>
          </a:xfrm>
        </p:grpSpPr>
        <p:cxnSp>
          <p:nvCxnSpPr>
            <p:cNvPr id="29" name="Straight Arrow Connector 28">
              <a:extLst>
                <a:ext uri="{FF2B5EF4-FFF2-40B4-BE49-F238E27FC236}">
                  <a16:creationId xmlns:a16="http://schemas.microsoft.com/office/drawing/2014/main" id="{77DEB84A-2D4A-B0AF-A38B-B5DC90BF8237}"/>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6FDE70A-5847-5112-53DE-1206D5BAEA39}"/>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8986C3BF-979D-85DD-00E9-494E16726E0C}"/>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AF9E83AF-7B58-FBDC-DB31-F7C0DA8F9389}"/>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47" name="Group 46">
            <a:extLst>
              <a:ext uri="{FF2B5EF4-FFF2-40B4-BE49-F238E27FC236}">
                <a16:creationId xmlns:a16="http://schemas.microsoft.com/office/drawing/2014/main" id="{D51DF32A-0316-0BAB-4364-91523B9287BB}"/>
              </a:ext>
            </a:extLst>
          </p:cNvPr>
          <p:cNvGrpSpPr/>
          <p:nvPr/>
        </p:nvGrpSpPr>
        <p:grpSpPr>
          <a:xfrm>
            <a:off x="5680703" y="3740349"/>
            <a:ext cx="628407" cy="998199"/>
            <a:chOff x="5710400" y="1654468"/>
            <a:chExt cx="628407" cy="998199"/>
          </a:xfrm>
        </p:grpSpPr>
        <p:cxnSp>
          <p:nvCxnSpPr>
            <p:cNvPr id="48" name="Straight Arrow Connector 47">
              <a:extLst>
                <a:ext uri="{FF2B5EF4-FFF2-40B4-BE49-F238E27FC236}">
                  <a16:creationId xmlns:a16="http://schemas.microsoft.com/office/drawing/2014/main" id="{EA5064BB-3B8C-E057-F9F4-E55EF04CBCEF}"/>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5D70E7D1-B90A-7415-C8B8-BC827C871D1A}"/>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0" name="Straight Connector 49">
              <a:extLst>
                <a:ext uri="{FF2B5EF4-FFF2-40B4-BE49-F238E27FC236}">
                  <a16:creationId xmlns:a16="http://schemas.microsoft.com/office/drawing/2014/main" id="{8D200748-DB50-99F4-613E-909C9486547B}"/>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4973D76F-8555-A5E3-ABB3-9E55EE680B0A}"/>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52" name="Group 51">
            <a:extLst>
              <a:ext uri="{FF2B5EF4-FFF2-40B4-BE49-F238E27FC236}">
                <a16:creationId xmlns:a16="http://schemas.microsoft.com/office/drawing/2014/main" id="{C8DB6DE0-E270-87DF-38CE-FB6CE968C33F}"/>
              </a:ext>
            </a:extLst>
          </p:cNvPr>
          <p:cNvGrpSpPr/>
          <p:nvPr/>
        </p:nvGrpSpPr>
        <p:grpSpPr>
          <a:xfrm>
            <a:off x="5680703" y="5716091"/>
            <a:ext cx="628407" cy="998199"/>
            <a:chOff x="5710400" y="1654468"/>
            <a:chExt cx="628407" cy="998199"/>
          </a:xfrm>
        </p:grpSpPr>
        <p:cxnSp>
          <p:nvCxnSpPr>
            <p:cNvPr id="53" name="Straight Arrow Connector 52">
              <a:extLst>
                <a:ext uri="{FF2B5EF4-FFF2-40B4-BE49-F238E27FC236}">
                  <a16:creationId xmlns:a16="http://schemas.microsoft.com/office/drawing/2014/main" id="{F28C9ABC-DAB6-CB55-519F-D51182C9647F}"/>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D929C886-E1AE-5D3C-E600-5208FDD2AD44}"/>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a16="http://schemas.microsoft.com/office/drawing/2014/main" id="{FA5B2E49-4F29-A33D-6FDB-48420FA4054B}"/>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a16="http://schemas.microsoft.com/office/drawing/2014/main" id="{6DD47C46-124C-49D9-5B8D-312A8CC2A9D7}"/>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cxnSp>
        <p:nvCxnSpPr>
          <p:cNvPr id="6" name="Straight Connector 5">
            <a:extLst>
              <a:ext uri="{FF2B5EF4-FFF2-40B4-BE49-F238E27FC236}">
                <a16:creationId xmlns:a16="http://schemas.microsoft.com/office/drawing/2014/main" id="{B02EFDF6-EB86-3744-5242-C1A7FDBA0689}"/>
              </a:ext>
            </a:extLst>
          </p:cNvPr>
          <p:cNvCxnSpPr>
            <a:cxnSpLocks/>
          </p:cNvCxnSpPr>
          <p:nvPr/>
        </p:nvCxnSpPr>
        <p:spPr>
          <a:xfrm>
            <a:off x="415433" y="4269887"/>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FDF8A5-D5EB-B239-0C97-DB326A870EDC}"/>
              </a:ext>
            </a:extLst>
          </p:cNvPr>
          <p:cNvCxnSpPr>
            <a:cxnSpLocks/>
          </p:cNvCxnSpPr>
          <p:nvPr/>
        </p:nvCxnSpPr>
        <p:spPr>
          <a:xfrm>
            <a:off x="415433" y="3644570"/>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682C30-2DE1-381B-EFCB-E62ECB2D43B8}"/>
              </a:ext>
            </a:extLst>
          </p:cNvPr>
          <p:cNvCxnSpPr>
            <a:cxnSpLocks/>
          </p:cNvCxnSpPr>
          <p:nvPr/>
        </p:nvCxnSpPr>
        <p:spPr>
          <a:xfrm>
            <a:off x="11177177" y="4485176"/>
            <a:ext cx="2582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C6F7808-8516-DF0B-7802-561EE7DDB600}"/>
              </a:ext>
            </a:extLst>
          </p:cNvPr>
          <p:cNvPicPr>
            <a:picLocks noChangeAspect="1"/>
          </p:cNvPicPr>
          <p:nvPr/>
        </p:nvPicPr>
        <p:blipFill>
          <a:blip r:embed="rId5"/>
          <a:stretch>
            <a:fillRect/>
          </a:stretch>
        </p:blipFill>
        <p:spPr>
          <a:xfrm>
            <a:off x="13174078" y="253621"/>
            <a:ext cx="1180586" cy="1180586"/>
          </a:xfrm>
          <a:prstGeom prst="rect">
            <a:avLst/>
          </a:prstGeom>
        </p:spPr>
      </p:pic>
      <p:pic>
        <p:nvPicPr>
          <p:cNvPr id="15" name="Picture 14">
            <a:extLst>
              <a:ext uri="{FF2B5EF4-FFF2-40B4-BE49-F238E27FC236}">
                <a16:creationId xmlns:a16="http://schemas.microsoft.com/office/drawing/2014/main" id="{C05E883F-F169-8221-31E1-243FB731E119}"/>
              </a:ext>
            </a:extLst>
          </p:cNvPr>
          <p:cNvPicPr>
            <a:picLocks noChangeAspect="1"/>
          </p:cNvPicPr>
          <p:nvPr/>
        </p:nvPicPr>
        <p:blipFill>
          <a:blip r:embed="rId6"/>
          <a:stretch>
            <a:fillRect/>
          </a:stretch>
        </p:blipFill>
        <p:spPr>
          <a:xfrm>
            <a:off x="13174078" y="254068"/>
            <a:ext cx="1180586" cy="1180586"/>
          </a:xfrm>
          <a:prstGeom prst="rect">
            <a:avLst/>
          </a:prstGeom>
        </p:spPr>
      </p:pic>
      <p:pic>
        <p:nvPicPr>
          <p:cNvPr id="18" name="Picture 17">
            <a:extLst>
              <a:ext uri="{FF2B5EF4-FFF2-40B4-BE49-F238E27FC236}">
                <a16:creationId xmlns:a16="http://schemas.microsoft.com/office/drawing/2014/main" id="{77FC3956-BEAB-B142-887B-37AE2E2EE542}"/>
              </a:ext>
            </a:extLst>
          </p:cNvPr>
          <p:cNvPicPr>
            <a:picLocks noChangeAspect="1"/>
          </p:cNvPicPr>
          <p:nvPr/>
        </p:nvPicPr>
        <p:blipFill>
          <a:blip r:embed="rId7"/>
          <a:stretch>
            <a:fillRect/>
          </a:stretch>
        </p:blipFill>
        <p:spPr>
          <a:xfrm>
            <a:off x="13162020" y="244214"/>
            <a:ext cx="1196822" cy="1196822"/>
          </a:xfrm>
          <a:prstGeom prst="rect">
            <a:avLst/>
          </a:prstGeom>
        </p:spPr>
      </p:pic>
      <p:pic>
        <p:nvPicPr>
          <p:cNvPr id="20" name="Picture 19">
            <a:extLst>
              <a:ext uri="{FF2B5EF4-FFF2-40B4-BE49-F238E27FC236}">
                <a16:creationId xmlns:a16="http://schemas.microsoft.com/office/drawing/2014/main" id="{9EF87850-B099-1C1C-D429-73B16BD03059}"/>
              </a:ext>
            </a:extLst>
          </p:cNvPr>
          <p:cNvPicPr>
            <a:picLocks noChangeAspect="1"/>
          </p:cNvPicPr>
          <p:nvPr/>
        </p:nvPicPr>
        <p:blipFill>
          <a:blip r:embed="rId8"/>
          <a:stretch>
            <a:fillRect/>
          </a:stretch>
        </p:blipFill>
        <p:spPr>
          <a:xfrm>
            <a:off x="13174078" y="253621"/>
            <a:ext cx="1180586" cy="1180586"/>
          </a:xfrm>
          <a:prstGeom prst="rect">
            <a:avLst/>
          </a:prstGeom>
        </p:spPr>
      </p:pic>
    </p:spTree>
    <p:extLst>
      <p:ext uri="{BB962C8B-B14F-4D97-AF65-F5344CB8AC3E}">
        <p14:creationId xmlns:p14="http://schemas.microsoft.com/office/powerpoint/2010/main" val="22022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0E505-C999-8D65-70A5-72396ADF529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B67BB4A-A00D-D600-D9A2-C565AD202955}"/>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3">
            <a:extLst>
              <a:ext uri="{FF2B5EF4-FFF2-40B4-BE49-F238E27FC236}">
                <a16:creationId xmlns:a16="http://schemas.microsoft.com/office/drawing/2014/main" id="{881BD380-079B-6D88-F1C4-1EAABE319599}"/>
              </a:ext>
            </a:extLst>
          </p:cNvPr>
          <p:cNvPicPr>
            <a:picLocks noChangeAspect="1"/>
          </p:cNvPicPr>
          <p:nvPr/>
        </p:nvPicPr>
        <p:blipFill>
          <a:blip r:embed="rId3" cstate="print">
            <a:extLst>
              <a:ext uri="{28A0092B-C50C-407E-A947-70E740481C1C}">
                <a14:useLocalDpi xmlns:a14="http://schemas.microsoft.com/office/drawing/2010/main" val="0"/>
              </a:ext>
            </a:extLst>
          </a:blip>
          <a:srcRect l="10915" t="12" r="22335" b="-12"/>
          <a:stretch>
            <a:fillRect/>
          </a:stretch>
        </p:blipFill>
        <p:spPr>
          <a:xfrm>
            <a:off x="1863308" y="1398148"/>
            <a:ext cx="1799593" cy="1799593"/>
          </a:xfrm>
          <a:prstGeom prst="ellipse">
            <a:avLst/>
          </a:prstGeom>
          <a:ln>
            <a:noFill/>
          </a:ln>
          <a:effectLst>
            <a:outerShdw blurRad="127000" dist="38100" dir="2700000" algn="tl" rotWithShape="0">
              <a:schemeClr val="accent5">
                <a:alpha val="40000"/>
              </a:schemeClr>
            </a:outerShdw>
          </a:effectLst>
        </p:spPr>
      </p:pic>
      <p:sp>
        <p:nvSpPr>
          <p:cNvPr id="94" name="Rectangle 93">
            <a:extLst>
              <a:ext uri="{FF2B5EF4-FFF2-40B4-BE49-F238E27FC236}">
                <a16:creationId xmlns:a16="http://schemas.microsoft.com/office/drawing/2014/main" id="{647ED4C8-99A6-0F5F-36B3-BEB910C41586}"/>
              </a:ext>
            </a:extLst>
          </p:cNvPr>
          <p:cNvSpPr/>
          <p:nvPr/>
        </p:nvSpPr>
        <p:spPr>
          <a:xfrm>
            <a:off x="3924353" y="5308264"/>
            <a:ext cx="6628721" cy="18667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3BF2A92A-F677-C96D-7B43-BE09659F3014}"/>
              </a:ext>
            </a:extLst>
          </p:cNvPr>
          <p:cNvCxnSpPr/>
          <p:nvPr/>
        </p:nvCxnSpPr>
        <p:spPr>
          <a:xfrm>
            <a:off x="8150742" y="6197221"/>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sp>
        <p:nvSpPr>
          <p:cNvPr id="31" name="Oval 30">
            <a:extLst>
              <a:ext uri="{FF2B5EF4-FFF2-40B4-BE49-F238E27FC236}">
                <a16:creationId xmlns:a16="http://schemas.microsoft.com/office/drawing/2014/main" id="{8E079D26-9937-09E4-CE9B-1872C575A384}"/>
              </a:ext>
            </a:extLst>
          </p:cNvPr>
          <p:cNvSpPr/>
          <p:nvPr/>
        </p:nvSpPr>
        <p:spPr>
          <a:xfrm>
            <a:off x="6484066" y="347925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25C1D33-36AC-3E97-57F7-361AF5EA14A9}"/>
              </a:ext>
            </a:extLst>
          </p:cNvPr>
          <p:cNvSpPr/>
          <p:nvPr/>
        </p:nvSpPr>
        <p:spPr>
          <a:xfrm>
            <a:off x="8751925" y="3491532"/>
            <a:ext cx="1534333" cy="1534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C4170C0-849D-6441-D4FD-CC561A790004}"/>
              </a:ext>
            </a:extLst>
          </p:cNvPr>
          <p:cNvSpPr/>
          <p:nvPr/>
        </p:nvSpPr>
        <p:spPr>
          <a:xfrm>
            <a:off x="3941164" y="3309220"/>
            <a:ext cx="6628721" cy="1866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C2C6AA5-970B-61E9-5792-70408F78AC67}"/>
              </a:ext>
            </a:extLst>
          </p:cNvPr>
          <p:cNvSpPr/>
          <p:nvPr/>
        </p:nvSpPr>
        <p:spPr>
          <a:xfrm>
            <a:off x="3941165" y="1275100"/>
            <a:ext cx="6628721" cy="18667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4A9C6FF-36EA-A40F-A857-76E670138802}"/>
              </a:ext>
            </a:extLst>
          </p:cNvPr>
          <p:cNvSpPr/>
          <p:nvPr/>
        </p:nvSpPr>
        <p:spPr>
          <a:xfrm>
            <a:off x="6488163" y="139240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79A24B-443F-813C-3119-F3BB7641EB7C}"/>
              </a:ext>
            </a:extLst>
          </p:cNvPr>
          <p:cNvSpPr/>
          <p:nvPr/>
        </p:nvSpPr>
        <p:spPr>
          <a:xfrm>
            <a:off x="8756022" y="1404685"/>
            <a:ext cx="1534333" cy="15343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5380EF-1BBE-6458-1C55-FA8092BCB74B}"/>
              </a:ext>
            </a:extLst>
          </p:cNvPr>
          <p:cNvSpPr/>
          <p:nvPr/>
        </p:nvSpPr>
        <p:spPr>
          <a:xfrm>
            <a:off x="10803963" y="1275100"/>
            <a:ext cx="3328948" cy="5899906"/>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D3B30E1-680B-6E77-1E26-A1C0E645D77F}"/>
              </a:ext>
            </a:extLst>
          </p:cNvPr>
          <p:cNvSpPr>
            <a:spLocks noGrp="1"/>
          </p:cNvSpPr>
          <p:nvPr>
            <p:ph type="body" sz="quarter" idx="14"/>
          </p:nvPr>
        </p:nvSpPr>
        <p:spPr>
          <a:xfrm>
            <a:off x="415433" y="3810697"/>
            <a:ext cx="3386669" cy="636885"/>
          </a:xfrm>
        </p:spPr>
        <p:txBody>
          <a:bodyPr>
            <a:noAutofit/>
          </a:bodyPr>
          <a:lstStyle/>
          <a:p>
            <a:r>
              <a:rPr lang="en-US" sz="1400" dirty="0"/>
              <a:t>Age 35</a:t>
            </a:r>
          </a:p>
        </p:txBody>
      </p:sp>
      <p:sp>
        <p:nvSpPr>
          <p:cNvPr id="7" name="Slide Number Placeholder 6">
            <a:extLst>
              <a:ext uri="{FF2B5EF4-FFF2-40B4-BE49-F238E27FC236}">
                <a16:creationId xmlns:a16="http://schemas.microsoft.com/office/drawing/2014/main" id="{0654CA25-468E-4C3E-B0A3-4B988A2F21D6}"/>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16</a:t>
            </a:fld>
            <a:endParaRPr lang="en-US"/>
          </a:p>
        </p:txBody>
      </p:sp>
      <p:sp>
        <p:nvSpPr>
          <p:cNvPr id="8" name="Footer Placeholder 7">
            <a:extLst>
              <a:ext uri="{FF2B5EF4-FFF2-40B4-BE49-F238E27FC236}">
                <a16:creationId xmlns:a16="http://schemas.microsoft.com/office/drawing/2014/main" id="{90A67709-8729-18C2-A852-3DC189376415}"/>
              </a:ext>
            </a:extLst>
          </p:cNvPr>
          <p:cNvSpPr>
            <a:spLocks noGrp="1"/>
          </p:cNvSpPr>
          <p:nvPr>
            <p:ph type="ftr" sz="quarter" idx="3"/>
          </p:nvPr>
        </p:nvSpPr>
        <p:spPr>
          <a:xfrm>
            <a:off x="9686925" y="7615599"/>
            <a:ext cx="4197340" cy="218918"/>
          </a:xfrm>
        </p:spPr>
        <p:txBody>
          <a:bodyPr/>
          <a:lstStyle/>
          <a:p>
            <a:r>
              <a:rPr lang="en-US" dirty="0"/>
              <a:t>Presentation Title Here – Month 00, 0000</a:t>
            </a:r>
          </a:p>
        </p:txBody>
      </p:sp>
      <p:sp>
        <p:nvSpPr>
          <p:cNvPr id="12" name="Title 11">
            <a:extLst>
              <a:ext uri="{FF2B5EF4-FFF2-40B4-BE49-F238E27FC236}">
                <a16:creationId xmlns:a16="http://schemas.microsoft.com/office/drawing/2014/main" id="{F86EADEC-26A8-B8D8-8BEE-B6844D22A220}"/>
              </a:ext>
            </a:extLst>
          </p:cNvPr>
          <p:cNvSpPr>
            <a:spLocks noGrp="1"/>
          </p:cNvSpPr>
          <p:nvPr>
            <p:ph type="title"/>
          </p:nvPr>
        </p:nvSpPr>
        <p:spPr/>
        <p:txBody>
          <a:bodyPr/>
          <a:lstStyle/>
          <a:p>
            <a:r>
              <a:rPr lang="en-US" dirty="0">
                <a:latin typeface="Segoe UI" panose="020B0502040204020203" pitchFamily="34" charset="0"/>
              </a:rPr>
              <a:t>Hypothetical impact of asset location</a:t>
            </a:r>
            <a:br>
              <a:rPr lang="en-US" dirty="0">
                <a:latin typeface="Segoe UI" panose="020B0502040204020203" pitchFamily="34" charset="0"/>
              </a:rPr>
            </a:br>
            <a:endParaRPr lang="en-US" dirty="0"/>
          </a:p>
        </p:txBody>
      </p:sp>
      <p:sp>
        <p:nvSpPr>
          <p:cNvPr id="83" name="Text Placeholder 4">
            <a:extLst>
              <a:ext uri="{FF2B5EF4-FFF2-40B4-BE49-F238E27FC236}">
                <a16:creationId xmlns:a16="http://schemas.microsoft.com/office/drawing/2014/main" id="{9469170B-94B7-16E9-949D-8034D0421A97}"/>
              </a:ext>
            </a:extLst>
          </p:cNvPr>
          <p:cNvSpPr txBox="1">
            <a:spLocks/>
          </p:cNvSpPr>
          <p:nvPr/>
        </p:nvSpPr>
        <p:spPr>
          <a:xfrm>
            <a:off x="3818650" y="2307661"/>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84" name="Rectangle 83">
            <a:extLst>
              <a:ext uri="{FF2B5EF4-FFF2-40B4-BE49-F238E27FC236}">
                <a16:creationId xmlns:a16="http://schemas.microsoft.com/office/drawing/2014/main" id="{B9E8F70E-DCBB-45FB-5729-8FB6928F03A3}"/>
              </a:ext>
            </a:extLst>
          </p:cNvPr>
          <p:cNvSpPr/>
          <p:nvPr/>
        </p:nvSpPr>
        <p:spPr>
          <a:xfrm>
            <a:off x="6014289" y="163053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$40,000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grpSp>
        <p:nvGrpSpPr>
          <p:cNvPr id="85" name="Group 84">
            <a:extLst>
              <a:ext uri="{FF2B5EF4-FFF2-40B4-BE49-F238E27FC236}">
                <a16:creationId xmlns:a16="http://schemas.microsoft.com/office/drawing/2014/main" id="{6123D4BC-3B11-A1F1-06F5-918E5C2504C2}"/>
              </a:ext>
            </a:extLst>
          </p:cNvPr>
          <p:cNvGrpSpPr/>
          <p:nvPr/>
        </p:nvGrpSpPr>
        <p:grpSpPr>
          <a:xfrm>
            <a:off x="4403174" y="1404685"/>
            <a:ext cx="841396" cy="841396"/>
            <a:chOff x="1811890" y="2032051"/>
            <a:chExt cx="2363571" cy="2363571"/>
          </a:xfrm>
        </p:grpSpPr>
        <p:sp>
          <p:nvSpPr>
            <p:cNvPr id="91" name="Oval 90">
              <a:extLst>
                <a:ext uri="{FF2B5EF4-FFF2-40B4-BE49-F238E27FC236}">
                  <a16:creationId xmlns:a16="http://schemas.microsoft.com/office/drawing/2014/main" id="{15C4AE59-E5B9-64E2-4A9B-F5591B6C8B3E}"/>
                </a:ext>
              </a:extLst>
            </p:cNvPr>
            <p:cNvSpPr/>
            <p:nvPr/>
          </p:nvSpPr>
          <p:spPr>
            <a:xfrm>
              <a:off x="1811890" y="203205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7168E5ED-2F52-F6D3-75DF-25C61C13F706}"/>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86" name="Rectangle 85">
            <a:extLst>
              <a:ext uri="{FF2B5EF4-FFF2-40B4-BE49-F238E27FC236}">
                <a16:creationId xmlns:a16="http://schemas.microsoft.com/office/drawing/2014/main" id="{DC50C3A8-A0A4-52F2-B5D4-3C4A01A28B89}"/>
              </a:ext>
            </a:extLst>
          </p:cNvPr>
          <p:cNvSpPr/>
          <p:nvPr/>
        </p:nvSpPr>
        <p:spPr>
          <a:xfrm>
            <a:off x="8571880" y="3697651"/>
            <a:ext cx="1852324"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7.5%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$3,000</a:t>
            </a:r>
            <a:endParaRPr lang="en-US" sz="1800" dirty="0">
              <a:solidFill>
                <a:schemeClr val="bg1"/>
              </a:solidFill>
              <a:latin typeface="Segoe UI" panose="020B0502040204020203" pitchFamily="34" charset="0"/>
              <a:cs typeface="Segoe UI" panose="020B0502040204020203" pitchFamily="34" charset="0"/>
            </a:endParaRPr>
          </a:p>
        </p:txBody>
      </p:sp>
      <p:sp>
        <p:nvSpPr>
          <p:cNvPr id="95" name="Text Placeholder 4">
            <a:extLst>
              <a:ext uri="{FF2B5EF4-FFF2-40B4-BE49-F238E27FC236}">
                <a16:creationId xmlns:a16="http://schemas.microsoft.com/office/drawing/2014/main" id="{F56CD192-7D5A-8687-8242-DFA207AB0DB1}"/>
              </a:ext>
            </a:extLst>
          </p:cNvPr>
          <p:cNvSpPr txBox="1">
            <a:spLocks/>
          </p:cNvSpPr>
          <p:nvPr/>
        </p:nvSpPr>
        <p:spPr>
          <a:xfrm>
            <a:off x="3804737" y="636600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sp>
        <p:nvSpPr>
          <p:cNvPr id="96" name="Rectangle 95">
            <a:extLst>
              <a:ext uri="{FF2B5EF4-FFF2-40B4-BE49-F238E27FC236}">
                <a16:creationId xmlns:a16="http://schemas.microsoft.com/office/drawing/2014/main" id="{EBF86787-89AD-3E85-1043-3C4F436FE745}"/>
              </a:ext>
            </a:extLst>
          </p:cNvPr>
          <p:cNvSpPr/>
          <p:nvPr/>
        </p:nvSpPr>
        <p:spPr>
          <a:xfrm>
            <a:off x="6002255" y="5719510"/>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$40,000</a:t>
            </a:r>
          </a:p>
          <a:p>
            <a:pPr marL="22225" lvl="1" algn="ctr" defTabSz="285739">
              <a:lnSpc>
                <a:spcPts val="2375"/>
              </a:lnSpc>
              <a:defRPr/>
            </a:pPr>
            <a:endParaRPr lang="en-US" sz="1600" dirty="0">
              <a:latin typeface="Segoe UI" panose="020B0502040204020203" pitchFamily="34" charset="0"/>
              <a:cs typeface="Segoe UI" panose="020B0502040204020203" pitchFamily="34" charset="0"/>
            </a:endParaRPr>
          </a:p>
        </p:txBody>
      </p:sp>
      <p:grpSp>
        <p:nvGrpSpPr>
          <p:cNvPr id="97" name="Group 96">
            <a:extLst>
              <a:ext uri="{FF2B5EF4-FFF2-40B4-BE49-F238E27FC236}">
                <a16:creationId xmlns:a16="http://schemas.microsoft.com/office/drawing/2014/main" id="{AADA9090-96E0-7EEB-B7BE-A11C3BB4CA5A}"/>
              </a:ext>
            </a:extLst>
          </p:cNvPr>
          <p:cNvGrpSpPr/>
          <p:nvPr/>
        </p:nvGrpSpPr>
        <p:grpSpPr>
          <a:xfrm>
            <a:off x="4389261" y="5463026"/>
            <a:ext cx="841396" cy="841396"/>
            <a:chOff x="1811890" y="2032051"/>
            <a:chExt cx="2363571" cy="2363571"/>
          </a:xfrm>
        </p:grpSpPr>
        <p:sp>
          <p:nvSpPr>
            <p:cNvPr id="103" name="Oval 102">
              <a:extLst>
                <a:ext uri="{FF2B5EF4-FFF2-40B4-BE49-F238E27FC236}">
                  <a16:creationId xmlns:a16="http://schemas.microsoft.com/office/drawing/2014/main" id="{F28DD595-B479-09A6-4B16-1C312704915A}"/>
                </a:ext>
              </a:extLst>
            </p:cNvPr>
            <p:cNvSpPr/>
            <p:nvPr/>
          </p:nvSpPr>
          <p:spPr>
            <a:xfrm>
              <a:off x="1811890"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FF7A9D2A-1C24-7D56-49B6-682959F8D735}"/>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98" name="Rectangle 97">
            <a:extLst>
              <a:ext uri="{FF2B5EF4-FFF2-40B4-BE49-F238E27FC236}">
                <a16:creationId xmlns:a16="http://schemas.microsoft.com/office/drawing/2014/main" id="{7335BD34-952D-7DD8-F101-9DE815FD55AA}"/>
              </a:ext>
            </a:extLst>
          </p:cNvPr>
          <p:cNvSpPr/>
          <p:nvPr/>
        </p:nvSpPr>
        <p:spPr>
          <a:xfrm>
            <a:off x="8252477" y="5732936"/>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0%</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$0</a:t>
            </a:r>
            <a:endParaRPr lang="en-US" sz="1800" dirty="0">
              <a:solidFill>
                <a:schemeClr val="bg1"/>
              </a:solidFill>
              <a:latin typeface="Segoe UI" panose="020B0502040204020203" pitchFamily="34" charset="0"/>
              <a:cs typeface="Segoe UI" panose="020B0502040204020203" pitchFamily="34" charset="0"/>
            </a:endParaRPr>
          </a:p>
        </p:txBody>
      </p:sp>
      <p:sp>
        <p:nvSpPr>
          <p:cNvPr id="73" name="Text Placeholder 4">
            <a:extLst>
              <a:ext uri="{FF2B5EF4-FFF2-40B4-BE49-F238E27FC236}">
                <a16:creationId xmlns:a16="http://schemas.microsoft.com/office/drawing/2014/main" id="{D0867147-EB27-38B9-AB7D-B7727521D304}"/>
              </a:ext>
            </a:extLst>
          </p:cNvPr>
          <p:cNvSpPr txBox="1">
            <a:spLocks/>
          </p:cNvSpPr>
          <p:nvPr/>
        </p:nvSpPr>
        <p:spPr>
          <a:xfrm>
            <a:off x="3804737" y="4421313"/>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 </a:t>
            </a:r>
            <a:br>
              <a:rPr lang="en-US" sz="1750" dirty="0">
                <a:solidFill>
                  <a:schemeClr val="bg1"/>
                </a:solidFill>
              </a:rPr>
            </a:br>
            <a:r>
              <a:rPr lang="en-US" sz="1750" dirty="0">
                <a:solidFill>
                  <a:schemeClr val="bg1"/>
                </a:solidFill>
              </a:rPr>
              <a:t>bucket</a:t>
            </a:r>
          </a:p>
          <a:p>
            <a:pPr algn="ctr" defTabSz="285739">
              <a:lnSpc>
                <a:spcPct val="100000"/>
              </a:lnSpc>
              <a:defRPr/>
            </a:pPr>
            <a:endParaRPr lang="en-US" sz="1750" dirty="0">
              <a:solidFill>
                <a:schemeClr val="bg1"/>
              </a:solidFill>
            </a:endParaRPr>
          </a:p>
        </p:txBody>
      </p:sp>
      <p:grpSp>
        <p:nvGrpSpPr>
          <p:cNvPr id="74" name="Group 73">
            <a:extLst>
              <a:ext uri="{FF2B5EF4-FFF2-40B4-BE49-F238E27FC236}">
                <a16:creationId xmlns:a16="http://schemas.microsoft.com/office/drawing/2014/main" id="{0C3E494D-6B16-78A2-3145-8260E19776D5}"/>
              </a:ext>
            </a:extLst>
          </p:cNvPr>
          <p:cNvGrpSpPr/>
          <p:nvPr/>
        </p:nvGrpSpPr>
        <p:grpSpPr>
          <a:xfrm>
            <a:off x="4389261" y="3518337"/>
            <a:ext cx="841396" cy="841396"/>
            <a:chOff x="1811890" y="2032051"/>
            <a:chExt cx="2363571" cy="2363571"/>
          </a:xfrm>
        </p:grpSpPr>
        <p:sp>
          <p:nvSpPr>
            <p:cNvPr id="79" name="Oval 78">
              <a:extLst>
                <a:ext uri="{FF2B5EF4-FFF2-40B4-BE49-F238E27FC236}">
                  <a16:creationId xmlns:a16="http://schemas.microsoft.com/office/drawing/2014/main" id="{873237F7-0DF0-C4C4-A066-B8B76FCD5371}"/>
                </a:ext>
              </a:extLst>
            </p:cNvPr>
            <p:cNvSpPr/>
            <p:nvPr/>
          </p:nvSpPr>
          <p:spPr>
            <a:xfrm>
              <a:off x="1811890" y="203205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6F0BD6FD-5695-E9C9-5584-8851FDD68D88}"/>
                </a:ext>
              </a:extLst>
            </p:cNvPr>
            <p:cNvPicPr>
              <a:picLocks noChangeAspect="1"/>
            </p:cNvPicPr>
            <p:nvPr/>
          </p:nvPicPr>
          <p:blipFill>
            <a:blip r:embed="rId4"/>
            <a:stretch>
              <a:fillRect/>
            </a:stretch>
          </p:blipFill>
          <p:spPr>
            <a:xfrm>
              <a:off x="2409405" y="2455149"/>
              <a:ext cx="1165956" cy="1499086"/>
            </a:xfrm>
            <a:prstGeom prst="rect">
              <a:avLst/>
            </a:prstGeom>
          </p:spPr>
        </p:pic>
      </p:grpSp>
      <p:sp>
        <p:nvSpPr>
          <p:cNvPr id="75" name="Rectangle 74">
            <a:extLst>
              <a:ext uri="{FF2B5EF4-FFF2-40B4-BE49-F238E27FC236}">
                <a16:creationId xmlns:a16="http://schemas.microsoft.com/office/drawing/2014/main" id="{1EF1C7CE-E657-9AEB-4256-282B2E9A87FA}"/>
              </a:ext>
            </a:extLst>
          </p:cNvPr>
          <p:cNvSpPr/>
          <p:nvPr/>
        </p:nvSpPr>
        <p:spPr>
          <a:xfrm>
            <a:off x="8273525" y="1633897"/>
            <a:ext cx="2491131" cy="985206"/>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Tax: </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12.45%</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$14,934</a:t>
            </a:r>
            <a:endParaRPr lang="en-US" sz="1800" dirty="0">
              <a:solidFill>
                <a:schemeClr val="bg1"/>
              </a:solidFill>
              <a:latin typeface="Segoe UI" panose="020B0502040204020203" pitchFamily="34" charset="0"/>
              <a:cs typeface="Segoe UI" panose="020B0502040204020203" pitchFamily="34" charset="0"/>
            </a:endParaRPr>
          </a:p>
        </p:txBody>
      </p:sp>
      <p:sp>
        <p:nvSpPr>
          <p:cNvPr id="105" name="Rectangle 104">
            <a:extLst>
              <a:ext uri="{FF2B5EF4-FFF2-40B4-BE49-F238E27FC236}">
                <a16:creationId xmlns:a16="http://schemas.microsoft.com/office/drawing/2014/main" id="{7B700FEC-C807-942D-F278-1397E72CEC12}"/>
              </a:ext>
            </a:extLst>
          </p:cNvPr>
          <p:cNvSpPr/>
          <p:nvPr/>
        </p:nvSpPr>
        <p:spPr>
          <a:xfrm>
            <a:off x="5984032" y="3728679"/>
            <a:ext cx="2491131" cy="1292983"/>
          </a:xfrm>
          <a:prstGeom prst="rect">
            <a:avLst/>
          </a:prstGeom>
        </p:spPr>
        <p:txBody>
          <a:bodyPr wrap="square" lIns="91440" tIns="45720" rIns="91440" bIns="45720" anchor="t">
            <a:spAutoFit/>
          </a:bodyPr>
          <a:lstStyle/>
          <a:p>
            <a:pPr marL="22225" lvl="1" algn="ctr" defTabSz="285739">
              <a:lnSpc>
                <a:spcPts val="2375"/>
              </a:lnSpc>
              <a:defRPr/>
            </a:pPr>
            <a:r>
              <a:rPr lang="en-US" sz="1600" dirty="0">
                <a:solidFill>
                  <a:schemeClr val="bg1"/>
                </a:solidFill>
                <a:latin typeface="Segoe UI" panose="020B0502040204020203" pitchFamily="34" charset="0"/>
                <a:cs typeface="Segoe UI" panose="020B0502040204020203" pitchFamily="34" charset="0"/>
              </a:rPr>
              <a:t>Income/</a:t>
            </a:r>
            <a:br>
              <a:rPr lang="en-US" sz="1600" dirty="0">
                <a:solidFill>
                  <a:schemeClr val="bg1"/>
                </a:solidFill>
                <a:latin typeface="Segoe UI" panose="020B0502040204020203" pitchFamily="34" charset="0"/>
                <a:cs typeface="Segoe UI" panose="020B0502040204020203" pitchFamily="34" charset="0"/>
              </a:rPr>
            </a:br>
            <a:r>
              <a:rPr lang="en-US" sz="1600" dirty="0">
                <a:solidFill>
                  <a:schemeClr val="bg1"/>
                </a:solidFill>
                <a:latin typeface="Segoe UI" panose="020B0502040204020203" pitchFamily="34" charset="0"/>
                <a:cs typeface="Segoe UI" panose="020B0502040204020203" pitchFamily="34" charset="0"/>
              </a:rPr>
              <a:t>Withdrawal:</a:t>
            </a:r>
          </a:p>
          <a:p>
            <a:pPr marL="22225" lvl="1" algn="ctr" defTabSz="285739">
              <a:lnSpc>
                <a:spcPts val="2375"/>
              </a:lnSpc>
              <a:defRPr/>
            </a:pPr>
            <a:r>
              <a:rPr lang="en-US" sz="1800" b="1" dirty="0">
                <a:solidFill>
                  <a:schemeClr val="bg1"/>
                </a:solidFill>
                <a:latin typeface="Segoe UI" panose="020B0502040204020203" pitchFamily="34" charset="0"/>
                <a:cs typeface="Segoe UI" panose="020B0502040204020203" pitchFamily="34" charset="0"/>
              </a:rPr>
              <a:t>$40,000</a:t>
            </a:r>
          </a:p>
          <a:p>
            <a:pPr marL="22225" lvl="1" algn="ctr" defTabSz="285739">
              <a:lnSpc>
                <a:spcPts val="2375"/>
              </a:lnSpc>
              <a:defRPr/>
            </a:pPr>
            <a:endParaRPr lang="en-US" sz="1600" dirty="0">
              <a:solidFill>
                <a:schemeClr val="bg1"/>
              </a:solidFill>
              <a:latin typeface="Segoe UI" panose="020B0502040204020203" pitchFamily="34" charset="0"/>
              <a:cs typeface="Segoe UI" panose="020B0502040204020203" pitchFamily="34" charset="0"/>
            </a:endParaRPr>
          </a:p>
        </p:txBody>
      </p:sp>
      <p:sp>
        <p:nvSpPr>
          <p:cNvPr id="106" name="Rectangle 105">
            <a:extLst>
              <a:ext uri="{FF2B5EF4-FFF2-40B4-BE49-F238E27FC236}">
                <a16:creationId xmlns:a16="http://schemas.microsoft.com/office/drawing/2014/main" id="{390CEA91-B864-B69E-4DE4-31C58B3F2C5B}"/>
              </a:ext>
            </a:extLst>
          </p:cNvPr>
          <p:cNvSpPr/>
          <p:nvPr/>
        </p:nvSpPr>
        <p:spPr>
          <a:xfrm>
            <a:off x="10893828" y="1591301"/>
            <a:ext cx="3149218" cy="3231654"/>
          </a:xfrm>
          <a:prstGeom prst="rect">
            <a:avLst/>
          </a:prstGeom>
        </p:spPr>
        <p:txBody>
          <a:bodyPr wrap="square" lIns="91440" tIns="45720" rIns="91440" bIns="45720" anchor="t">
            <a:spAutoFit/>
          </a:bodyPr>
          <a:lstStyle/>
          <a:p>
            <a:pPr marL="22225" lvl="1" algn="ctr" defTabSz="285739">
              <a:defRPr/>
            </a:pPr>
            <a:r>
              <a:rPr lang="en-US" sz="1800" dirty="0">
                <a:latin typeface="Segoe UI" panose="020B0502040204020203" pitchFamily="34" charset="0"/>
                <a:cs typeface="Segoe UI" panose="020B0502040204020203" pitchFamily="34" charset="0"/>
              </a:rPr>
              <a:t>Total yearly </a:t>
            </a:r>
            <a:br>
              <a:rPr lang="en-US" sz="1800" dirty="0">
                <a:latin typeface="Segoe UI" panose="020B0502040204020203" pitchFamily="34" charset="0"/>
                <a:cs typeface="Segoe UI" panose="020B0502040204020203" pitchFamily="34" charset="0"/>
              </a:rPr>
            </a:br>
            <a:r>
              <a:rPr lang="en-US" sz="1800" dirty="0">
                <a:latin typeface="Segoe UI" panose="020B0502040204020203" pitchFamily="34" charset="0"/>
                <a:cs typeface="Segoe UI" panose="020B0502040204020203" pitchFamily="34" charset="0"/>
              </a:rPr>
              <a:t>retirement income: </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$120,000</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Total tax: </a:t>
            </a:r>
            <a:r>
              <a:rPr lang="en-US" sz="1800" b="1" dirty="0">
                <a:latin typeface="Segoe UI" panose="020B0502040204020203" pitchFamily="34" charset="0"/>
                <a:cs typeface="Segoe UI" panose="020B0502040204020203" pitchFamily="34" charset="0"/>
              </a:rPr>
              <a:t>$17,934</a:t>
            </a:r>
          </a:p>
          <a:p>
            <a:pPr marL="22225" lvl="1" algn="ctr" defTabSz="285739">
              <a:defRPr/>
            </a:pPr>
            <a:endParaRPr lang="en-US" sz="1800" b="1" dirty="0">
              <a:latin typeface="Segoe UI" panose="020B0502040204020203" pitchFamily="34" charset="0"/>
              <a:cs typeface="Segoe UI" panose="020B0502040204020203" pitchFamily="34" charset="0"/>
            </a:endParaRPr>
          </a:p>
          <a:p>
            <a:pPr marL="22225" lvl="1" algn="ctr" defTabSz="285739">
              <a:defRPr/>
            </a:pPr>
            <a:r>
              <a:rPr lang="en-US" sz="1800" dirty="0">
                <a:latin typeface="Segoe UI" panose="020B0502040204020203" pitchFamily="34" charset="0"/>
                <a:cs typeface="Segoe UI" panose="020B0502040204020203" pitchFamily="34" charset="0"/>
              </a:rPr>
              <a:t>Effective tax rate:</a:t>
            </a:r>
            <a:br>
              <a:rPr lang="en-US" sz="1800" dirty="0">
                <a:latin typeface="Segoe UI" panose="020B0502040204020203" pitchFamily="34" charset="0"/>
                <a:cs typeface="Segoe UI" panose="020B0502040204020203" pitchFamily="34" charset="0"/>
              </a:rPr>
            </a:br>
            <a:r>
              <a:rPr lang="en-US" sz="1800" b="1" dirty="0">
                <a:latin typeface="Segoe UI" panose="020B0502040204020203" pitchFamily="34" charset="0"/>
                <a:cs typeface="Segoe UI" panose="020B0502040204020203" pitchFamily="34" charset="0"/>
              </a:rPr>
              <a:t>8.97%</a:t>
            </a: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defRPr/>
            </a:pPr>
            <a:endParaRPr lang="en-US" sz="2000" b="1" dirty="0">
              <a:latin typeface="Segoe UI" panose="020B0502040204020203" pitchFamily="34" charset="0"/>
              <a:cs typeface="Segoe UI" panose="020B0502040204020203" pitchFamily="34" charset="0"/>
            </a:endParaRPr>
          </a:p>
          <a:p>
            <a:pPr marL="22225" lvl="1" algn="ctr" defTabSz="285739">
              <a:lnSpc>
                <a:spcPts val="2375"/>
              </a:lnSpc>
              <a:defRPr/>
            </a:pPr>
            <a:endParaRPr lang="en-US" sz="2000" dirty="0">
              <a:latin typeface="Segoe UI" panose="020B0502040204020203" pitchFamily="34" charset="0"/>
              <a:cs typeface="Segoe UI" panose="020B0502040204020203" pitchFamily="34" charset="0"/>
            </a:endParaRPr>
          </a:p>
        </p:txBody>
      </p:sp>
      <p:sp>
        <p:nvSpPr>
          <p:cNvPr id="21" name="Text Placeholder 15">
            <a:extLst>
              <a:ext uri="{FF2B5EF4-FFF2-40B4-BE49-F238E27FC236}">
                <a16:creationId xmlns:a16="http://schemas.microsoft.com/office/drawing/2014/main" id="{ECD29D72-601F-3827-8DBE-2290776435D4}"/>
              </a:ext>
            </a:extLst>
          </p:cNvPr>
          <p:cNvSpPr txBox="1">
            <a:spLocks/>
          </p:cNvSpPr>
          <p:nvPr/>
        </p:nvSpPr>
        <p:spPr>
          <a:xfrm>
            <a:off x="11077670" y="5035345"/>
            <a:ext cx="2781534" cy="1269077"/>
          </a:xfrm>
          <a:prstGeom prst="rect">
            <a:avLst/>
          </a:prstGeom>
        </p:spPr>
        <p:txBody>
          <a:bodyPr vert="horz" lIns="91440" tIns="45720" rIns="91440" bIns="45720" rtlCol="0">
            <a:noAutofit/>
          </a:bodyPr>
          <a:lstStyle>
            <a:lvl1pPr marL="0" indent="0" algn="l" defTabSz="1097280" rtl="0" eaLnBrk="1" latinLnBrk="0" hangingPunct="1">
              <a:lnSpc>
                <a:spcPts val="2000"/>
              </a:lnSpc>
              <a:spcBef>
                <a:spcPts val="0"/>
              </a:spcBef>
              <a:buFont typeface="Arial" panose="020B0604020202020204" pitchFamily="34" charset="0"/>
              <a:buNone/>
              <a:defRPr lang="en-US" sz="1400" kern="1200" baseline="0" smtClean="0">
                <a:solidFill>
                  <a:srgbClr val="002677"/>
                </a:solidFill>
                <a:effectLst/>
                <a:latin typeface="+mj-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spcAft>
                <a:spcPts val="600"/>
              </a:spcAft>
            </a:pPr>
            <a:r>
              <a:rPr lang="en-US" sz="1800" dirty="0">
                <a:solidFill>
                  <a:schemeClr val="tx1"/>
                </a:solidFill>
              </a:rPr>
              <a:t>Because he used an </a:t>
            </a:r>
            <a:br>
              <a:rPr lang="en-US" sz="1800" dirty="0">
                <a:solidFill>
                  <a:schemeClr val="tx1"/>
                </a:solidFill>
              </a:rPr>
            </a:br>
            <a:r>
              <a:rPr lang="en-US" sz="1800" dirty="0">
                <a:solidFill>
                  <a:schemeClr val="tx1"/>
                </a:solidFill>
              </a:rPr>
              <a:t>asset location strategy, </a:t>
            </a:r>
            <a:br>
              <a:rPr lang="en-US" sz="1800" dirty="0">
                <a:solidFill>
                  <a:schemeClr val="tx1"/>
                </a:solidFill>
              </a:rPr>
            </a:br>
            <a:r>
              <a:rPr lang="en-US" sz="1800" dirty="0">
                <a:solidFill>
                  <a:schemeClr val="tx1"/>
                </a:solidFill>
              </a:rPr>
              <a:t>he saves </a:t>
            </a:r>
            <a:br>
              <a:rPr lang="en-US" sz="1800" dirty="0">
                <a:solidFill>
                  <a:schemeClr val="tx1"/>
                </a:solidFill>
              </a:rPr>
            </a:br>
            <a:r>
              <a:rPr lang="en-US" sz="1800" b="1" dirty="0">
                <a:solidFill>
                  <a:schemeClr val="accent3"/>
                </a:solidFill>
                <a:latin typeface="Segoe UI Semibold" panose="020B0502040204020203" pitchFamily="34" charset="0"/>
                <a:cs typeface="Segoe UI Semibold" panose="020B0502040204020203" pitchFamily="34" charset="0"/>
              </a:rPr>
              <a:t>$11,993 in taxes </a:t>
            </a:r>
            <a:br>
              <a:rPr lang="en-US" sz="1800" b="1" dirty="0">
                <a:solidFill>
                  <a:schemeClr val="accent3"/>
                </a:solidFill>
                <a:latin typeface="Segoe UI Semibold" panose="020B0502040204020203" pitchFamily="34" charset="0"/>
                <a:cs typeface="Segoe UI Semibold" panose="020B0502040204020203" pitchFamily="34" charset="0"/>
              </a:rPr>
            </a:br>
            <a:r>
              <a:rPr lang="en-US" sz="1800" b="1" dirty="0">
                <a:solidFill>
                  <a:schemeClr val="accent3"/>
                </a:solidFill>
                <a:latin typeface="Segoe UI" panose="020B0502040204020203" pitchFamily="34" charset="0"/>
                <a:cs typeface="Segoe UI" panose="020B0502040204020203" pitchFamily="34" charset="0"/>
              </a:rPr>
              <a:t>each year.</a:t>
            </a:r>
          </a:p>
        </p:txBody>
      </p:sp>
      <p:cxnSp>
        <p:nvCxnSpPr>
          <p:cNvPr id="30" name="Straight Arrow Connector 29">
            <a:extLst>
              <a:ext uri="{FF2B5EF4-FFF2-40B4-BE49-F238E27FC236}">
                <a16:creationId xmlns:a16="http://schemas.microsoft.com/office/drawing/2014/main" id="{B8C49A2E-49A3-B351-4273-2B491C193C00}"/>
              </a:ext>
            </a:extLst>
          </p:cNvPr>
          <p:cNvCxnSpPr/>
          <p:nvPr/>
        </p:nvCxnSpPr>
        <p:spPr>
          <a:xfrm>
            <a:off x="8154839"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3D634019-C80D-741B-34F4-D725FEC0618F}"/>
              </a:ext>
            </a:extLst>
          </p:cNvPr>
          <p:cNvCxnSpPr/>
          <p:nvPr/>
        </p:nvCxnSpPr>
        <p:spPr>
          <a:xfrm>
            <a:off x="8150742" y="4222295"/>
            <a:ext cx="464949" cy="0"/>
          </a:xfrm>
          <a:prstGeom prst="straightConnector1">
            <a:avLst/>
          </a:prstGeom>
          <a:ln w="25400">
            <a:solidFill>
              <a:schemeClr val="bg1"/>
            </a:solidFill>
            <a:headEnd w="lg" len="lg"/>
            <a:tailEnd type="arrow" w="med" len="sm"/>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BE6CE6F7-1F7F-9438-4D61-05E6F2FED3FD}"/>
              </a:ext>
            </a:extLst>
          </p:cNvPr>
          <p:cNvSpPr/>
          <p:nvPr/>
        </p:nvSpPr>
        <p:spPr>
          <a:xfrm>
            <a:off x="11205326" y="2619104"/>
            <a:ext cx="2526223" cy="522738"/>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18C9BB6-BE4E-BD1D-EF9A-BB0D469AC068}"/>
              </a:ext>
            </a:extLst>
          </p:cNvPr>
          <p:cNvGrpSpPr/>
          <p:nvPr/>
        </p:nvGrpSpPr>
        <p:grpSpPr>
          <a:xfrm>
            <a:off x="5680703" y="1654468"/>
            <a:ext cx="628407" cy="998199"/>
            <a:chOff x="5710400" y="1654468"/>
            <a:chExt cx="628407" cy="998199"/>
          </a:xfrm>
        </p:grpSpPr>
        <p:cxnSp>
          <p:nvCxnSpPr>
            <p:cNvPr id="29" name="Straight Arrow Connector 28">
              <a:extLst>
                <a:ext uri="{FF2B5EF4-FFF2-40B4-BE49-F238E27FC236}">
                  <a16:creationId xmlns:a16="http://schemas.microsoft.com/office/drawing/2014/main" id="{462D2FBC-3F25-6FBE-FDB6-D641DC7B8041}"/>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19907B7E-BBB8-102E-7D76-53277EEDD663}"/>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DE4B04D6-5A69-2655-AA9C-A2C188F9CC96}"/>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CA625E52-6DAC-F675-7C62-DDB60852D959}"/>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47" name="Group 46">
            <a:extLst>
              <a:ext uri="{FF2B5EF4-FFF2-40B4-BE49-F238E27FC236}">
                <a16:creationId xmlns:a16="http://schemas.microsoft.com/office/drawing/2014/main" id="{81C7BBF4-F5DE-D41E-A6F1-A8E8CBC87623}"/>
              </a:ext>
            </a:extLst>
          </p:cNvPr>
          <p:cNvGrpSpPr/>
          <p:nvPr/>
        </p:nvGrpSpPr>
        <p:grpSpPr>
          <a:xfrm>
            <a:off x="5680703" y="3740349"/>
            <a:ext cx="628407" cy="998199"/>
            <a:chOff x="5710400" y="1654468"/>
            <a:chExt cx="628407" cy="998199"/>
          </a:xfrm>
        </p:grpSpPr>
        <p:cxnSp>
          <p:nvCxnSpPr>
            <p:cNvPr id="48" name="Straight Arrow Connector 47">
              <a:extLst>
                <a:ext uri="{FF2B5EF4-FFF2-40B4-BE49-F238E27FC236}">
                  <a16:creationId xmlns:a16="http://schemas.microsoft.com/office/drawing/2014/main" id="{07F0AFD6-4CCA-47A4-1AE6-5F0CE788B7F0}"/>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E6CE9C-6F5F-2709-559B-D8C200C8EC8D}"/>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0" name="Straight Connector 49">
              <a:extLst>
                <a:ext uri="{FF2B5EF4-FFF2-40B4-BE49-F238E27FC236}">
                  <a16:creationId xmlns:a16="http://schemas.microsoft.com/office/drawing/2014/main" id="{D06BF096-906C-0C15-87F4-E1D9AB286977}"/>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62604E51-951E-122F-C866-4FA3C33A77A8}"/>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grpSp>
        <p:nvGrpSpPr>
          <p:cNvPr id="52" name="Group 51">
            <a:extLst>
              <a:ext uri="{FF2B5EF4-FFF2-40B4-BE49-F238E27FC236}">
                <a16:creationId xmlns:a16="http://schemas.microsoft.com/office/drawing/2014/main" id="{4A4E28CA-42EC-F765-D4A9-1354E8D6294C}"/>
              </a:ext>
            </a:extLst>
          </p:cNvPr>
          <p:cNvGrpSpPr/>
          <p:nvPr/>
        </p:nvGrpSpPr>
        <p:grpSpPr>
          <a:xfrm>
            <a:off x="5680703" y="5716091"/>
            <a:ext cx="628407" cy="998199"/>
            <a:chOff x="5710400" y="1654468"/>
            <a:chExt cx="628407" cy="998199"/>
          </a:xfrm>
        </p:grpSpPr>
        <p:cxnSp>
          <p:nvCxnSpPr>
            <p:cNvPr id="53" name="Straight Arrow Connector 52">
              <a:extLst>
                <a:ext uri="{FF2B5EF4-FFF2-40B4-BE49-F238E27FC236}">
                  <a16:creationId xmlns:a16="http://schemas.microsoft.com/office/drawing/2014/main" id="{2A48BC40-51B1-3551-77B0-362AB3662674}"/>
                </a:ext>
              </a:extLst>
            </p:cNvPr>
            <p:cNvCxnSpPr/>
            <p:nvPr/>
          </p:nvCxnSpPr>
          <p:spPr>
            <a:xfrm>
              <a:off x="5873858" y="2135448"/>
              <a:ext cx="464949" cy="0"/>
            </a:xfrm>
            <a:prstGeom prst="straightConnector1">
              <a:avLst/>
            </a:prstGeom>
            <a:ln w="25400">
              <a:solidFill>
                <a:schemeClr val="bg1"/>
              </a:solidFill>
              <a:headEnd w="lg" len="lg"/>
              <a:tailEnd type="arrow" w="med" len="sm"/>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64CC2732-EB36-C617-DAD2-9A3FFA043B5B}"/>
                </a:ext>
              </a:extLst>
            </p:cNvPr>
            <p:cNvCxnSpPr/>
            <p:nvPr/>
          </p:nvCxnSpPr>
          <p:spPr>
            <a:xfrm>
              <a:off x="5874666" y="1654468"/>
              <a:ext cx="0" cy="985206"/>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a16="http://schemas.microsoft.com/office/drawing/2014/main" id="{D84CFA8C-65B1-4E87-364B-8438DE3C48DF}"/>
                </a:ext>
              </a:extLst>
            </p:cNvPr>
            <p:cNvCxnSpPr>
              <a:cxnSpLocks/>
            </p:cNvCxnSpPr>
            <p:nvPr/>
          </p:nvCxnSpPr>
          <p:spPr>
            <a:xfrm>
              <a:off x="5710400" y="1663993"/>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a16="http://schemas.microsoft.com/office/drawing/2014/main" id="{32B33058-6806-D425-318D-A2EAF941AA60}"/>
                </a:ext>
              </a:extLst>
            </p:cNvPr>
            <p:cNvCxnSpPr>
              <a:cxnSpLocks/>
            </p:cNvCxnSpPr>
            <p:nvPr/>
          </p:nvCxnSpPr>
          <p:spPr>
            <a:xfrm>
              <a:off x="5710400" y="2652667"/>
              <a:ext cx="173709" cy="0"/>
            </a:xfrm>
            <a:prstGeom prst="line">
              <a:avLst/>
            </a:prstGeom>
            <a:ln w="25400">
              <a:solidFill>
                <a:schemeClr val="bg1"/>
              </a:solidFill>
              <a:tailEnd w="med" len="sm"/>
            </a:ln>
          </p:spPr>
          <p:style>
            <a:lnRef idx="2">
              <a:schemeClr val="accent2"/>
            </a:lnRef>
            <a:fillRef idx="0">
              <a:schemeClr val="accent2"/>
            </a:fillRef>
            <a:effectRef idx="1">
              <a:schemeClr val="accent2"/>
            </a:effectRef>
            <a:fontRef idx="minor">
              <a:schemeClr val="tx1"/>
            </a:fontRef>
          </p:style>
        </p:cxnSp>
      </p:grpSp>
      <p:cxnSp>
        <p:nvCxnSpPr>
          <p:cNvPr id="17" name="Straight Connector 16">
            <a:extLst>
              <a:ext uri="{FF2B5EF4-FFF2-40B4-BE49-F238E27FC236}">
                <a16:creationId xmlns:a16="http://schemas.microsoft.com/office/drawing/2014/main" id="{09216556-E950-4DC0-004D-DD00E2A91B5B}"/>
              </a:ext>
            </a:extLst>
          </p:cNvPr>
          <p:cNvCxnSpPr>
            <a:cxnSpLocks/>
          </p:cNvCxnSpPr>
          <p:nvPr/>
        </p:nvCxnSpPr>
        <p:spPr>
          <a:xfrm>
            <a:off x="415433" y="3644570"/>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1440A5-D755-7C6A-9108-5C21853AC282}"/>
              </a:ext>
            </a:extLst>
          </p:cNvPr>
          <p:cNvCxnSpPr>
            <a:cxnSpLocks/>
          </p:cNvCxnSpPr>
          <p:nvPr/>
        </p:nvCxnSpPr>
        <p:spPr>
          <a:xfrm>
            <a:off x="11177177" y="4485176"/>
            <a:ext cx="2582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F9400527-9698-656A-15A2-E927B10BA173}"/>
              </a:ext>
            </a:extLst>
          </p:cNvPr>
          <p:cNvSpPr txBox="1">
            <a:spLocks/>
          </p:cNvSpPr>
          <p:nvPr/>
        </p:nvSpPr>
        <p:spPr>
          <a:xfrm>
            <a:off x="341466" y="2760392"/>
            <a:ext cx="5126531" cy="1034244"/>
          </a:xfrm>
          <a:prstGeom prst="rect">
            <a:avLst/>
          </a:prstGeom>
        </p:spPr>
        <p:txBody>
          <a:bodyPr vert="horz" lIns="91440" tIns="45720" rIns="91440" bIns="45720" rtlCol="0">
            <a:noAutofit/>
          </a:bodyPr>
          <a:lstStyle>
            <a:lvl1pPr marL="0" indent="0" algn="l" defTabSz="1097280" rtl="0" eaLnBrk="1" latinLnBrk="0" hangingPunct="1">
              <a:lnSpc>
                <a:spcPct val="90000"/>
              </a:lnSpc>
              <a:spcBef>
                <a:spcPts val="1200"/>
              </a:spcBef>
              <a:buFont typeface="Arial" panose="020B0604020202020204" pitchFamily="34" charset="0"/>
              <a:buNone/>
              <a:defRPr sz="2500" b="1" i="0" kern="1200">
                <a:solidFill>
                  <a:srgbClr val="3369FF"/>
                </a:solidFill>
                <a:latin typeface="Segoe UI" panose="020B0502040204020203" pitchFamily="34" charset="0"/>
                <a:ea typeface="+mn-ea"/>
                <a:cs typeface="+mn-cs"/>
                <a:sym typeface="Segoe UI" panose="020B0502040204020203"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600"/>
              </a:spcBef>
            </a:pPr>
            <a:r>
              <a:rPr lang="en-US" sz="2000">
                <a:solidFill>
                  <a:schemeClr val="tx1"/>
                </a:solidFill>
              </a:rPr>
              <a:t>Meet</a:t>
            </a:r>
            <a:br>
              <a:rPr lang="en-US" sz="2000">
                <a:solidFill>
                  <a:schemeClr val="tx1"/>
                </a:solidFill>
              </a:rPr>
            </a:br>
            <a:r>
              <a:rPr lang="en-US" sz="2000">
                <a:solidFill>
                  <a:schemeClr val="tx1"/>
                </a:solidFill>
              </a:rPr>
              <a:t>Ron Barrymore</a:t>
            </a:r>
            <a:endParaRPr lang="en-US" sz="2000" dirty="0">
              <a:solidFill>
                <a:schemeClr val="tx1"/>
              </a:solidFill>
            </a:endParaRPr>
          </a:p>
        </p:txBody>
      </p:sp>
      <p:sp>
        <p:nvSpPr>
          <p:cNvPr id="15" name="Text Placeholder 15">
            <a:extLst>
              <a:ext uri="{FF2B5EF4-FFF2-40B4-BE49-F238E27FC236}">
                <a16:creationId xmlns:a16="http://schemas.microsoft.com/office/drawing/2014/main" id="{57198392-0A96-BEDA-C803-CB2DCCDCE61F}"/>
              </a:ext>
            </a:extLst>
          </p:cNvPr>
          <p:cNvSpPr txBox="1">
            <a:spLocks/>
          </p:cNvSpPr>
          <p:nvPr/>
        </p:nvSpPr>
        <p:spPr>
          <a:xfrm>
            <a:off x="415434" y="4399011"/>
            <a:ext cx="3266998" cy="3924300"/>
          </a:xfrm>
          <a:prstGeom prst="rect">
            <a:avLst/>
          </a:prstGeom>
        </p:spPr>
        <p:txBody>
          <a:bodyPr vert="horz" lIns="91440" tIns="45720" rIns="91440" bIns="45720" rtlCol="0">
            <a:normAutofit/>
          </a:bodyPr>
          <a:lstStyle>
            <a:lvl1pPr marL="0" indent="0" algn="l" defTabSz="1097280" rtl="0" eaLnBrk="1" latinLnBrk="0" hangingPunct="1">
              <a:lnSpc>
                <a:spcPts val="2000"/>
              </a:lnSpc>
              <a:spcBef>
                <a:spcPts val="0"/>
              </a:spcBef>
              <a:buFont typeface="Arial" panose="020B0604020202020204" pitchFamily="34" charset="0"/>
              <a:buNone/>
              <a:defRPr lang="en-US" sz="1400" kern="1200" baseline="0" smtClean="0">
                <a:solidFill>
                  <a:srgbClr val="002677"/>
                </a:solidFill>
                <a:effectLst/>
                <a:latin typeface="+mj-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Aft>
                <a:spcPts val="600"/>
              </a:spcAft>
            </a:pPr>
            <a:r>
              <a:rPr lang="en-US" dirty="0"/>
              <a:t>He has no spouse or children and is planning on retiring by the time he </a:t>
            </a:r>
            <a:br>
              <a:rPr lang="en-US" dirty="0"/>
            </a:br>
            <a:r>
              <a:rPr lang="en-US" dirty="0"/>
              <a:t>is 60 so he is eligible for retirement benefits without penalty.</a:t>
            </a:r>
          </a:p>
          <a:p>
            <a:pPr>
              <a:lnSpc>
                <a:spcPct val="100000"/>
              </a:lnSpc>
              <a:spcAft>
                <a:spcPts val="600"/>
              </a:spcAft>
            </a:pPr>
            <a:r>
              <a:rPr lang="en-US" dirty="0"/>
              <a:t>He is concerned about the impact </a:t>
            </a:r>
            <a:br>
              <a:rPr lang="en-US" dirty="0"/>
            </a:br>
            <a:r>
              <a:rPr lang="en-US" dirty="0"/>
              <a:t>of taxes to his withdrawals once </a:t>
            </a:r>
            <a:br>
              <a:rPr lang="en-US" dirty="0"/>
            </a:br>
            <a:r>
              <a:rPr lang="en-US" dirty="0"/>
              <a:t>he retires.</a:t>
            </a:r>
          </a:p>
          <a:p>
            <a:pPr>
              <a:lnSpc>
                <a:spcPct val="100000"/>
              </a:lnSpc>
              <a:spcAft>
                <a:spcPts val="600"/>
              </a:spcAft>
            </a:pPr>
            <a:r>
              <a:rPr lang="en-US" dirty="0"/>
              <a:t>Ron wants to be able to fund $120,000 from his retirement income each year to maintain his lifestyle in retirement.</a:t>
            </a:r>
          </a:p>
          <a:p>
            <a:pPr>
              <a:lnSpc>
                <a:spcPct val="100000"/>
              </a:lnSpc>
              <a:spcAft>
                <a:spcPts val="600"/>
              </a:spcAft>
            </a:pPr>
            <a:endParaRPr lang="en-US" dirty="0"/>
          </a:p>
        </p:txBody>
      </p:sp>
      <p:cxnSp>
        <p:nvCxnSpPr>
          <p:cNvPr id="18" name="Straight Connector 17">
            <a:extLst>
              <a:ext uri="{FF2B5EF4-FFF2-40B4-BE49-F238E27FC236}">
                <a16:creationId xmlns:a16="http://schemas.microsoft.com/office/drawing/2014/main" id="{DBFE8A17-FC0D-154E-AB3C-42B0363732A3}"/>
              </a:ext>
            </a:extLst>
          </p:cNvPr>
          <p:cNvCxnSpPr>
            <a:cxnSpLocks/>
          </p:cNvCxnSpPr>
          <p:nvPr/>
        </p:nvCxnSpPr>
        <p:spPr>
          <a:xfrm>
            <a:off x="415433" y="4269887"/>
            <a:ext cx="3266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876083A-343D-434C-2BAC-9835A6F02525}"/>
              </a:ext>
            </a:extLst>
          </p:cNvPr>
          <p:cNvPicPr>
            <a:picLocks noChangeAspect="1"/>
          </p:cNvPicPr>
          <p:nvPr/>
        </p:nvPicPr>
        <p:blipFill>
          <a:blip r:embed="rId5"/>
          <a:stretch>
            <a:fillRect/>
          </a:stretch>
        </p:blipFill>
        <p:spPr>
          <a:xfrm>
            <a:off x="13174078" y="253621"/>
            <a:ext cx="1180586" cy="1180586"/>
          </a:xfrm>
          <a:prstGeom prst="rect">
            <a:avLst/>
          </a:prstGeom>
        </p:spPr>
      </p:pic>
      <p:pic>
        <p:nvPicPr>
          <p:cNvPr id="6" name="Picture 5">
            <a:extLst>
              <a:ext uri="{FF2B5EF4-FFF2-40B4-BE49-F238E27FC236}">
                <a16:creationId xmlns:a16="http://schemas.microsoft.com/office/drawing/2014/main" id="{3E3AEA51-A3D3-87DD-1646-CB541E888DA4}"/>
              </a:ext>
            </a:extLst>
          </p:cNvPr>
          <p:cNvPicPr>
            <a:picLocks noChangeAspect="1"/>
          </p:cNvPicPr>
          <p:nvPr/>
        </p:nvPicPr>
        <p:blipFill>
          <a:blip r:embed="rId6"/>
          <a:stretch>
            <a:fillRect/>
          </a:stretch>
        </p:blipFill>
        <p:spPr>
          <a:xfrm>
            <a:off x="13174078" y="254068"/>
            <a:ext cx="1180586" cy="1180586"/>
          </a:xfrm>
          <a:prstGeom prst="rect">
            <a:avLst/>
          </a:prstGeom>
        </p:spPr>
      </p:pic>
      <p:pic>
        <p:nvPicPr>
          <p:cNvPr id="9" name="Picture 8">
            <a:extLst>
              <a:ext uri="{FF2B5EF4-FFF2-40B4-BE49-F238E27FC236}">
                <a16:creationId xmlns:a16="http://schemas.microsoft.com/office/drawing/2014/main" id="{D9499A1E-8FB4-22C8-65A4-8F803AA483A6}"/>
              </a:ext>
            </a:extLst>
          </p:cNvPr>
          <p:cNvPicPr>
            <a:picLocks noChangeAspect="1"/>
          </p:cNvPicPr>
          <p:nvPr/>
        </p:nvPicPr>
        <p:blipFill>
          <a:blip r:embed="rId7"/>
          <a:stretch>
            <a:fillRect/>
          </a:stretch>
        </p:blipFill>
        <p:spPr>
          <a:xfrm>
            <a:off x="13162020" y="244214"/>
            <a:ext cx="1196822" cy="1196822"/>
          </a:xfrm>
          <a:prstGeom prst="rect">
            <a:avLst/>
          </a:prstGeom>
        </p:spPr>
      </p:pic>
      <p:pic>
        <p:nvPicPr>
          <p:cNvPr id="10" name="Picture 9">
            <a:extLst>
              <a:ext uri="{FF2B5EF4-FFF2-40B4-BE49-F238E27FC236}">
                <a16:creationId xmlns:a16="http://schemas.microsoft.com/office/drawing/2014/main" id="{A178AC9F-7ED9-26E5-C389-800585ECD899}"/>
              </a:ext>
            </a:extLst>
          </p:cNvPr>
          <p:cNvPicPr>
            <a:picLocks noChangeAspect="1"/>
          </p:cNvPicPr>
          <p:nvPr/>
        </p:nvPicPr>
        <p:blipFill>
          <a:blip r:embed="rId8"/>
          <a:stretch>
            <a:fillRect/>
          </a:stretch>
        </p:blipFill>
        <p:spPr>
          <a:xfrm>
            <a:off x="13174078" y="253621"/>
            <a:ext cx="1180586" cy="1180586"/>
          </a:xfrm>
          <a:prstGeom prst="rect">
            <a:avLst/>
          </a:prstGeom>
        </p:spPr>
      </p:pic>
    </p:spTree>
    <p:extLst>
      <p:ext uri="{BB962C8B-B14F-4D97-AF65-F5344CB8AC3E}">
        <p14:creationId xmlns:p14="http://schemas.microsoft.com/office/powerpoint/2010/main" val="5514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1D16-AFA3-AD02-4E37-71B6B4655780}"/>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6C7687-B0D1-00C7-A69B-BF5306E50D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BD6C7687-B0D1-00C7-A69B-BF5306E50D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13492BB0-CD87-575E-92DB-AD1441CF0718}"/>
              </a:ext>
            </a:extLst>
          </p:cNvPr>
          <p:cNvSpPr>
            <a:spLocks noGrp="1"/>
          </p:cNvSpPr>
          <p:nvPr>
            <p:ph idx="1"/>
          </p:nvPr>
        </p:nvSpPr>
        <p:spPr>
          <a:xfrm>
            <a:off x="397664" y="1029762"/>
            <a:ext cx="13239511" cy="561533"/>
          </a:xfrm>
        </p:spPr>
        <p:txBody>
          <a:bodyPr>
            <a:normAutofit/>
          </a:bodyPr>
          <a:lstStyle/>
          <a:p>
            <a:pPr marL="0" indent="0">
              <a:buNone/>
            </a:pPr>
            <a:r>
              <a:rPr lang="en-US" dirty="0"/>
              <a:t>Asset location phases:</a:t>
            </a:r>
          </a:p>
        </p:txBody>
      </p:sp>
      <p:sp>
        <p:nvSpPr>
          <p:cNvPr id="8" name="Title 7">
            <a:extLst>
              <a:ext uri="{FF2B5EF4-FFF2-40B4-BE49-F238E27FC236}">
                <a16:creationId xmlns:a16="http://schemas.microsoft.com/office/drawing/2014/main" id="{42A20435-C4A0-C1EC-05F4-D36DE807E9E6}"/>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So, where are</a:t>
            </a:r>
            <a:r>
              <a:rPr lang="en-US" dirty="0">
                <a:solidFill>
                  <a:schemeClr val="accent1"/>
                </a:solidFill>
                <a:latin typeface="Segoe UI" panose="020B0502040204020203" pitchFamily="34" charset="0"/>
              </a:rPr>
              <a:t> you </a:t>
            </a:r>
            <a:r>
              <a:rPr lang="en-US" dirty="0">
                <a:solidFill>
                  <a:schemeClr val="tx1"/>
                </a:solidFill>
                <a:latin typeface="Segoe UI" panose="020B0502040204020203" pitchFamily="34" charset="0"/>
              </a:rPr>
              <a:t>in your asset location journey?</a:t>
            </a:r>
          </a:p>
        </p:txBody>
      </p:sp>
      <p:sp>
        <p:nvSpPr>
          <p:cNvPr id="12" name="Footer Placeholder 11">
            <a:extLst>
              <a:ext uri="{FF2B5EF4-FFF2-40B4-BE49-F238E27FC236}">
                <a16:creationId xmlns:a16="http://schemas.microsoft.com/office/drawing/2014/main" id="{F25EE63C-0D7A-678F-16F3-C822CAA44488}"/>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193236CE-9ADC-1881-BAD9-D96DF9F9EAAE}"/>
              </a:ext>
            </a:extLst>
          </p:cNvPr>
          <p:cNvSpPr>
            <a:spLocks noGrp="1"/>
          </p:cNvSpPr>
          <p:nvPr>
            <p:ph type="sldNum" sz="quarter" idx="4"/>
          </p:nvPr>
        </p:nvSpPr>
        <p:spPr/>
        <p:txBody>
          <a:bodyPr/>
          <a:lstStyle/>
          <a:p>
            <a:fld id="{2C7AFF3D-0B71-614B-ACB6-7F45BDA6A838}" type="slidenum">
              <a:rPr lang="en-US" smtClean="0"/>
              <a:pPr/>
              <a:t>17</a:t>
            </a:fld>
            <a:endParaRPr lang="en-US"/>
          </a:p>
        </p:txBody>
      </p:sp>
      <p:pic>
        <p:nvPicPr>
          <p:cNvPr id="7" name="Picture 6" descr="A blue circle with arrows in it&#10;&#10;AI-generated content may be incorrect.">
            <a:extLst>
              <a:ext uri="{FF2B5EF4-FFF2-40B4-BE49-F238E27FC236}">
                <a16:creationId xmlns:a16="http://schemas.microsoft.com/office/drawing/2014/main" id="{AAF0B18C-DD42-EA6D-E248-5C4E16F39DCB}"/>
              </a:ext>
            </a:extLst>
          </p:cNvPr>
          <p:cNvPicPr>
            <a:picLocks noChangeAspect="1"/>
          </p:cNvPicPr>
          <p:nvPr/>
        </p:nvPicPr>
        <p:blipFill>
          <a:blip r:embed="rId6">
            <a:alphaModFix amt="4000"/>
            <a:extLst>
              <a:ext uri="{28A0092B-C50C-407E-A947-70E740481C1C}">
                <a14:useLocalDpi xmlns:a14="http://schemas.microsoft.com/office/drawing/2010/main" val="0"/>
              </a:ext>
            </a:extLst>
          </a:blip>
          <a:srcRect l="47693" t="4363" r="24594" b="45469"/>
          <a:stretch>
            <a:fillRect/>
          </a:stretch>
        </p:blipFill>
        <p:spPr>
          <a:xfrm>
            <a:off x="4789004" y="-1542017"/>
            <a:ext cx="11662209" cy="11875277"/>
          </a:xfrm>
          <a:prstGeom prst="rect">
            <a:avLst/>
          </a:prstGeom>
        </p:spPr>
      </p:pic>
      <p:grpSp>
        <p:nvGrpSpPr>
          <p:cNvPr id="3" name="Group 2">
            <a:extLst>
              <a:ext uri="{FF2B5EF4-FFF2-40B4-BE49-F238E27FC236}">
                <a16:creationId xmlns:a16="http://schemas.microsoft.com/office/drawing/2014/main" id="{DEE2405B-4087-EB0A-E1B9-EFCCDF4A8A32}"/>
              </a:ext>
            </a:extLst>
          </p:cNvPr>
          <p:cNvGrpSpPr/>
          <p:nvPr/>
        </p:nvGrpSpPr>
        <p:grpSpPr>
          <a:xfrm>
            <a:off x="0" y="4641330"/>
            <a:ext cx="14630400" cy="1079500"/>
            <a:chOff x="0" y="4114800"/>
            <a:chExt cx="14630400" cy="1079500"/>
          </a:xfrm>
          <a:solidFill>
            <a:schemeClr val="tx2"/>
          </a:solidFill>
        </p:grpSpPr>
        <p:sp>
          <p:nvSpPr>
            <p:cNvPr id="9" name="Rectangle 8">
              <a:extLst>
                <a:ext uri="{FF2B5EF4-FFF2-40B4-BE49-F238E27FC236}">
                  <a16:creationId xmlns:a16="http://schemas.microsoft.com/office/drawing/2014/main" id="{1CF6DED9-0467-6F92-FFFD-C20C4C530D2B}"/>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28452B6-B29F-4CB7-103B-170D54AF1414}"/>
                </a:ext>
              </a:extLst>
            </p:cNvPr>
            <p:cNvCxnSpPr>
              <a:stCxn id="9" idx="1"/>
              <a:endCxn id="9"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5" name="Picture 14">
            <a:extLst>
              <a:ext uri="{FF2B5EF4-FFF2-40B4-BE49-F238E27FC236}">
                <a16:creationId xmlns:a16="http://schemas.microsoft.com/office/drawing/2014/main" id="{2D702334-3F5F-9172-6F1D-EE5923A1D5F3}"/>
              </a:ext>
            </a:extLst>
          </p:cNvPr>
          <p:cNvPicPr>
            <a:picLocks noChangeAspect="1"/>
          </p:cNvPicPr>
          <p:nvPr/>
        </p:nvPicPr>
        <p:blipFill>
          <a:blip r:embed="rId7"/>
          <a:stretch>
            <a:fillRect/>
          </a:stretch>
        </p:blipFill>
        <p:spPr>
          <a:xfrm>
            <a:off x="2911967" y="3976121"/>
            <a:ext cx="1041196" cy="665209"/>
          </a:xfrm>
          <a:prstGeom prst="rect">
            <a:avLst/>
          </a:prstGeom>
        </p:spPr>
      </p:pic>
      <p:sp>
        <p:nvSpPr>
          <p:cNvPr id="19" name="object 24">
            <a:extLst>
              <a:ext uri="{FF2B5EF4-FFF2-40B4-BE49-F238E27FC236}">
                <a16:creationId xmlns:a16="http://schemas.microsoft.com/office/drawing/2014/main" id="{CCDAD946-C82D-277E-012B-82B430B38F6A}"/>
              </a:ext>
            </a:extLst>
          </p:cNvPr>
          <p:cNvSpPr txBox="1"/>
          <p:nvPr/>
        </p:nvSpPr>
        <p:spPr>
          <a:xfrm>
            <a:off x="2387065"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1 Setup</a:t>
            </a:r>
            <a:endParaRPr sz="3200" kern="0" dirty="0">
              <a:solidFill>
                <a:schemeClr val="accent1"/>
              </a:solidFill>
              <a:latin typeface="Segoe UI" panose="020B0502040204020203" pitchFamily="34" charset="0"/>
              <a:cs typeface="Segoe UI" panose="020B0502040204020203" pitchFamily="34" charset="0"/>
            </a:endParaRPr>
          </a:p>
        </p:txBody>
      </p:sp>
      <p:sp>
        <p:nvSpPr>
          <p:cNvPr id="21" name="object 24">
            <a:extLst>
              <a:ext uri="{FF2B5EF4-FFF2-40B4-BE49-F238E27FC236}">
                <a16:creationId xmlns:a16="http://schemas.microsoft.com/office/drawing/2014/main" id="{6FEF7D66-ABF5-E105-2E4E-BBB0BB480A0F}"/>
              </a:ext>
            </a:extLst>
          </p:cNvPr>
          <p:cNvSpPr txBox="1"/>
          <p:nvPr/>
        </p:nvSpPr>
        <p:spPr>
          <a:xfrm>
            <a:off x="5802592"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2 Placement</a:t>
            </a:r>
            <a:endParaRPr sz="3200" kern="0" dirty="0">
              <a:solidFill>
                <a:schemeClr val="accent1"/>
              </a:solidFill>
              <a:latin typeface="Segoe UI" panose="020B0502040204020203" pitchFamily="34" charset="0"/>
              <a:cs typeface="Segoe UI" panose="020B0502040204020203" pitchFamily="34" charset="0"/>
            </a:endParaRPr>
          </a:p>
        </p:txBody>
      </p:sp>
      <p:sp>
        <p:nvSpPr>
          <p:cNvPr id="24" name="object 24">
            <a:extLst>
              <a:ext uri="{FF2B5EF4-FFF2-40B4-BE49-F238E27FC236}">
                <a16:creationId xmlns:a16="http://schemas.microsoft.com/office/drawing/2014/main" id="{E0EB5F9D-9E76-033A-9B60-41EB739FFF12}"/>
              </a:ext>
            </a:extLst>
          </p:cNvPr>
          <p:cNvSpPr txBox="1"/>
          <p:nvPr/>
        </p:nvSpPr>
        <p:spPr>
          <a:xfrm>
            <a:off x="9541356"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3 Withdrawal</a:t>
            </a:r>
            <a:endParaRPr sz="3200" kern="0" dirty="0">
              <a:solidFill>
                <a:schemeClr val="accent1"/>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59460D89-7DDF-52CB-252A-3833BC69320F}"/>
              </a:ext>
            </a:extLst>
          </p:cNvPr>
          <p:cNvPicPr>
            <a:picLocks noChangeAspect="1"/>
          </p:cNvPicPr>
          <p:nvPr/>
        </p:nvPicPr>
        <p:blipFill>
          <a:blip r:embed="rId8"/>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257762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D2D0-6E83-E44E-08B6-9F0CDFEE38B3}"/>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A4052F-154F-410C-EF72-DC0BCC414A4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21A4052F-154F-410C-EF72-DC0BCC414A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93567541-A79D-D4F7-1754-BA51D5154B4E}"/>
              </a:ext>
            </a:extLst>
          </p:cNvPr>
          <p:cNvSpPr>
            <a:spLocks noGrp="1"/>
          </p:cNvSpPr>
          <p:nvPr>
            <p:ph idx="1"/>
          </p:nvPr>
        </p:nvSpPr>
        <p:spPr>
          <a:xfrm>
            <a:off x="397664" y="1029762"/>
            <a:ext cx="13239511" cy="561533"/>
          </a:xfrm>
        </p:spPr>
        <p:txBody>
          <a:bodyPr>
            <a:normAutofit/>
          </a:bodyPr>
          <a:lstStyle/>
          <a:p>
            <a:pPr marL="0" indent="0">
              <a:buNone/>
            </a:pPr>
            <a:r>
              <a:rPr lang="en-US" dirty="0"/>
              <a:t>Asset location phases:</a:t>
            </a:r>
          </a:p>
        </p:txBody>
      </p:sp>
      <p:sp>
        <p:nvSpPr>
          <p:cNvPr id="8" name="Title 7">
            <a:extLst>
              <a:ext uri="{FF2B5EF4-FFF2-40B4-BE49-F238E27FC236}">
                <a16:creationId xmlns:a16="http://schemas.microsoft.com/office/drawing/2014/main" id="{B73F58AC-30CC-0467-0810-80C0F008C017}"/>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So, where are </a:t>
            </a:r>
            <a:r>
              <a:rPr lang="en-US" dirty="0">
                <a:solidFill>
                  <a:schemeClr val="accent1"/>
                </a:solidFill>
                <a:latin typeface="Segoe UI" panose="020B0502040204020203" pitchFamily="34" charset="0"/>
              </a:rPr>
              <a:t>you</a:t>
            </a:r>
            <a:r>
              <a:rPr lang="en-US" dirty="0">
                <a:solidFill>
                  <a:schemeClr val="tx1"/>
                </a:solidFill>
                <a:latin typeface="Segoe UI" panose="020B0502040204020203" pitchFamily="34" charset="0"/>
              </a:rPr>
              <a:t> in your asset location journey?</a:t>
            </a:r>
          </a:p>
        </p:txBody>
      </p:sp>
      <p:sp>
        <p:nvSpPr>
          <p:cNvPr id="12" name="Footer Placeholder 11">
            <a:extLst>
              <a:ext uri="{FF2B5EF4-FFF2-40B4-BE49-F238E27FC236}">
                <a16:creationId xmlns:a16="http://schemas.microsoft.com/office/drawing/2014/main" id="{E3720562-59DE-CE8B-2C61-6B446780FD12}"/>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5DB88DA4-9B61-499C-D07A-846925B211CF}"/>
              </a:ext>
            </a:extLst>
          </p:cNvPr>
          <p:cNvSpPr>
            <a:spLocks noGrp="1"/>
          </p:cNvSpPr>
          <p:nvPr>
            <p:ph type="sldNum" sz="quarter" idx="4"/>
          </p:nvPr>
        </p:nvSpPr>
        <p:spPr/>
        <p:txBody>
          <a:bodyPr/>
          <a:lstStyle/>
          <a:p>
            <a:fld id="{2C7AFF3D-0B71-614B-ACB6-7F45BDA6A838}" type="slidenum">
              <a:rPr lang="en-US" smtClean="0"/>
              <a:pPr/>
              <a:t>18</a:t>
            </a:fld>
            <a:endParaRPr lang="en-US"/>
          </a:p>
        </p:txBody>
      </p:sp>
      <p:pic>
        <p:nvPicPr>
          <p:cNvPr id="7" name="Picture 6" descr="A blue circle with arrows in it&#10;&#10;AI-generated content may be incorrect.">
            <a:extLst>
              <a:ext uri="{FF2B5EF4-FFF2-40B4-BE49-F238E27FC236}">
                <a16:creationId xmlns:a16="http://schemas.microsoft.com/office/drawing/2014/main" id="{A1FF136F-4A7D-B4ED-2356-D981298804F0}"/>
              </a:ext>
            </a:extLst>
          </p:cNvPr>
          <p:cNvPicPr>
            <a:picLocks noChangeAspect="1"/>
          </p:cNvPicPr>
          <p:nvPr/>
        </p:nvPicPr>
        <p:blipFill>
          <a:blip r:embed="rId6">
            <a:alphaModFix amt="4000"/>
            <a:extLst>
              <a:ext uri="{28A0092B-C50C-407E-A947-70E740481C1C}">
                <a14:useLocalDpi xmlns:a14="http://schemas.microsoft.com/office/drawing/2010/main" val="0"/>
              </a:ext>
            </a:extLst>
          </a:blip>
          <a:srcRect l="47693" t="4363" r="24594" b="45469"/>
          <a:stretch>
            <a:fillRect/>
          </a:stretch>
        </p:blipFill>
        <p:spPr>
          <a:xfrm>
            <a:off x="4789004" y="-1542017"/>
            <a:ext cx="11662209" cy="11875277"/>
          </a:xfrm>
          <a:prstGeom prst="rect">
            <a:avLst/>
          </a:prstGeom>
        </p:spPr>
      </p:pic>
      <p:grpSp>
        <p:nvGrpSpPr>
          <p:cNvPr id="3" name="Group 2">
            <a:extLst>
              <a:ext uri="{FF2B5EF4-FFF2-40B4-BE49-F238E27FC236}">
                <a16:creationId xmlns:a16="http://schemas.microsoft.com/office/drawing/2014/main" id="{030D3AB9-44B0-53CA-A9D6-4041DF9F6E6F}"/>
              </a:ext>
            </a:extLst>
          </p:cNvPr>
          <p:cNvGrpSpPr/>
          <p:nvPr/>
        </p:nvGrpSpPr>
        <p:grpSpPr>
          <a:xfrm>
            <a:off x="0" y="4641330"/>
            <a:ext cx="14630400" cy="1079500"/>
            <a:chOff x="0" y="4114800"/>
            <a:chExt cx="14630400" cy="1079500"/>
          </a:xfrm>
          <a:solidFill>
            <a:schemeClr val="tx2"/>
          </a:solidFill>
        </p:grpSpPr>
        <p:sp>
          <p:nvSpPr>
            <p:cNvPr id="9" name="Rectangle 8">
              <a:extLst>
                <a:ext uri="{FF2B5EF4-FFF2-40B4-BE49-F238E27FC236}">
                  <a16:creationId xmlns:a16="http://schemas.microsoft.com/office/drawing/2014/main" id="{11DF0CA5-9E4A-1702-0595-2FC99A48D08F}"/>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B21B14A-7255-66D6-A78E-B52EC2D36FA2}"/>
                </a:ext>
              </a:extLst>
            </p:cNvPr>
            <p:cNvCxnSpPr>
              <a:stCxn id="9" idx="1"/>
              <a:endCxn id="9"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5" name="Picture 14">
            <a:extLst>
              <a:ext uri="{FF2B5EF4-FFF2-40B4-BE49-F238E27FC236}">
                <a16:creationId xmlns:a16="http://schemas.microsoft.com/office/drawing/2014/main" id="{231EA666-784F-D461-589F-A3B68825BB6B}"/>
              </a:ext>
            </a:extLst>
          </p:cNvPr>
          <p:cNvPicPr>
            <a:picLocks noChangeAspect="1"/>
          </p:cNvPicPr>
          <p:nvPr/>
        </p:nvPicPr>
        <p:blipFill>
          <a:blip r:embed="rId7"/>
          <a:stretch>
            <a:fillRect/>
          </a:stretch>
        </p:blipFill>
        <p:spPr>
          <a:xfrm>
            <a:off x="6721670" y="3976121"/>
            <a:ext cx="1041196" cy="665209"/>
          </a:xfrm>
          <a:prstGeom prst="rect">
            <a:avLst/>
          </a:prstGeom>
        </p:spPr>
      </p:pic>
      <p:sp>
        <p:nvSpPr>
          <p:cNvPr id="19" name="object 24">
            <a:extLst>
              <a:ext uri="{FF2B5EF4-FFF2-40B4-BE49-F238E27FC236}">
                <a16:creationId xmlns:a16="http://schemas.microsoft.com/office/drawing/2014/main" id="{3FE7BBC1-58D7-70EC-77AD-07E94B424362}"/>
              </a:ext>
            </a:extLst>
          </p:cNvPr>
          <p:cNvSpPr txBox="1"/>
          <p:nvPr/>
        </p:nvSpPr>
        <p:spPr>
          <a:xfrm>
            <a:off x="2387065"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1 Setup</a:t>
            </a:r>
            <a:endParaRPr sz="3200" kern="0" dirty="0">
              <a:solidFill>
                <a:schemeClr val="accent1"/>
              </a:solidFill>
              <a:latin typeface="Segoe UI" panose="020B0502040204020203" pitchFamily="34" charset="0"/>
              <a:cs typeface="Segoe UI" panose="020B0502040204020203" pitchFamily="34" charset="0"/>
            </a:endParaRPr>
          </a:p>
        </p:txBody>
      </p:sp>
      <p:sp>
        <p:nvSpPr>
          <p:cNvPr id="21" name="object 24">
            <a:extLst>
              <a:ext uri="{FF2B5EF4-FFF2-40B4-BE49-F238E27FC236}">
                <a16:creationId xmlns:a16="http://schemas.microsoft.com/office/drawing/2014/main" id="{2C7BB4ED-4C79-FDEB-EAE2-B12C48FD641C}"/>
              </a:ext>
            </a:extLst>
          </p:cNvPr>
          <p:cNvSpPr txBox="1"/>
          <p:nvPr/>
        </p:nvSpPr>
        <p:spPr>
          <a:xfrm>
            <a:off x="5802592"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2 Placement</a:t>
            </a:r>
            <a:endParaRPr sz="3200" kern="0" dirty="0">
              <a:solidFill>
                <a:schemeClr val="accent1"/>
              </a:solidFill>
              <a:latin typeface="Segoe UI" panose="020B0502040204020203" pitchFamily="34" charset="0"/>
              <a:cs typeface="Segoe UI" panose="020B0502040204020203" pitchFamily="34" charset="0"/>
            </a:endParaRPr>
          </a:p>
        </p:txBody>
      </p:sp>
      <p:sp>
        <p:nvSpPr>
          <p:cNvPr id="24" name="object 24">
            <a:extLst>
              <a:ext uri="{FF2B5EF4-FFF2-40B4-BE49-F238E27FC236}">
                <a16:creationId xmlns:a16="http://schemas.microsoft.com/office/drawing/2014/main" id="{8FFF4FDE-F5AC-7274-C27D-D0B250542ACF}"/>
              </a:ext>
            </a:extLst>
          </p:cNvPr>
          <p:cNvSpPr txBox="1"/>
          <p:nvPr/>
        </p:nvSpPr>
        <p:spPr>
          <a:xfrm>
            <a:off x="9541356"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3 Withdrawal</a:t>
            </a:r>
            <a:endParaRPr sz="3200" kern="0" dirty="0">
              <a:solidFill>
                <a:schemeClr val="accent1"/>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D7175115-560F-1CE3-91CF-C8A5F51889D8}"/>
              </a:ext>
            </a:extLst>
          </p:cNvPr>
          <p:cNvPicPr>
            <a:picLocks noChangeAspect="1"/>
          </p:cNvPicPr>
          <p:nvPr/>
        </p:nvPicPr>
        <p:blipFill>
          <a:blip r:embed="rId8"/>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268848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49C0A-71D7-1ABF-B965-60A2D5971C7F}"/>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F732530-BC4B-4FCB-612B-CFFA50FC9D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FF732530-BC4B-4FCB-612B-CFFA50FC9D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B6FCA8E-B752-6B04-E87B-B28C7C09D1BB}"/>
              </a:ext>
            </a:extLst>
          </p:cNvPr>
          <p:cNvSpPr>
            <a:spLocks noGrp="1"/>
          </p:cNvSpPr>
          <p:nvPr>
            <p:ph idx="1"/>
          </p:nvPr>
        </p:nvSpPr>
        <p:spPr>
          <a:xfrm>
            <a:off x="397664" y="1029762"/>
            <a:ext cx="13239511" cy="561533"/>
          </a:xfrm>
        </p:spPr>
        <p:txBody>
          <a:bodyPr>
            <a:normAutofit/>
          </a:bodyPr>
          <a:lstStyle/>
          <a:p>
            <a:pPr marL="0" indent="0">
              <a:buNone/>
            </a:pPr>
            <a:r>
              <a:rPr lang="en-US" dirty="0"/>
              <a:t>Asset location phases:</a:t>
            </a:r>
          </a:p>
        </p:txBody>
      </p:sp>
      <p:sp>
        <p:nvSpPr>
          <p:cNvPr id="8" name="Title 7">
            <a:extLst>
              <a:ext uri="{FF2B5EF4-FFF2-40B4-BE49-F238E27FC236}">
                <a16:creationId xmlns:a16="http://schemas.microsoft.com/office/drawing/2014/main" id="{24B2EB73-9CFC-034A-2F76-AED208748F5A}"/>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So, where are </a:t>
            </a:r>
            <a:r>
              <a:rPr lang="en-US" dirty="0">
                <a:solidFill>
                  <a:schemeClr val="accent1"/>
                </a:solidFill>
                <a:latin typeface="Segoe UI" panose="020B0502040204020203" pitchFamily="34" charset="0"/>
              </a:rPr>
              <a:t>you</a:t>
            </a:r>
            <a:r>
              <a:rPr lang="en-US" dirty="0">
                <a:solidFill>
                  <a:schemeClr val="tx1"/>
                </a:solidFill>
                <a:latin typeface="Segoe UI" panose="020B0502040204020203" pitchFamily="34" charset="0"/>
              </a:rPr>
              <a:t> in your asset location journey?</a:t>
            </a:r>
          </a:p>
        </p:txBody>
      </p:sp>
      <p:sp>
        <p:nvSpPr>
          <p:cNvPr id="12" name="Footer Placeholder 11">
            <a:extLst>
              <a:ext uri="{FF2B5EF4-FFF2-40B4-BE49-F238E27FC236}">
                <a16:creationId xmlns:a16="http://schemas.microsoft.com/office/drawing/2014/main" id="{2E8579E1-F63F-7258-B101-ACCEC646B0CB}"/>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4FF12D6F-5D7D-4FF2-4E77-18D7FFAE1600}"/>
              </a:ext>
            </a:extLst>
          </p:cNvPr>
          <p:cNvSpPr>
            <a:spLocks noGrp="1"/>
          </p:cNvSpPr>
          <p:nvPr>
            <p:ph type="sldNum" sz="quarter" idx="4"/>
          </p:nvPr>
        </p:nvSpPr>
        <p:spPr/>
        <p:txBody>
          <a:bodyPr/>
          <a:lstStyle/>
          <a:p>
            <a:fld id="{2C7AFF3D-0B71-614B-ACB6-7F45BDA6A838}" type="slidenum">
              <a:rPr lang="en-US" smtClean="0"/>
              <a:pPr/>
              <a:t>19</a:t>
            </a:fld>
            <a:endParaRPr lang="en-US"/>
          </a:p>
        </p:txBody>
      </p:sp>
      <p:pic>
        <p:nvPicPr>
          <p:cNvPr id="7" name="Picture 6" descr="A blue circle with arrows in it&#10;&#10;AI-generated content may be incorrect.">
            <a:extLst>
              <a:ext uri="{FF2B5EF4-FFF2-40B4-BE49-F238E27FC236}">
                <a16:creationId xmlns:a16="http://schemas.microsoft.com/office/drawing/2014/main" id="{1465584C-062E-6012-36A3-08010C37086F}"/>
              </a:ext>
            </a:extLst>
          </p:cNvPr>
          <p:cNvPicPr>
            <a:picLocks noChangeAspect="1"/>
          </p:cNvPicPr>
          <p:nvPr/>
        </p:nvPicPr>
        <p:blipFill>
          <a:blip r:embed="rId6">
            <a:alphaModFix amt="4000"/>
            <a:extLst>
              <a:ext uri="{28A0092B-C50C-407E-A947-70E740481C1C}">
                <a14:useLocalDpi xmlns:a14="http://schemas.microsoft.com/office/drawing/2010/main" val="0"/>
              </a:ext>
            </a:extLst>
          </a:blip>
          <a:srcRect l="47693" t="4363" r="24594" b="45469"/>
          <a:stretch>
            <a:fillRect/>
          </a:stretch>
        </p:blipFill>
        <p:spPr>
          <a:xfrm>
            <a:off x="4789004" y="-1542017"/>
            <a:ext cx="11662209" cy="11875277"/>
          </a:xfrm>
          <a:prstGeom prst="rect">
            <a:avLst/>
          </a:prstGeom>
        </p:spPr>
      </p:pic>
      <p:grpSp>
        <p:nvGrpSpPr>
          <p:cNvPr id="3" name="Group 2">
            <a:extLst>
              <a:ext uri="{FF2B5EF4-FFF2-40B4-BE49-F238E27FC236}">
                <a16:creationId xmlns:a16="http://schemas.microsoft.com/office/drawing/2014/main" id="{9B225EEE-8666-6F6D-DF1E-686A1E6C7F26}"/>
              </a:ext>
            </a:extLst>
          </p:cNvPr>
          <p:cNvGrpSpPr/>
          <p:nvPr/>
        </p:nvGrpSpPr>
        <p:grpSpPr>
          <a:xfrm>
            <a:off x="0" y="4641330"/>
            <a:ext cx="14630400" cy="1079500"/>
            <a:chOff x="0" y="4114800"/>
            <a:chExt cx="14630400" cy="1079500"/>
          </a:xfrm>
          <a:solidFill>
            <a:schemeClr val="tx2"/>
          </a:solidFill>
        </p:grpSpPr>
        <p:sp>
          <p:nvSpPr>
            <p:cNvPr id="9" name="Rectangle 8">
              <a:extLst>
                <a:ext uri="{FF2B5EF4-FFF2-40B4-BE49-F238E27FC236}">
                  <a16:creationId xmlns:a16="http://schemas.microsoft.com/office/drawing/2014/main" id="{CFEA85AC-1844-1895-C609-5BD61F7FA1A1}"/>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5273386-D4AB-B7CB-DDFE-4048354B5E57}"/>
                </a:ext>
              </a:extLst>
            </p:cNvPr>
            <p:cNvCxnSpPr>
              <a:stCxn id="9" idx="1"/>
              <a:endCxn id="9"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5" name="Picture 14">
            <a:extLst>
              <a:ext uri="{FF2B5EF4-FFF2-40B4-BE49-F238E27FC236}">
                <a16:creationId xmlns:a16="http://schemas.microsoft.com/office/drawing/2014/main" id="{DC8E2D9E-09B4-78C3-206D-BFB0B3754B56}"/>
              </a:ext>
            </a:extLst>
          </p:cNvPr>
          <p:cNvPicPr>
            <a:picLocks noChangeAspect="1"/>
          </p:cNvPicPr>
          <p:nvPr/>
        </p:nvPicPr>
        <p:blipFill>
          <a:blip r:embed="rId7"/>
          <a:stretch>
            <a:fillRect/>
          </a:stretch>
        </p:blipFill>
        <p:spPr>
          <a:xfrm>
            <a:off x="10620108" y="3976121"/>
            <a:ext cx="1041196" cy="665209"/>
          </a:xfrm>
          <a:prstGeom prst="rect">
            <a:avLst/>
          </a:prstGeom>
        </p:spPr>
      </p:pic>
      <p:sp>
        <p:nvSpPr>
          <p:cNvPr id="19" name="object 24">
            <a:extLst>
              <a:ext uri="{FF2B5EF4-FFF2-40B4-BE49-F238E27FC236}">
                <a16:creationId xmlns:a16="http://schemas.microsoft.com/office/drawing/2014/main" id="{6E40BD7F-DAC7-CC10-1254-A31C5563D5D9}"/>
              </a:ext>
            </a:extLst>
          </p:cNvPr>
          <p:cNvSpPr txBox="1"/>
          <p:nvPr/>
        </p:nvSpPr>
        <p:spPr>
          <a:xfrm>
            <a:off x="2387065"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1 Setup</a:t>
            </a:r>
            <a:endParaRPr sz="3200" kern="0" dirty="0">
              <a:solidFill>
                <a:schemeClr val="accent1"/>
              </a:solidFill>
              <a:latin typeface="Segoe UI" panose="020B0502040204020203" pitchFamily="34" charset="0"/>
              <a:cs typeface="Segoe UI" panose="020B0502040204020203" pitchFamily="34" charset="0"/>
            </a:endParaRPr>
          </a:p>
        </p:txBody>
      </p:sp>
      <p:sp>
        <p:nvSpPr>
          <p:cNvPr id="21" name="object 24">
            <a:extLst>
              <a:ext uri="{FF2B5EF4-FFF2-40B4-BE49-F238E27FC236}">
                <a16:creationId xmlns:a16="http://schemas.microsoft.com/office/drawing/2014/main" id="{2AEA6914-9E16-C579-96E5-2208F250BD35}"/>
              </a:ext>
            </a:extLst>
          </p:cNvPr>
          <p:cNvSpPr txBox="1"/>
          <p:nvPr/>
        </p:nvSpPr>
        <p:spPr>
          <a:xfrm>
            <a:off x="5802592"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2 Placement</a:t>
            </a:r>
            <a:endParaRPr sz="3200" kern="0" dirty="0">
              <a:solidFill>
                <a:schemeClr val="accent1"/>
              </a:solidFill>
              <a:latin typeface="Segoe UI" panose="020B0502040204020203" pitchFamily="34" charset="0"/>
              <a:cs typeface="Segoe UI" panose="020B0502040204020203" pitchFamily="34" charset="0"/>
            </a:endParaRPr>
          </a:p>
        </p:txBody>
      </p:sp>
      <p:sp>
        <p:nvSpPr>
          <p:cNvPr id="24" name="object 24">
            <a:extLst>
              <a:ext uri="{FF2B5EF4-FFF2-40B4-BE49-F238E27FC236}">
                <a16:creationId xmlns:a16="http://schemas.microsoft.com/office/drawing/2014/main" id="{C062423E-90FC-3B93-03F7-D45447E6B57E}"/>
              </a:ext>
            </a:extLst>
          </p:cNvPr>
          <p:cNvSpPr txBox="1"/>
          <p:nvPr/>
        </p:nvSpPr>
        <p:spPr>
          <a:xfrm>
            <a:off x="9541356" y="2793193"/>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3 Withdrawal</a:t>
            </a:r>
            <a:endParaRPr sz="3200" kern="0" dirty="0">
              <a:solidFill>
                <a:schemeClr val="accent1"/>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26031F8-B670-BCBD-FFD5-742D89D87142}"/>
              </a:ext>
            </a:extLst>
          </p:cNvPr>
          <p:cNvPicPr>
            <a:picLocks noChangeAspect="1"/>
          </p:cNvPicPr>
          <p:nvPr/>
        </p:nvPicPr>
        <p:blipFill>
          <a:blip r:embed="rId8"/>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3474799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blue circle with arrows in it&#10;&#10;AI-generated content may be incorrect.">
            <a:extLst>
              <a:ext uri="{FF2B5EF4-FFF2-40B4-BE49-F238E27FC236}">
                <a16:creationId xmlns:a16="http://schemas.microsoft.com/office/drawing/2014/main" id="{F6B597AD-CAEB-9870-D509-1A042B063694}"/>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3928386" y="-1799363"/>
            <a:ext cx="11662209" cy="11875277"/>
          </a:xfrm>
          <a:prstGeom prst="rect">
            <a:avLst/>
          </a:prstGeom>
        </p:spPr>
      </p:pic>
      <p:graphicFrame>
        <p:nvGraphicFramePr>
          <p:cNvPr id="2" name="Object 1" hidden="1">
            <a:extLst>
              <a:ext uri="{FF2B5EF4-FFF2-40B4-BE49-F238E27FC236}">
                <a16:creationId xmlns:a16="http://schemas.microsoft.com/office/drawing/2014/main" id="{05322262-CC90-49BC-B5B5-DA4862A8C4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 name="Object 1" hidden="1">
                        <a:extLst>
                          <a:ext uri="{FF2B5EF4-FFF2-40B4-BE49-F238E27FC236}">
                            <a16:creationId xmlns:a16="http://schemas.microsoft.com/office/drawing/2014/main" id="{05322262-CC90-49BC-B5B5-DA4862A8C48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Text Placeholder 39"/>
          <p:cNvSpPr>
            <a:spLocks noGrp="1"/>
          </p:cNvSpPr>
          <p:nvPr>
            <p:ph type="body" sz="quarter" idx="17"/>
          </p:nvPr>
        </p:nvSpPr>
        <p:spPr/>
        <p:txBody>
          <a:bodyPr/>
          <a:lstStyle/>
          <a:p>
            <a:r>
              <a:rPr lang="en-US" dirty="0">
                <a:solidFill>
                  <a:schemeClr val="tx1"/>
                </a:solidFill>
              </a:rPr>
              <a:t>1</a:t>
            </a:r>
          </a:p>
        </p:txBody>
      </p:sp>
      <p:sp>
        <p:nvSpPr>
          <p:cNvPr id="39" name="Title 38"/>
          <p:cNvSpPr>
            <a:spLocks noGrp="1"/>
          </p:cNvSpPr>
          <p:nvPr>
            <p:ph type="title"/>
          </p:nvPr>
        </p:nvSpPr>
        <p:spPr/>
        <p:txBody>
          <a:bodyPr/>
          <a:lstStyle/>
          <a:p>
            <a:r>
              <a:rPr lang="en-US" dirty="0">
                <a:latin typeface="Segoe UI" panose="020B0502040204020203" pitchFamily="34" charset="0"/>
              </a:rPr>
              <a:t>Agenda</a:t>
            </a:r>
          </a:p>
        </p:txBody>
      </p:sp>
      <p:sp>
        <p:nvSpPr>
          <p:cNvPr id="41" name="Text Placeholder 40"/>
          <p:cNvSpPr>
            <a:spLocks noGrp="1"/>
          </p:cNvSpPr>
          <p:nvPr>
            <p:ph type="body" sz="quarter" idx="46"/>
          </p:nvPr>
        </p:nvSpPr>
        <p:spPr/>
        <p:txBody>
          <a:bodyPr/>
          <a:lstStyle/>
          <a:p>
            <a:r>
              <a:rPr lang="en-US" dirty="0"/>
              <a:t>Taxes, taxes, taxes</a:t>
            </a:r>
          </a:p>
        </p:txBody>
      </p:sp>
      <p:sp>
        <p:nvSpPr>
          <p:cNvPr id="42" name="Text Placeholder 41"/>
          <p:cNvSpPr>
            <a:spLocks noGrp="1"/>
          </p:cNvSpPr>
          <p:nvPr>
            <p:ph type="body" sz="quarter" idx="47"/>
          </p:nvPr>
        </p:nvSpPr>
        <p:spPr/>
        <p:txBody>
          <a:bodyPr/>
          <a:lstStyle/>
          <a:p>
            <a:r>
              <a:rPr lang="en-US" dirty="0">
                <a:solidFill>
                  <a:schemeClr val="tx1"/>
                </a:solidFill>
              </a:rPr>
              <a:t>2</a:t>
            </a:r>
          </a:p>
        </p:txBody>
      </p:sp>
      <p:sp>
        <p:nvSpPr>
          <p:cNvPr id="43" name="Text Placeholder 42"/>
          <p:cNvSpPr>
            <a:spLocks noGrp="1"/>
          </p:cNvSpPr>
          <p:nvPr>
            <p:ph type="body" sz="quarter" idx="48"/>
          </p:nvPr>
        </p:nvSpPr>
        <p:spPr/>
        <p:txBody>
          <a:bodyPr/>
          <a:lstStyle/>
          <a:p>
            <a:r>
              <a:rPr lang="en-US" dirty="0"/>
              <a:t>What is asset location?</a:t>
            </a:r>
          </a:p>
        </p:txBody>
      </p:sp>
      <p:sp>
        <p:nvSpPr>
          <p:cNvPr id="44" name="Text Placeholder 43"/>
          <p:cNvSpPr>
            <a:spLocks noGrp="1"/>
          </p:cNvSpPr>
          <p:nvPr>
            <p:ph type="body" sz="quarter" idx="49"/>
          </p:nvPr>
        </p:nvSpPr>
        <p:spPr/>
        <p:txBody>
          <a:bodyPr/>
          <a:lstStyle/>
          <a:p>
            <a:r>
              <a:rPr lang="en-US" dirty="0">
                <a:solidFill>
                  <a:schemeClr val="tx1"/>
                </a:solidFill>
              </a:rPr>
              <a:t>3</a:t>
            </a:r>
          </a:p>
        </p:txBody>
      </p:sp>
      <p:sp>
        <p:nvSpPr>
          <p:cNvPr id="45" name="Text Placeholder 44"/>
          <p:cNvSpPr>
            <a:spLocks noGrp="1"/>
          </p:cNvSpPr>
          <p:nvPr>
            <p:ph type="body" sz="quarter" idx="50"/>
          </p:nvPr>
        </p:nvSpPr>
        <p:spPr/>
        <p:txBody>
          <a:bodyPr/>
          <a:lstStyle/>
          <a:p>
            <a:r>
              <a:rPr lang="en-US" dirty="0"/>
              <a:t>How it works</a:t>
            </a:r>
          </a:p>
        </p:txBody>
      </p:sp>
      <p:sp>
        <p:nvSpPr>
          <p:cNvPr id="46" name="Text Placeholder 45"/>
          <p:cNvSpPr>
            <a:spLocks noGrp="1"/>
          </p:cNvSpPr>
          <p:nvPr>
            <p:ph type="body" sz="quarter" idx="51"/>
          </p:nvPr>
        </p:nvSpPr>
        <p:spPr/>
        <p:txBody>
          <a:bodyPr/>
          <a:lstStyle/>
          <a:p>
            <a:r>
              <a:rPr lang="en-US" dirty="0">
                <a:solidFill>
                  <a:schemeClr val="tx1"/>
                </a:solidFill>
              </a:rPr>
              <a:t>4</a:t>
            </a:r>
          </a:p>
        </p:txBody>
      </p:sp>
      <p:sp>
        <p:nvSpPr>
          <p:cNvPr id="47" name="Text Placeholder 46"/>
          <p:cNvSpPr>
            <a:spLocks noGrp="1"/>
          </p:cNvSpPr>
          <p:nvPr>
            <p:ph type="body" sz="quarter" idx="52"/>
          </p:nvPr>
        </p:nvSpPr>
        <p:spPr/>
        <p:txBody>
          <a:bodyPr/>
          <a:lstStyle/>
          <a:p>
            <a:r>
              <a:rPr lang="en-US" dirty="0"/>
              <a:t>Next steps</a:t>
            </a:r>
          </a:p>
        </p:txBody>
      </p:sp>
      <p:sp>
        <p:nvSpPr>
          <p:cNvPr id="50" name="Footer Placeholder 49"/>
          <p:cNvSpPr>
            <a:spLocks noGrp="1"/>
          </p:cNvSpPr>
          <p:nvPr>
            <p:ph type="ftr" sz="quarter" idx="3"/>
          </p:nvPr>
        </p:nvSpPr>
        <p:spPr/>
        <p:txBody>
          <a:bodyPr/>
          <a:lstStyle/>
          <a:p>
            <a:r>
              <a:rPr lang="en-US" dirty="0"/>
              <a:t>Presentation Title Here – Month 00, 0000</a:t>
            </a:r>
          </a:p>
        </p:txBody>
      </p:sp>
      <p:sp>
        <p:nvSpPr>
          <p:cNvPr id="51" name="Slide Number Placeholder 50"/>
          <p:cNvSpPr>
            <a:spLocks noGrp="1"/>
          </p:cNvSpPr>
          <p:nvPr>
            <p:ph type="sldNum" sz="quarter" idx="4"/>
          </p:nvPr>
        </p:nvSpPr>
        <p:spPr/>
        <p:txBody>
          <a:bodyPr/>
          <a:lstStyle/>
          <a:p>
            <a:fld id="{2C7AFF3D-0B71-614B-ACB6-7F45BDA6A838}" type="slidenum">
              <a:rPr lang="en-US" smtClean="0"/>
              <a:pPr/>
              <a:t>2</a:t>
            </a:fld>
            <a:endParaRPr lang="en-US"/>
          </a:p>
        </p:txBody>
      </p:sp>
      <p:sp>
        <p:nvSpPr>
          <p:cNvPr id="3" name="Oval 2">
            <a:extLst>
              <a:ext uri="{FF2B5EF4-FFF2-40B4-BE49-F238E27FC236}">
                <a16:creationId xmlns:a16="http://schemas.microsoft.com/office/drawing/2014/main" id="{4AE55D1A-6941-8D94-3FBC-799BDFC13148}"/>
              </a:ext>
            </a:extLst>
          </p:cNvPr>
          <p:cNvSpPr/>
          <p:nvPr/>
        </p:nvSpPr>
        <p:spPr>
          <a:xfrm rot="16200000">
            <a:off x="7088116" y="9938534"/>
            <a:ext cx="645707" cy="645707"/>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ACBE537-28ED-BCE0-C13D-6656CC6BEA58}"/>
              </a:ext>
            </a:extLst>
          </p:cNvPr>
          <p:cNvCxnSpPr/>
          <p:nvPr/>
        </p:nvCxnSpPr>
        <p:spPr>
          <a:xfrm>
            <a:off x="8376782" y="513776"/>
            <a:ext cx="5796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1261EE-DB68-68A2-CEC7-8DE34426023F}"/>
              </a:ext>
            </a:extLst>
          </p:cNvPr>
          <p:cNvCxnSpPr/>
          <p:nvPr/>
        </p:nvCxnSpPr>
        <p:spPr>
          <a:xfrm>
            <a:off x="8376782" y="1891481"/>
            <a:ext cx="5796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EC3129-3095-5F70-495D-D55F43BF8460}"/>
              </a:ext>
            </a:extLst>
          </p:cNvPr>
          <p:cNvCxnSpPr/>
          <p:nvPr/>
        </p:nvCxnSpPr>
        <p:spPr>
          <a:xfrm>
            <a:off x="8376782" y="3254488"/>
            <a:ext cx="5796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B9D5A8-F86A-F20C-EB86-EC67A87B1CC0}"/>
              </a:ext>
            </a:extLst>
          </p:cNvPr>
          <p:cNvCxnSpPr/>
          <p:nvPr/>
        </p:nvCxnSpPr>
        <p:spPr>
          <a:xfrm>
            <a:off x="8362494" y="4633511"/>
            <a:ext cx="5796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37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9D6413-E9B0-20FB-DA24-29A551C1289B}"/>
              </a:ext>
            </a:extLst>
          </p:cNvPr>
          <p:cNvSpPr>
            <a:spLocks noGrp="1"/>
          </p:cNvSpPr>
          <p:nvPr>
            <p:ph type="sldNum" sz="quarter" idx="4"/>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72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US" sz="720" b="1" i="0" u="none" strike="noStrike" kern="1200" cap="none" spc="0" normalizeH="0" baseline="0" noProof="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Footer Placeholder 3">
            <a:extLst>
              <a:ext uri="{FF2B5EF4-FFF2-40B4-BE49-F238E27FC236}">
                <a16:creationId xmlns:a16="http://schemas.microsoft.com/office/drawing/2014/main" id="{FA88B07D-66A2-158D-1DF8-92E165C1B015}"/>
              </a:ext>
            </a:extLst>
          </p:cNvPr>
          <p:cNvSpPr>
            <a:spLocks noGrp="1"/>
          </p:cNvSpPr>
          <p:nvPr>
            <p:ph type="ftr" sz="quarter" idx="3"/>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002677"/>
                </a:solidFill>
                <a:effectLst/>
                <a:uLnTx/>
                <a:uFillTx/>
                <a:latin typeface="Segoe UI" panose="020B0502040204020203" pitchFamily="34" charset="0"/>
                <a:ea typeface="+mn-ea"/>
                <a:cs typeface="+mn-cs"/>
                <a:sym typeface="Segoe UI" panose="020B0502040204020203" pitchFamily="34" charset="0"/>
              </a:rPr>
              <a:t>Presentation title here – month 00, 000</a:t>
            </a:r>
          </a:p>
        </p:txBody>
      </p:sp>
      <p:sp>
        <p:nvSpPr>
          <p:cNvPr id="5" name="Text Placeholder 4">
            <a:extLst>
              <a:ext uri="{FF2B5EF4-FFF2-40B4-BE49-F238E27FC236}">
                <a16:creationId xmlns:a16="http://schemas.microsoft.com/office/drawing/2014/main" id="{4328BF33-5377-A9BA-AE40-2761359C49C0}"/>
              </a:ext>
            </a:extLst>
          </p:cNvPr>
          <p:cNvSpPr>
            <a:spLocks noGrp="1"/>
          </p:cNvSpPr>
          <p:nvPr>
            <p:ph type="body" sz="quarter" idx="15"/>
          </p:nvPr>
        </p:nvSpPr>
        <p:spPr>
          <a:xfrm>
            <a:off x="574158" y="614000"/>
            <a:ext cx="7543800" cy="990782"/>
          </a:xfrm>
        </p:spPr>
        <p:txBody>
          <a:bodyPr/>
          <a:lstStyle/>
          <a:p>
            <a:r>
              <a:rPr lang="en-US" sz="2400" dirty="0">
                <a:solidFill>
                  <a:schemeClr val="tx1"/>
                </a:solidFill>
                <a:ea typeface="Calibri" panose="020F0502020204030204" pitchFamily="34" charset="0"/>
                <a:cs typeface="Segoe UI" panose="020B0502040204020203" pitchFamily="34" charset="0"/>
              </a:rPr>
              <a:t>Important Information </a:t>
            </a:r>
          </a:p>
          <a:p>
            <a:endParaRPr lang="en-US" dirty="0"/>
          </a:p>
        </p:txBody>
      </p:sp>
      <p:sp>
        <p:nvSpPr>
          <p:cNvPr id="6" name="TextBox 5">
            <a:extLst>
              <a:ext uri="{FF2B5EF4-FFF2-40B4-BE49-F238E27FC236}">
                <a16:creationId xmlns:a16="http://schemas.microsoft.com/office/drawing/2014/main" id="{BC072787-9224-E5A6-EC7D-6148B7852D73}"/>
              </a:ext>
            </a:extLst>
          </p:cNvPr>
          <p:cNvSpPr txBox="1"/>
          <p:nvPr/>
        </p:nvSpPr>
        <p:spPr>
          <a:xfrm>
            <a:off x="574158" y="852368"/>
            <a:ext cx="13524614" cy="6524863"/>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FFFFFF">
                  <a:lumMod val="50000"/>
                </a:srgb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FFFFFF">
                    <a:lumMod val="50000"/>
                  </a:srgbClr>
                </a:solidFill>
                <a:effectLst/>
                <a:uLnTx/>
                <a:uFillTx/>
                <a:latin typeface="Segoe UI" panose="020B0502040204020203" pitchFamily="34" charset="0"/>
                <a:ea typeface="Calibri" panose="020F0502020204030204" pitchFamily="34" charset="0"/>
                <a:cs typeface="Segoe UI" panose="020B0502040204020203" pitchFamily="34" charset="0"/>
              </a:rPr>
              <a:t>1 Loans and withdrawals reduce the policy’s cash value and death benefit and increase the chance that the policy may lapse. If the policy lapses, matures, is surrendered or becomes a modified endowment, the loan balance at such time would generally be viewed as distributed and taxable under the general rules for distributions of policy cash values. </a:t>
            </a:r>
            <a:endPar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endParaRP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Please be advised this document is not intended as legal or tax advice. Accordingly, any tax information provided in this article is not intended or written to be used, and cannot be used, by any taxpayer for the purpose of avoiding penalties that may be imposed on the taxpayer. The tax information was written to support the promotion or marketing of the transaction(s) or matter(s) addressed. You should seek advice based on their particular circumstances from an independent tax advisor. Neither Equitable Financial Life Insurance Company nor its affiliates provide legal or tax advice. </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Contributions to a Roth IRA may generally be withdrawn tax-free at any time. Earnings may generally be withdrawn income tax-free if the individual has held amounts in a Roth IRA for at least 5 years and the withdrawal is made after age 59 ½. If the withdrawal is made before the 5-year period and age 59 ½, income taxes and an additional 10% federal income tax penalty may apply. Other exceptions may apply. </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Cash value life insurance is a contractual agreement in which premiums are paid to an insurance company, and the company in return for those premiums provides a benefit to a named beneficiary upon proof of the insured’s death and a policy cash value. Cash value life insurance policies have exclusions, limitations, and terms for keeping the policies in force. Fees and charges associated with cash value life insurance include but are not limited to cost of insurance charges, surrender charges, administrative fees, and charges for optional benefits. Please see the policy’s specifications for more complete information.</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Under current Federal tax rules, loans taken from a cash value life insurance contract will generally be free of current income tax as long as the policy remains in effect until the insured’s death, does not lapse or mature, and is not a modified endowment contract. This assumes the loan will eventually be satisfied from income tax-free death proceeds. Loans and withdrawals reduce the policy’s cash value and death benefit and increase the chance that the policy may lapse. If the policy lapses, matures, is surrendered or becomes a modified endowment, the loan balance at such time would generally be viewed as distributed and taxable under the general rules for distributions of policy cash values. </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The sample case study is hypothetical and is provided here for general discussion only. </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Life insurance products are issued by Equitable Financial Life Insurance Company (NY, NY) or Equitable Financial Life Insurance Company of America, an Arizona stock company with an administrative office located in Charlotte, NC, and are co-distributed by Equitable Network, LLC (Equitable Network) Insurance Agency of California in CA; Equitable Network Insurance Agency of Utah in UT; Equitable Network of Puerto Rico, Inc. in PR) and Equitable Distributors, LLC. When sold by New York state-based (i.e., domiciled) Equitable Advisors Financial Professionals, life insurance products are issued by Equitable Financial Life Insurance Company (NY, NY). </a:t>
            </a: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References to Equitable in this presentation represent both Equitable Financial Life Insurance Company and Equitable Financial Life Insurance Company of America, which are affiliated companies. Overall, Equitable is the brand name of the retirement and protection subsidiaries of Equitable Holdings, Inc., including Equitable Financial Life Insurance Company (NY, NY); Equitable Financial Life Insurance Company of America, an AZ stock company with an administrative office located in Charlotte, NC; and Equitable Distributors, LLC. Equitable Advisors is the brand name of Equitable Advisors, LLC (member FINRA, SIPC) (Equitable Financial Advisors in MI &amp; TN).</a:t>
            </a:r>
          </a:p>
          <a:p>
            <a:pPr marL="0" marR="0" lvl="0" indent="0" algn="l" defTabSz="109728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endParaRPr>
          </a:p>
          <a:p>
            <a:pPr marL="0" marR="0" lvl="0" indent="0" algn="l" defTabSz="109728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818385"/>
                </a:solidFill>
                <a:effectLst/>
                <a:uLnTx/>
                <a:uFillTx/>
                <a:latin typeface="Segoe UI" panose="020B0502040204020203" pitchFamily="34" charset="0"/>
                <a:ea typeface="+mn-ea"/>
                <a:cs typeface="Segoe UI" panose="020B0502040204020203" pitchFamily="34" charset="0"/>
              </a:rPr>
              <a:t>© 2025 Equitable Holdings, Inc. All rights reserved. GE-8567292.1 (11/25) (Exp. 11/29) | G3227950 (11/25) </a:t>
            </a:r>
          </a:p>
        </p:txBody>
      </p:sp>
    </p:spTree>
    <p:extLst>
      <p:ext uri="{BB962C8B-B14F-4D97-AF65-F5344CB8AC3E}">
        <p14:creationId xmlns:p14="http://schemas.microsoft.com/office/powerpoint/2010/main" val="179459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B9C71-F6F6-EE6B-2F26-77F25CC753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17D18E-1A89-6B6B-5546-A0360E986E09}"/>
              </a:ext>
            </a:extLst>
          </p:cNvPr>
          <p:cNvSpPr>
            <a:spLocks noGrp="1"/>
          </p:cNvSpPr>
          <p:nvPr>
            <p:ph type="body" sz="quarter" idx="12"/>
          </p:nvPr>
        </p:nvSpPr>
        <p:spPr/>
        <p:txBody>
          <a:bodyPr/>
          <a:lstStyle/>
          <a:p>
            <a:r>
              <a:rPr lang="en-US" dirty="0"/>
              <a:t>Thank you.</a:t>
            </a:r>
          </a:p>
        </p:txBody>
      </p:sp>
      <p:sp>
        <p:nvSpPr>
          <p:cNvPr id="3" name="Slide Number Placeholder 2">
            <a:extLst>
              <a:ext uri="{FF2B5EF4-FFF2-40B4-BE49-F238E27FC236}">
                <a16:creationId xmlns:a16="http://schemas.microsoft.com/office/drawing/2014/main" id="{5BE98B96-E2E5-8382-CE4E-DE3A61EBD52F}"/>
              </a:ext>
            </a:extLst>
          </p:cNvPr>
          <p:cNvSpPr>
            <a:spLocks noGrp="1"/>
          </p:cNvSpPr>
          <p:nvPr>
            <p:ph type="sldNum" sz="quarter" idx="4"/>
          </p:nvPr>
        </p:nvSpPr>
        <p:spPr>
          <a:xfrm>
            <a:off x="13892655" y="7612687"/>
            <a:ext cx="465896" cy="218918"/>
          </a:xfrm>
        </p:spPr>
        <p:txBody>
          <a:bodyPr/>
          <a:lstStyle/>
          <a:p>
            <a:fld id="{2C7AFF3D-0B71-614B-ACB6-7F45BDA6A838}" type="slidenum">
              <a:rPr lang="en-US" smtClean="0"/>
              <a:pPr/>
              <a:t>21</a:t>
            </a:fld>
            <a:endParaRPr lang="en-US"/>
          </a:p>
        </p:txBody>
      </p:sp>
      <p:sp>
        <p:nvSpPr>
          <p:cNvPr id="4" name="Footer Placeholder 3">
            <a:extLst>
              <a:ext uri="{FF2B5EF4-FFF2-40B4-BE49-F238E27FC236}">
                <a16:creationId xmlns:a16="http://schemas.microsoft.com/office/drawing/2014/main" id="{F57FA668-BB79-1E8A-3E44-2EC0A74DAB59}"/>
              </a:ext>
            </a:extLst>
          </p:cNvPr>
          <p:cNvSpPr>
            <a:spLocks noGrp="1"/>
          </p:cNvSpPr>
          <p:nvPr>
            <p:ph type="ftr" sz="quarter" idx="3"/>
          </p:nvPr>
        </p:nvSpPr>
        <p:spPr>
          <a:xfrm>
            <a:off x="9686925" y="7615599"/>
            <a:ext cx="4197340" cy="218918"/>
          </a:xfrm>
        </p:spPr>
        <p:txBody>
          <a:bodyPr/>
          <a:lstStyle/>
          <a:p>
            <a:r>
              <a:rPr lang="en-US"/>
              <a:t>Presentation Title Here – Month 00, 0000</a:t>
            </a:r>
          </a:p>
        </p:txBody>
      </p:sp>
    </p:spTree>
    <p:extLst>
      <p:ext uri="{BB962C8B-B14F-4D97-AF65-F5344CB8AC3E}">
        <p14:creationId xmlns:p14="http://schemas.microsoft.com/office/powerpoint/2010/main" val="162116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7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5" name="Picture 34" descr="A blue circle with arrows in it&#10;&#10;AI-generated content may be incorrect.">
            <a:extLst>
              <a:ext uri="{FF2B5EF4-FFF2-40B4-BE49-F238E27FC236}">
                <a16:creationId xmlns:a16="http://schemas.microsoft.com/office/drawing/2014/main" id="{B769CC6F-F555-A73F-92AD-32EAE1BDC19D}"/>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4788324" y="-1799363"/>
            <a:ext cx="11662209" cy="11875277"/>
          </a:xfrm>
          <a:prstGeom prst="rect">
            <a:avLst/>
          </a:prstGeom>
        </p:spPr>
      </p:pic>
      <p:sp>
        <p:nvSpPr>
          <p:cNvPr id="49" name="Octagon 48">
            <a:extLst>
              <a:ext uri="{FF2B5EF4-FFF2-40B4-BE49-F238E27FC236}">
                <a16:creationId xmlns:a16="http://schemas.microsoft.com/office/drawing/2014/main" id="{44632752-697F-8302-6ED7-BFB7A55DC738}"/>
              </a:ext>
            </a:extLst>
          </p:cNvPr>
          <p:cNvSpPr/>
          <p:nvPr/>
        </p:nvSpPr>
        <p:spPr>
          <a:xfrm>
            <a:off x="742522" y="1807060"/>
            <a:ext cx="2744776" cy="2744776"/>
          </a:xfrm>
          <a:prstGeom prst="oct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E91FF5FD-144B-4B1A-A6F6-8ACD79C23C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 name="Object 1" hidden="1">
                        <a:extLst>
                          <a:ext uri="{FF2B5EF4-FFF2-40B4-BE49-F238E27FC236}">
                            <a16:creationId xmlns:a16="http://schemas.microsoft.com/office/drawing/2014/main" id="{E91FF5FD-144B-4B1A-A6F6-8ACD79C23C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p:nvPr>
        </p:nvSpPr>
        <p:spPr/>
        <p:txBody>
          <a:bodyPr/>
          <a:lstStyle/>
          <a:p>
            <a:r>
              <a:rPr lang="en-US" dirty="0">
                <a:latin typeface="Segoe UI" panose="020B0502040204020203" pitchFamily="34" charset="0"/>
              </a:rPr>
              <a:t>Addressing key financial pain points</a:t>
            </a:r>
          </a:p>
        </p:txBody>
      </p:sp>
      <p:sp>
        <p:nvSpPr>
          <p:cNvPr id="12" name="Footer Placeholder 11"/>
          <p:cNvSpPr>
            <a:spLocks noGrp="1"/>
          </p:cNvSpPr>
          <p:nvPr>
            <p:ph type="ftr" sz="quarter" idx="3"/>
          </p:nvPr>
        </p:nvSpPr>
        <p:spPr/>
        <p:txBody>
          <a:bodyPr/>
          <a:lstStyle/>
          <a:p>
            <a:r>
              <a:rPr lang="en-US"/>
              <a:t>Presentation Title Here – Month 00, 0000</a:t>
            </a:r>
          </a:p>
        </p:txBody>
      </p:sp>
      <p:sp>
        <p:nvSpPr>
          <p:cNvPr id="13" name="Slide Number Placeholder 12"/>
          <p:cNvSpPr>
            <a:spLocks noGrp="1"/>
          </p:cNvSpPr>
          <p:nvPr>
            <p:ph type="sldNum" sz="quarter" idx="4"/>
          </p:nvPr>
        </p:nvSpPr>
        <p:spPr/>
        <p:txBody>
          <a:bodyPr/>
          <a:lstStyle/>
          <a:p>
            <a:fld id="{2C7AFF3D-0B71-614B-ACB6-7F45BDA6A838}" type="slidenum">
              <a:rPr lang="en-US" smtClean="0"/>
              <a:pPr/>
              <a:t>3</a:t>
            </a:fld>
            <a:endParaRPr lang="en-US"/>
          </a:p>
        </p:txBody>
      </p:sp>
      <p:pic>
        <p:nvPicPr>
          <p:cNvPr id="39" name="Picture 38">
            <a:extLst>
              <a:ext uri="{FF2B5EF4-FFF2-40B4-BE49-F238E27FC236}">
                <a16:creationId xmlns:a16="http://schemas.microsoft.com/office/drawing/2014/main" id="{72B49B1B-1644-D0B8-C287-0122F33B62E1}"/>
              </a:ext>
            </a:extLst>
          </p:cNvPr>
          <p:cNvPicPr>
            <a:picLocks noChangeAspect="1"/>
          </p:cNvPicPr>
          <p:nvPr/>
        </p:nvPicPr>
        <p:blipFill>
          <a:blip r:embed="rId7"/>
          <a:stretch>
            <a:fillRect/>
          </a:stretch>
        </p:blipFill>
        <p:spPr>
          <a:xfrm>
            <a:off x="10375951" y="8533576"/>
            <a:ext cx="1819594" cy="1926629"/>
          </a:xfrm>
          <a:prstGeom prst="rect">
            <a:avLst/>
          </a:prstGeom>
        </p:spPr>
      </p:pic>
      <p:sp>
        <p:nvSpPr>
          <p:cNvPr id="10" name="Content Placeholder 9"/>
          <p:cNvSpPr>
            <a:spLocks noGrp="1"/>
          </p:cNvSpPr>
          <p:nvPr>
            <p:ph idx="1"/>
          </p:nvPr>
        </p:nvSpPr>
        <p:spPr>
          <a:xfrm>
            <a:off x="1413791" y="3605296"/>
            <a:ext cx="1345623" cy="648186"/>
          </a:xfrm>
        </p:spPr>
        <p:txBody>
          <a:bodyPr>
            <a:normAutofit/>
          </a:bodyPr>
          <a:lstStyle/>
          <a:p>
            <a:pPr marL="0" indent="0" algn="ctr">
              <a:buNone/>
            </a:pPr>
            <a:r>
              <a:rPr lang="en-US" sz="2400" b="1" dirty="0">
                <a:solidFill>
                  <a:schemeClr val="bg1"/>
                </a:solidFill>
                <a:latin typeface="Segoe UI" panose="020B0502040204020203" pitchFamily="34" charset="0"/>
                <a:cs typeface="Segoe UI" panose="020B0502040204020203" pitchFamily="34" charset="0"/>
              </a:rPr>
              <a:t>Taxes</a:t>
            </a:r>
            <a:endParaRPr lang="en-US" sz="2400" dirty="0">
              <a:solidFill>
                <a:schemeClr val="bg1"/>
              </a:solidFill>
            </a:endParaRPr>
          </a:p>
        </p:txBody>
      </p:sp>
      <p:sp>
        <p:nvSpPr>
          <p:cNvPr id="50" name="Octagon 49">
            <a:extLst>
              <a:ext uri="{FF2B5EF4-FFF2-40B4-BE49-F238E27FC236}">
                <a16:creationId xmlns:a16="http://schemas.microsoft.com/office/drawing/2014/main" id="{DC0D1E40-ADA1-FC9D-0193-1C4ED8E8B8E1}"/>
              </a:ext>
            </a:extLst>
          </p:cNvPr>
          <p:cNvSpPr/>
          <p:nvPr/>
        </p:nvSpPr>
        <p:spPr>
          <a:xfrm>
            <a:off x="4247155" y="3442492"/>
            <a:ext cx="2744776" cy="2744776"/>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9">
            <a:extLst>
              <a:ext uri="{FF2B5EF4-FFF2-40B4-BE49-F238E27FC236}">
                <a16:creationId xmlns:a16="http://schemas.microsoft.com/office/drawing/2014/main" id="{C77EADBE-A490-2A33-D282-8F7D8DA053B3}"/>
              </a:ext>
            </a:extLst>
          </p:cNvPr>
          <p:cNvSpPr txBox="1">
            <a:spLocks/>
          </p:cNvSpPr>
          <p:nvPr/>
        </p:nvSpPr>
        <p:spPr>
          <a:xfrm>
            <a:off x="3728202" y="4865392"/>
            <a:ext cx="3708933" cy="1675402"/>
          </a:xfrm>
          <a:prstGeom prst="rect">
            <a:avLst/>
          </a:prstGeom>
        </p:spPr>
        <p:txBody>
          <a:bodyPr vert="horz" lIns="91440" tIns="45720" rIns="91440" bIns="45720" rtlCol="0">
            <a:normAutofit/>
          </a:bodyPr>
          <a:lstStyle>
            <a:lvl1pPr marL="274320" indent="-274320" algn="l" defTabSz="1097280" rtl="0" eaLnBrk="1" latinLnBrk="0" hangingPunct="1">
              <a:lnSpc>
                <a:spcPct val="90000"/>
              </a:lnSpc>
              <a:spcBef>
                <a:spcPts val="1200"/>
              </a:spcBef>
              <a:buClr>
                <a:schemeClr val="tx1"/>
              </a:buClr>
              <a:buFontTx/>
              <a:buChar char="•"/>
              <a:defRPr sz="28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Clr>
                <a:schemeClr val="tx1"/>
              </a:buClr>
              <a:buFont typeface="Courier New" panose="02070309020205020404" pitchFamily="49" charset="0"/>
              <a:buChar char="o"/>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Segoe UI" panose="020B0502040204020203" pitchFamily="34" charset="0"/>
              <a:buChar char="‑"/>
              <a:defRPr sz="20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Clr>
                <a:schemeClr val="tx1"/>
              </a:buClr>
              <a:buFont typeface="Segoe UI" panose="020B0502040204020203" pitchFamily="34" charset="0"/>
              <a:buChar char="‑"/>
              <a:defRPr sz="18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Clr>
                <a:schemeClr val="tx1"/>
              </a:buClr>
              <a:buFontTx/>
              <a:buChar char="›"/>
              <a:defRPr sz="1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bg1"/>
                </a:solidFill>
                <a:latin typeface="Segoe UI" panose="020B0502040204020203" pitchFamily="34" charset="0"/>
                <a:cs typeface="Segoe UI" panose="020B0502040204020203" pitchFamily="34" charset="0"/>
              </a:rPr>
              <a:t>Liquidity/ </a:t>
            </a:r>
            <a:br>
              <a:rPr lang="en-US" sz="2400" b="1" dirty="0">
                <a:solidFill>
                  <a:schemeClr val="bg1"/>
                </a:solidFill>
                <a:latin typeface="Segoe UI" panose="020B0502040204020203" pitchFamily="34" charset="0"/>
                <a:cs typeface="Segoe UI" panose="020B0502040204020203" pitchFamily="34" charset="0"/>
              </a:rPr>
            </a:br>
            <a:r>
              <a:rPr lang="en-US" sz="2400" b="1" dirty="0">
                <a:solidFill>
                  <a:schemeClr val="bg1"/>
                </a:solidFill>
                <a:latin typeface="Segoe UI" panose="020B0502040204020203" pitchFamily="34" charset="0"/>
                <a:cs typeface="Segoe UI" panose="020B0502040204020203" pitchFamily="34" charset="0"/>
              </a:rPr>
              <a:t>emergency </a:t>
            </a:r>
            <a:br>
              <a:rPr lang="en-US" sz="2400" b="1" dirty="0">
                <a:solidFill>
                  <a:schemeClr val="bg1"/>
                </a:solidFill>
                <a:latin typeface="Segoe UI" panose="020B0502040204020203" pitchFamily="34" charset="0"/>
                <a:cs typeface="Segoe UI" panose="020B0502040204020203" pitchFamily="34" charset="0"/>
              </a:rPr>
            </a:br>
            <a:r>
              <a:rPr lang="en-US" sz="2400" b="1" dirty="0">
                <a:solidFill>
                  <a:schemeClr val="bg1"/>
                </a:solidFill>
                <a:latin typeface="Segoe UI" panose="020B0502040204020203" pitchFamily="34" charset="0"/>
                <a:cs typeface="Segoe UI" panose="020B0502040204020203" pitchFamily="34" charset="0"/>
              </a:rPr>
              <a:t>funds</a:t>
            </a:r>
          </a:p>
          <a:p>
            <a:pPr marL="0" indent="0" algn="r">
              <a:buFont typeface="Arial" panose="020B0604020202020204" pitchFamily="34" charset="0"/>
              <a:buNone/>
            </a:pPr>
            <a:r>
              <a:rPr lang="en-US" sz="2400" dirty="0">
                <a:latin typeface="Segoe UI" panose="020B0502040204020203" pitchFamily="34" charset="0"/>
                <a:cs typeface="Segoe UI" panose="020B0502040204020203" pitchFamily="34" charset="0"/>
              </a:rPr>
              <a:t> </a:t>
            </a:r>
          </a:p>
        </p:txBody>
      </p:sp>
      <p:sp>
        <p:nvSpPr>
          <p:cNvPr id="51" name="Octagon 50">
            <a:extLst>
              <a:ext uri="{FF2B5EF4-FFF2-40B4-BE49-F238E27FC236}">
                <a16:creationId xmlns:a16="http://schemas.microsoft.com/office/drawing/2014/main" id="{5D050972-2685-83DC-575A-376B01379C55}"/>
              </a:ext>
            </a:extLst>
          </p:cNvPr>
          <p:cNvSpPr/>
          <p:nvPr/>
        </p:nvSpPr>
        <p:spPr>
          <a:xfrm>
            <a:off x="7638471" y="1796199"/>
            <a:ext cx="2744776" cy="2744776"/>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ctagon 51">
            <a:extLst>
              <a:ext uri="{FF2B5EF4-FFF2-40B4-BE49-F238E27FC236}">
                <a16:creationId xmlns:a16="http://schemas.microsoft.com/office/drawing/2014/main" id="{029EA7EF-ECD7-6DE6-D5BE-E1060DA4B372}"/>
              </a:ext>
            </a:extLst>
          </p:cNvPr>
          <p:cNvSpPr/>
          <p:nvPr/>
        </p:nvSpPr>
        <p:spPr>
          <a:xfrm>
            <a:off x="11253917" y="3442492"/>
            <a:ext cx="2744776" cy="2744776"/>
          </a:xfrm>
          <a:prstGeom prst="octag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9">
            <a:extLst>
              <a:ext uri="{FF2B5EF4-FFF2-40B4-BE49-F238E27FC236}">
                <a16:creationId xmlns:a16="http://schemas.microsoft.com/office/drawing/2014/main" id="{D9A49189-C453-D852-FFB5-4F85F8E1F3EA}"/>
              </a:ext>
            </a:extLst>
          </p:cNvPr>
          <p:cNvSpPr txBox="1">
            <a:spLocks/>
          </p:cNvSpPr>
          <p:nvPr/>
        </p:nvSpPr>
        <p:spPr>
          <a:xfrm>
            <a:off x="7193012" y="3395211"/>
            <a:ext cx="3635693" cy="1750472"/>
          </a:xfrm>
          <a:prstGeom prst="rect">
            <a:avLst/>
          </a:prstGeom>
        </p:spPr>
        <p:txBody>
          <a:bodyPr vert="horz" lIns="91440" tIns="45720" rIns="91440" bIns="45720" rtlCol="0">
            <a:normAutofit/>
          </a:bodyPr>
          <a:lstStyle>
            <a:lvl1pPr marL="274320" indent="-274320" algn="l" defTabSz="1097280" rtl="0" eaLnBrk="1" latinLnBrk="0" hangingPunct="1">
              <a:lnSpc>
                <a:spcPct val="90000"/>
              </a:lnSpc>
              <a:spcBef>
                <a:spcPts val="1200"/>
              </a:spcBef>
              <a:buClr>
                <a:schemeClr val="tx1"/>
              </a:buClr>
              <a:buFontTx/>
              <a:buChar char="•"/>
              <a:defRPr sz="28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Clr>
                <a:schemeClr val="tx1"/>
              </a:buClr>
              <a:buFont typeface="Courier New" panose="02070309020205020404" pitchFamily="49" charset="0"/>
              <a:buChar char="o"/>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Segoe UI" panose="020B0502040204020203" pitchFamily="34" charset="0"/>
              <a:buChar char="‑"/>
              <a:defRPr sz="20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Clr>
                <a:schemeClr val="tx1"/>
              </a:buClr>
              <a:buFont typeface="Segoe UI" panose="020B0502040204020203" pitchFamily="34" charset="0"/>
              <a:buChar char="‑"/>
              <a:defRPr sz="18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Clr>
                <a:schemeClr val="tx1"/>
              </a:buClr>
              <a:buFontTx/>
              <a:buChar char="›"/>
              <a:defRPr sz="1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bg1"/>
                </a:solidFill>
                <a:latin typeface="Segoe UI" panose="020B0502040204020203" pitchFamily="34" charset="0"/>
                <a:cs typeface="Segoe UI" panose="020B0502040204020203" pitchFamily="34" charset="0"/>
              </a:rPr>
              <a:t>Financial </a:t>
            </a:r>
            <a:br>
              <a:rPr lang="en-US" sz="2400" b="1" dirty="0">
                <a:solidFill>
                  <a:schemeClr val="bg1"/>
                </a:solidFill>
                <a:latin typeface="Segoe UI" panose="020B0502040204020203" pitchFamily="34" charset="0"/>
                <a:cs typeface="Segoe UI" panose="020B0502040204020203" pitchFamily="34" charset="0"/>
              </a:rPr>
            </a:br>
            <a:r>
              <a:rPr lang="en-US" sz="2400" b="1" dirty="0">
                <a:solidFill>
                  <a:schemeClr val="bg1"/>
                </a:solidFill>
                <a:latin typeface="Segoe UI" panose="020B0502040204020203" pitchFamily="34" charset="0"/>
                <a:cs typeface="Segoe UI" panose="020B0502040204020203" pitchFamily="34" charset="0"/>
              </a:rPr>
              <a:t>freedom</a:t>
            </a:r>
          </a:p>
        </p:txBody>
      </p:sp>
      <p:sp>
        <p:nvSpPr>
          <p:cNvPr id="20" name="Content Placeholder 9">
            <a:extLst>
              <a:ext uri="{FF2B5EF4-FFF2-40B4-BE49-F238E27FC236}">
                <a16:creationId xmlns:a16="http://schemas.microsoft.com/office/drawing/2014/main" id="{A303B10D-B40D-9F12-2270-7B081E254D37}"/>
              </a:ext>
            </a:extLst>
          </p:cNvPr>
          <p:cNvSpPr txBox="1">
            <a:spLocks/>
          </p:cNvSpPr>
          <p:nvPr/>
        </p:nvSpPr>
        <p:spPr>
          <a:xfrm>
            <a:off x="11684274" y="5145683"/>
            <a:ext cx="1856630" cy="648186"/>
          </a:xfrm>
          <a:prstGeom prst="rect">
            <a:avLst/>
          </a:prstGeom>
        </p:spPr>
        <p:txBody>
          <a:bodyPr vert="horz" lIns="91440" tIns="45720" rIns="91440" bIns="45720" rtlCol="0">
            <a:normAutofit/>
          </a:bodyPr>
          <a:lstStyle>
            <a:lvl1pPr marL="274320" indent="-274320" algn="l" defTabSz="1097280" rtl="0" eaLnBrk="1" latinLnBrk="0" hangingPunct="1">
              <a:lnSpc>
                <a:spcPct val="90000"/>
              </a:lnSpc>
              <a:spcBef>
                <a:spcPts val="1200"/>
              </a:spcBef>
              <a:buClr>
                <a:schemeClr val="tx1"/>
              </a:buClr>
              <a:buFontTx/>
              <a:buChar char="•"/>
              <a:defRPr sz="28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Clr>
                <a:schemeClr val="tx1"/>
              </a:buClr>
              <a:buFont typeface="Courier New" panose="02070309020205020404" pitchFamily="49" charset="0"/>
              <a:buChar char="o"/>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Segoe UI" panose="020B0502040204020203" pitchFamily="34" charset="0"/>
              <a:buChar char="‑"/>
              <a:defRPr sz="20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Clr>
                <a:schemeClr val="tx1"/>
              </a:buClr>
              <a:buFont typeface="Segoe UI" panose="020B0502040204020203" pitchFamily="34" charset="0"/>
              <a:buChar char="‑"/>
              <a:defRPr sz="18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Clr>
                <a:schemeClr val="tx1"/>
              </a:buClr>
              <a:buFontTx/>
              <a:buChar char="›"/>
              <a:defRPr sz="1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bg1"/>
                </a:solidFill>
                <a:latin typeface="Segoe UI" panose="020B0502040204020203" pitchFamily="34" charset="0"/>
                <a:cs typeface="Segoe UI" panose="020B0502040204020203" pitchFamily="34" charset="0"/>
              </a:rPr>
              <a:t>Protection</a:t>
            </a:r>
          </a:p>
        </p:txBody>
      </p:sp>
      <p:pic>
        <p:nvPicPr>
          <p:cNvPr id="53" name="Picture 52">
            <a:extLst>
              <a:ext uri="{FF2B5EF4-FFF2-40B4-BE49-F238E27FC236}">
                <a16:creationId xmlns:a16="http://schemas.microsoft.com/office/drawing/2014/main" id="{7E2B04D2-A662-6973-10EA-69A186F870D5}"/>
              </a:ext>
            </a:extLst>
          </p:cNvPr>
          <p:cNvPicPr>
            <a:picLocks noChangeAspect="1"/>
          </p:cNvPicPr>
          <p:nvPr/>
        </p:nvPicPr>
        <p:blipFill>
          <a:blip r:embed="rId8"/>
          <a:stretch>
            <a:fillRect/>
          </a:stretch>
        </p:blipFill>
        <p:spPr>
          <a:xfrm>
            <a:off x="1632474" y="2454445"/>
            <a:ext cx="964871" cy="964871"/>
          </a:xfrm>
          <a:prstGeom prst="rect">
            <a:avLst/>
          </a:prstGeom>
        </p:spPr>
      </p:pic>
      <p:pic>
        <p:nvPicPr>
          <p:cNvPr id="54" name="Picture 53">
            <a:extLst>
              <a:ext uri="{FF2B5EF4-FFF2-40B4-BE49-F238E27FC236}">
                <a16:creationId xmlns:a16="http://schemas.microsoft.com/office/drawing/2014/main" id="{88D618F7-6A01-8C3B-B4FE-602F46DB996F}"/>
              </a:ext>
            </a:extLst>
          </p:cNvPr>
          <p:cNvPicPr>
            <a:picLocks noChangeAspect="1"/>
          </p:cNvPicPr>
          <p:nvPr/>
        </p:nvPicPr>
        <p:blipFill>
          <a:blip r:embed="rId9"/>
          <a:stretch>
            <a:fillRect/>
          </a:stretch>
        </p:blipFill>
        <p:spPr>
          <a:xfrm>
            <a:off x="5106646" y="3737552"/>
            <a:ext cx="1005830" cy="1005830"/>
          </a:xfrm>
          <a:prstGeom prst="rect">
            <a:avLst/>
          </a:prstGeom>
        </p:spPr>
      </p:pic>
      <p:pic>
        <p:nvPicPr>
          <p:cNvPr id="55" name="Picture 54">
            <a:extLst>
              <a:ext uri="{FF2B5EF4-FFF2-40B4-BE49-F238E27FC236}">
                <a16:creationId xmlns:a16="http://schemas.microsoft.com/office/drawing/2014/main" id="{284CFC5C-A53A-0C8F-D75A-20719C805542}"/>
              </a:ext>
            </a:extLst>
          </p:cNvPr>
          <p:cNvPicPr>
            <a:picLocks noChangeAspect="1"/>
          </p:cNvPicPr>
          <p:nvPr/>
        </p:nvPicPr>
        <p:blipFill>
          <a:blip r:embed="rId10"/>
          <a:stretch>
            <a:fillRect/>
          </a:stretch>
        </p:blipFill>
        <p:spPr>
          <a:xfrm>
            <a:off x="8525943" y="2164822"/>
            <a:ext cx="977822" cy="977822"/>
          </a:xfrm>
          <a:prstGeom prst="rect">
            <a:avLst/>
          </a:prstGeom>
        </p:spPr>
      </p:pic>
      <p:pic>
        <p:nvPicPr>
          <p:cNvPr id="56" name="Picture 55">
            <a:extLst>
              <a:ext uri="{FF2B5EF4-FFF2-40B4-BE49-F238E27FC236}">
                <a16:creationId xmlns:a16="http://schemas.microsoft.com/office/drawing/2014/main" id="{4C49C23D-F3CD-6850-1C25-915BE0DDE28F}"/>
              </a:ext>
            </a:extLst>
          </p:cNvPr>
          <p:cNvPicPr>
            <a:picLocks noChangeAspect="1"/>
          </p:cNvPicPr>
          <p:nvPr/>
        </p:nvPicPr>
        <p:blipFill>
          <a:blip r:embed="rId11"/>
          <a:stretch>
            <a:fillRect/>
          </a:stretch>
        </p:blipFill>
        <p:spPr>
          <a:xfrm>
            <a:off x="12195545" y="3931456"/>
            <a:ext cx="914295" cy="1028582"/>
          </a:xfrm>
          <a:prstGeom prst="rect">
            <a:avLst/>
          </a:prstGeom>
        </p:spPr>
      </p:pic>
      <p:pic>
        <p:nvPicPr>
          <p:cNvPr id="3" name="Picture 2">
            <a:extLst>
              <a:ext uri="{FF2B5EF4-FFF2-40B4-BE49-F238E27FC236}">
                <a16:creationId xmlns:a16="http://schemas.microsoft.com/office/drawing/2014/main" id="{F333ABFE-53D2-BBEA-3673-0674A09C02F8}"/>
              </a:ext>
            </a:extLst>
          </p:cNvPr>
          <p:cNvPicPr>
            <a:picLocks noChangeAspect="1"/>
          </p:cNvPicPr>
          <p:nvPr/>
        </p:nvPicPr>
        <p:blipFill>
          <a:blip r:embed="rId12"/>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1023597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E0F163-411D-6927-10D1-3F69E083CE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2C25EBC-ED2E-D6C5-0688-64A3CAA98774}"/>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CD55E2A8-F67E-6E97-5665-7C924CD276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CD55E2A8-F67E-6E97-5665-7C924CD276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3E951376-572B-8A0C-BA1A-EC18046D0A8D}"/>
              </a:ext>
            </a:extLst>
          </p:cNvPr>
          <p:cNvSpPr>
            <a:spLocks noGrp="1"/>
          </p:cNvSpPr>
          <p:nvPr>
            <p:ph idx="1"/>
          </p:nvPr>
        </p:nvSpPr>
        <p:spPr>
          <a:xfrm>
            <a:off x="397664" y="965754"/>
            <a:ext cx="13239511" cy="561533"/>
          </a:xfrm>
        </p:spPr>
        <p:txBody>
          <a:bodyPr/>
          <a:lstStyle/>
          <a:p>
            <a:pPr marL="0" indent="0">
              <a:buNone/>
            </a:pPr>
            <a:r>
              <a:rPr lang="en-US" dirty="0"/>
              <a:t>Tax rates over the last century</a:t>
            </a:r>
          </a:p>
        </p:txBody>
      </p:sp>
      <p:sp>
        <p:nvSpPr>
          <p:cNvPr id="8" name="Title 7">
            <a:extLst>
              <a:ext uri="{FF2B5EF4-FFF2-40B4-BE49-F238E27FC236}">
                <a16:creationId xmlns:a16="http://schemas.microsoft.com/office/drawing/2014/main" id="{266A2F15-B48F-8790-CD50-21B5ABB84805}"/>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The uncertainty of future tax rates</a:t>
            </a:r>
          </a:p>
        </p:txBody>
      </p:sp>
      <p:sp>
        <p:nvSpPr>
          <p:cNvPr id="12" name="Footer Placeholder 11">
            <a:extLst>
              <a:ext uri="{FF2B5EF4-FFF2-40B4-BE49-F238E27FC236}">
                <a16:creationId xmlns:a16="http://schemas.microsoft.com/office/drawing/2014/main" id="{3B7084BF-D460-6BB6-FC6D-9A9E2D172548}"/>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B318AF90-F554-D1E8-B8C4-A649C69F4DB7}"/>
              </a:ext>
            </a:extLst>
          </p:cNvPr>
          <p:cNvSpPr>
            <a:spLocks noGrp="1"/>
          </p:cNvSpPr>
          <p:nvPr>
            <p:ph type="sldNum" sz="quarter" idx="4"/>
          </p:nvPr>
        </p:nvSpPr>
        <p:spPr/>
        <p:txBody>
          <a:bodyPr/>
          <a:lstStyle/>
          <a:p>
            <a:fld id="{2C7AFF3D-0B71-614B-ACB6-7F45BDA6A838}" type="slidenum">
              <a:rPr lang="en-US" smtClean="0"/>
              <a:pPr/>
              <a:t>4</a:t>
            </a:fld>
            <a:endParaRPr lang="en-US"/>
          </a:p>
        </p:txBody>
      </p:sp>
      <p:pic>
        <p:nvPicPr>
          <p:cNvPr id="7" name="Picture 6" descr="A blue circle with arrows in it&#10;&#10;AI-generated content may be incorrect.">
            <a:extLst>
              <a:ext uri="{FF2B5EF4-FFF2-40B4-BE49-F238E27FC236}">
                <a16:creationId xmlns:a16="http://schemas.microsoft.com/office/drawing/2014/main" id="{3A1FAF5E-B561-C20B-9A62-C7AD479A8D5A}"/>
              </a:ext>
            </a:extLst>
          </p:cNvPr>
          <p:cNvPicPr>
            <a:picLocks noChangeAspect="1"/>
          </p:cNvPicPr>
          <p:nvPr/>
        </p:nvPicPr>
        <p:blipFill>
          <a:blip r:embed="rId6">
            <a:alphaModFix amt="4000"/>
            <a:extLst>
              <a:ext uri="{28A0092B-C50C-407E-A947-70E740481C1C}">
                <a14:useLocalDpi xmlns:a14="http://schemas.microsoft.com/office/drawing/2010/main" val="0"/>
              </a:ext>
            </a:extLst>
          </a:blip>
          <a:srcRect l="47693" t="4363" r="24594" b="45469"/>
          <a:stretch>
            <a:fillRect/>
          </a:stretch>
        </p:blipFill>
        <p:spPr>
          <a:xfrm>
            <a:off x="4800199" y="-1822839"/>
            <a:ext cx="11662209" cy="11875277"/>
          </a:xfrm>
          <a:prstGeom prst="rect">
            <a:avLst/>
          </a:prstGeom>
        </p:spPr>
      </p:pic>
      <p:sp>
        <p:nvSpPr>
          <p:cNvPr id="24" name="Rectangle 23">
            <a:extLst>
              <a:ext uri="{FF2B5EF4-FFF2-40B4-BE49-F238E27FC236}">
                <a16:creationId xmlns:a16="http://schemas.microsoft.com/office/drawing/2014/main" id="{E3C24E38-0063-F682-CF32-6018E1F88D53}"/>
              </a:ext>
            </a:extLst>
          </p:cNvPr>
          <p:cNvSpPr/>
          <p:nvPr/>
        </p:nvSpPr>
        <p:spPr>
          <a:xfrm>
            <a:off x="1246079" y="1694396"/>
            <a:ext cx="11460517" cy="4753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graph showing the cost of tax reduction&#10;&#10;AI-generated content may be incorrect.">
            <a:extLst>
              <a:ext uri="{FF2B5EF4-FFF2-40B4-BE49-F238E27FC236}">
                <a16:creationId xmlns:a16="http://schemas.microsoft.com/office/drawing/2014/main" id="{E283E591-B6D0-C1E6-CCA7-1F64318FF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015" y="1911554"/>
            <a:ext cx="11067955" cy="4353396"/>
          </a:xfrm>
          <a:prstGeom prst="rect">
            <a:avLst/>
          </a:prstGeom>
        </p:spPr>
      </p:pic>
      <p:pic>
        <p:nvPicPr>
          <p:cNvPr id="9" name="Picture 8">
            <a:extLst>
              <a:ext uri="{FF2B5EF4-FFF2-40B4-BE49-F238E27FC236}">
                <a16:creationId xmlns:a16="http://schemas.microsoft.com/office/drawing/2014/main" id="{9ED7E4D2-743B-4E79-4998-C3237FF3A419}"/>
              </a:ext>
            </a:extLst>
          </p:cNvPr>
          <p:cNvPicPr>
            <a:picLocks noChangeAspect="1"/>
          </p:cNvPicPr>
          <p:nvPr/>
        </p:nvPicPr>
        <p:blipFill>
          <a:blip r:embed="rId8"/>
          <a:stretch>
            <a:fillRect/>
          </a:stretch>
        </p:blipFill>
        <p:spPr>
          <a:xfrm>
            <a:off x="355937" y="7558442"/>
            <a:ext cx="1333501" cy="312168"/>
          </a:xfrm>
          <a:prstGeom prst="rect">
            <a:avLst/>
          </a:prstGeom>
        </p:spPr>
      </p:pic>
      <p:pic>
        <p:nvPicPr>
          <p:cNvPr id="3" name="Picture 2">
            <a:extLst>
              <a:ext uri="{FF2B5EF4-FFF2-40B4-BE49-F238E27FC236}">
                <a16:creationId xmlns:a16="http://schemas.microsoft.com/office/drawing/2014/main" id="{ECBADB43-DEAD-FADC-01C6-57A27FDF31B6}"/>
              </a:ext>
            </a:extLst>
          </p:cNvPr>
          <p:cNvPicPr>
            <a:picLocks noChangeAspect="1"/>
          </p:cNvPicPr>
          <p:nvPr/>
        </p:nvPicPr>
        <p:blipFill>
          <a:blip r:embed="rId9"/>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260331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89291-9FD3-8C04-0D88-BB8528560F5A}"/>
            </a:ext>
          </a:extLst>
        </p:cNvPr>
        <p:cNvGrpSpPr/>
        <p:nvPr/>
      </p:nvGrpSpPr>
      <p:grpSpPr>
        <a:xfrm>
          <a:off x="0" y="0"/>
          <a:ext cx="0" cy="0"/>
          <a:chOff x="0" y="0"/>
          <a:chExt cx="0" cy="0"/>
        </a:xfrm>
      </p:grpSpPr>
      <p:pic>
        <p:nvPicPr>
          <p:cNvPr id="7" name="Picture 6" descr="A blue circle with arrows in it&#10;&#10;AI-generated content may be incorrect.">
            <a:extLst>
              <a:ext uri="{FF2B5EF4-FFF2-40B4-BE49-F238E27FC236}">
                <a16:creationId xmlns:a16="http://schemas.microsoft.com/office/drawing/2014/main" id="{A00FEA40-BFBF-52C3-F94B-EDF562F6BAFB}"/>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4789004" y="-1822839"/>
            <a:ext cx="11662209" cy="11875277"/>
          </a:xfrm>
          <a:prstGeom prst="rect">
            <a:avLst/>
          </a:prstGeom>
        </p:spPr>
      </p:pic>
      <p:grpSp>
        <p:nvGrpSpPr>
          <p:cNvPr id="42" name="Group 41">
            <a:extLst>
              <a:ext uri="{FF2B5EF4-FFF2-40B4-BE49-F238E27FC236}">
                <a16:creationId xmlns:a16="http://schemas.microsoft.com/office/drawing/2014/main" id="{CCD15500-5B37-8D43-DE5D-EF2DAEF29279}"/>
              </a:ext>
            </a:extLst>
          </p:cNvPr>
          <p:cNvGrpSpPr/>
          <p:nvPr/>
        </p:nvGrpSpPr>
        <p:grpSpPr>
          <a:xfrm>
            <a:off x="1817847" y="2020381"/>
            <a:ext cx="2363571" cy="2363571"/>
            <a:chOff x="1333215" y="2020381"/>
            <a:chExt cx="2363571" cy="2363571"/>
          </a:xfrm>
        </p:grpSpPr>
        <p:sp>
          <p:nvSpPr>
            <p:cNvPr id="9" name="Oval 8">
              <a:extLst>
                <a:ext uri="{FF2B5EF4-FFF2-40B4-BE49-F238E27FC236}">
                  <a16:creationId xmlns:a16="http://schemas.microsoft.com/office/drawing/2014/main" id="{BE269EFC-5835-478B-75B2-B4F2FD67F05C}"/>
                </a:ext>
              </a:extLst>
            </p:cNvPr>
            <p:cNvSpPr/>
            <p:nvPr/>
          </p:nvSpPr>
          <p:spPr>
            <a:xfrm>
              <a:off x="1333215" y="202038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DEB7BFE-229B-624C-2C7A-EF86FAB5331A}"/>
                </a:ext>
              </a:extLst>
            </p:cNvPr>
            <p:cNvPicPr>
              <a:picLocks noChangeAspect="1"/>
            </p:cNvPicPr>
            <p:nvPr/>
          </p:nvPicPr>
          <p:blipFill>
            <a:blip r:embed="rId5"/>
            <a:stretch>
              <a:fillRect/>
            </a:stretch>
          </p:blipFill>
          <p:spPr>
            <a:xfrm>
              <a:off x="1755647" y="2414396"/>
              <a:ext cx="1512149" cy="1512149"/>
            </a:xfrm>
            <a:prstGeom prst="rect">
              <a:avLst/>
            </a:prstGeom>
          </p:spPr>
        </p:pic>
      </p:grpSp>
      <p:grpSp>
        <p:nvGrpSpPr>
          <p:cNvPr id="44" name="Group 43">
            <a:extLst>
              <a:ext uri="{FF2B5EF4-FFF2-40B4-BE49-F238E27FC236}">
                <a16:creationId xmlns:a16="http://schemas.microsoft.com/office/drawing/2014/main" id="{0BB74373-B282-EF89-5153-EF5187BAC266}"/>
              </a:ext>
            </a:extLst>
          </p:cNvPr>
          <p:cNvGrpSpPr/>
          <p:nvPr/>
        </p:nvGrpSpPr>
        <p:grpSpPr>
          <a:xfrm>
            <a:off x="6017097" y="2032051"/>
            <a:ext cx="2363571" cy="2363571"/>
            <a:chOff x="5532465" y="2032051"/>
            <a:chExt cx="2363571" cy="2363571"/>
          </a:xfrm>
        </p:grpSpPr>
        <p:sp>
          <p:nvSpPr>
            <p:cNvPr id="11" name="Oval 10">
              <a:extLst>
                <a:ext uri="{FF2B5EF4-FFF2-40B4-BE49-F238E27FC236}">
                  <a16:creationId xmlns:a16="http://schemas.microsoft.com/office/drawing/2014/main" id="{93B71524-1326-B8A2-30F6-E354991B9EB8}"/>
                </a:ext>
              </a:extLst>
            </p:cNvPr>
            <p:cNvSpPr/>
            <p:nvPr/>
          </p:nvSpPr>
          <p:spPr>
            <a:xfrm>
              <a:off x="5532465"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FE6D792-5D97-00D6-EE38-15388CC96BD1}"/>
                </a:ext>
              </a:extLst>
            </p:cNvPr>
            <p:cNvPicPr>
              <a:picLocks noChangeAspect="1"/>
            </p:cNvPicPr>
            <p:nvPr/>
          </p:nvPicPr>
          <p:blipFill>
            <a:blip r:embed="rId5"/>
            <a:stretch>
              <a:fillRect/>
            </a:stretch>
          </p:blipFill>
          <p:spPr>
            <a:xfrm>
              <a:off x="5976147" y="2427460"/>
              <a:ext cx="1512149" cy="1512149"/>
            </a:xfrm>
            <a:prstGeom prst="rect">
              <a:avLst/>
            </a:prstGeom>
          </p:spPr>
        </p:pic>
      </p:grpSp>
      <p:grpSp>
        <p:nvGrpSpPr>
          <p:cNvPr id="46" name="Group 45">
            <a:extLst>
              <a:ext uri="{FF2B5EF4-FFF2-40B4-BE49-F238E27FC236}">
                <a16:creationId xmlns:a16="http://schemas.microsoft.com/office/drawing/2014/main" id="{C0CC22C9-8554-FEAC-37AF-C48E7A8F38A0}"/>
              </a:ext>
            </a:extLst>
          </p:cNvPr>
          <p:cNvGrpSpPr/>
          <p:nvPr/>
        </p:nvGrpSpPr>
        <p:grpSpPr>
          <a:xfrm>
            <a:off x="10482001" y="2020381"/>
            <a:ext cx="2363571" cy="2363571"/>
            <a:chOff x="9997369" y="2020381"/>
            <a:chExt cx="2363571" cy="2363571"/>
          </a:xfrm>
        </p:grpSpPr>
        <p:sp>
          <p:nvSpPr>
            <p:cNvPr id="15" name="Oval 14">
              <a:extLst>
                <a:ext uri="{FF2B5EF4-FFF2-40B4-BE49-F238E27FC236}">
                  <a16:creationId xmlns:a16="http://schemas.microsoft.com/office/drawing/2014/main" id="{0DBD2953-6CB8-FE44-AD29-1BD43E0A3176}"/>
                </a:ext>
              </a:extLst>
            </p:cNvPr>
            <p:cNvSpPr/>
            <p:nvPr/>
          </p:nvSpPr>
          <p:spPr>
            <a:xfrm>
              <a:off x="9997369" y="202038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7BB33F7-4F14-C437-4D0F-4775119EF3E0}"/>
                </a:ext>
              </a:extLst>
            </p:cNvPr>
            <p:cNvPicPr>
              <a:picLocks noChangeAspect="1"/>
            </p:cNvPicPr>
            <p:nvPr/>
          </p:nvPicPr>
          <p:blipFill>
            <a:blip r:embed="rId5"/>
            <a:stretch>
              <a:fillRect/>
            </a:stretch>
          </p:blipFill>
          <p:spPr>
            <a:xfrm>
              <a:off x="10447012" y="2420928"/>
              <a:ext cx="1512149" cy="1512149"/>
            </a:xfrm>
            <a:prstGeom prst="rect">
              <a:avLst/>
            </a:prstGeom>
          </p:spPr>
        </p:pic>
      </p:grpSp>
      <p:graphicFrame>
        <p:nvGraphicFramePr>
          <p:cNvPr id="2" name="Object 1" hidden="1">
            <a:extLst>
              <a:ext uri="{FF2B5EF4-FFF2-40B4-BE49-F238E27FC236}">
                <a16:creationId xmlns:a16="http://schemas.microsoft.com/office/drawing/2014/main" id="{F4BE86AC-1D55-E8E5-F392-5EBBB2C2B9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F4BE86AC-1D55-E8E5-F392-5EBBB2C2B95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C94CB6BA-4706-61E0-C695-57F9CC902480}"/>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Have you heard the saying, “Don’t place all your eggs </a:t>
            </a:r>
            <a:br>
              <a:rPr lang="en-US" dirty="0">
                <a:solidFill>
                  <a:schemeClr val="tx1"/>
                </a:solidFill>
                <a:latin typeface="Segoe UI" panose="020B0502040204020203" pitchFamily="34" charset="0"/>
              </a:rPr>
            </a:br>
            <a:r>
              <a:rPr lang="en-US" dirty="0">
                <a:solidFill>
                  <a:schemeClr val="tx1"/>
                </a:solidFill>
                <a:latin typeface="Segoe UI" panose="020B0502040204020203" pitchFamily="34" charset="0"/>
              </a:rPr>
              <a:t>in one basket”?</a:t>
            </a:r>
          </a:p>
        </p:txBody>
      </p:sp>
      <p:sp>
        <p:nvSpPr>
          <p:cNvPr id="12" name="Footer Placeholder 11">
            <a:extLst>
              <a:ext uri="{FF2B5EF4-FFF2-40B4-BE49-F238E27FC236}">
                <a16:creationId xmlns:a16="http://schemas.microsoft.com/office/drawing/2014/main" id="{BEEE1A84-FCD6-96C3-0611-CB329EBF6B75}"/>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D85AA0B7-C381-39E2-4B39-18E16CF5A20C}"/>
              </a:ext>
            </a:extLst>
          </p:cNvPr>
          <p:cNvSpPr>
            <a:spLocks noGrp="1"/>
          </p:cNvSpPr>
          <p:nvPr>
            <p:ph type="sldNum" sz="quarter" idx="4"/>
          </p:nvPr>
        </p:nvSpPr>
        <p:spPr/>
        <p:txBody>
          <a:bodyPr/>
          <a:lstStyle/>
          <a:p>
            <a:fld id="{2C7AFF3D-0B71-614B-ACB6-7F45BDA6A838}" type="slidenum">
              <a:rPr lang="en-US" smtClean="0"/>
              <a:pPr/>
              <a:t>5</a:t>
            </a:fld>
            <a:endParaRPr lang="en-US"/>
          </a:p>
        </p:txBody>
      </p:sp>
      <p:grpSp>
        <p:nvGrpSpPr>
          <p:cNvPr id="43" name="Group 42">
            <a:extLst>
              <a:ext uri="{FF2B5EF4-FFF2-40B4-BE49-F238E27FC236}">
                <a16:creationId xmlns:a16="http://schemas.microsoft.com/office/drawing/2014/main" id="{2CD3F92D-3B5B-F3D6-D3A2-3AC14C0BC173}"/>
              </a:ext>
            </a:extLst>
          </p:cNvPr>
          <p:cNvGrpSpPr/>
          <p:nvPr/>
        </p:nvGrpSpPr>
        <p:grpSpPr>
          <a:xfrm>
            <a:off x="3919180" y="4346688"/>
            <a:ext cx="2363571" cy="2363571"/>
            <a:chOff x="3434548" y="4346688"/>
            <a:chExt cx="2363571" cy="2363571"/>
          </a:xfrm>
        </p:grpSpPr>
        <p:sp>
          <p:nvSpPr>
            <p:cNvPr id="38" name="Oval 37">
              <a:extLst>
                <a:ext uri="{FF2B5EF4-FFF2-40B4-BE49-F238E27FC236}">
                  <a16:creationId xmlns:a16="http://schemas.microsoft.com/office/drawing/2014/main" id="{4948EEDE-6966-8DD7-0C82-860ED4622245}"/>
                </a:ext>
              </a:extLst>
            </p:cNvPr>
            <p:cNvSpPr/>
            <p:nvPr/>
          </p:nvSpPr>
          <p:spPr>
            <a:xfrm>
              <a:off x="3434548" y="4346688"/>
              <a:ext cx="2363571" cy="236357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F38DD6A5-F4EC-F9B4-2B75-FCBD9EAFF517}"/>
                </a:ext>
              </a:extLst>
            </p:cNvPr>
            <p:cNvPicPr>
              <a:picLocks noChangeAspect="1"/>
            </p:cNvPicPr>
            <p:nvPr/>
          </p:nvPicPr>
          <p:blipFill>
            <a:blip r:embed="rId5"/>
            <a:stretch>
              <a:fillRect/>
            </a:stretch>
          </p:blipFill>
          <p:spPr>
            <a:xfrm>
              <a:off x="3878230" y="4742097"/>
              <a:ext cx="1512149" cy="1512149"/>
            </a:xfrm>
            <a:prstGeom prst="rect">
              <a:avLst/>
            </a:prstGeom>
          </p:spPr>
        </p:pic>
      </p:grpSp>
      <p:grpSp>
        <p:nvGrpSpPr>
          <p:cNvPr id="45" name="Group 44">
            <a:extLst>
              <a:ext uri="{FF2B5EF4-FFF2-40B4-BE49-F238E27FC236}">
                <a16:creationId xmlns:a16="http://schemas.microsoft.com/office/drawing/2014/main" id="{16F25FB4-A389-AC90-132A-111F94D7EC1F}"/>
              </a:ext>
            </a:extLst>
          </p:cNvPr>
          <p:cNvGrpSpPr/>
          <p:nvPr/>
        </p:nvGrpSpPr>
        <p:grpSpPr>
          <a:xfrm>
            <a:off x="8384084" y="4335018"/>
            <a:ext cx="2363571" cy="2363571"/>
            <a:chOff x="7899452" y="4335018"/>
            <a:chExt cx="2363571" cy="2363571"/>
          </a:xfrm>
        </p:grpSpPr>
        <p:sp>
          <p:nvSpPr>
            <p:cNvPr id="39" name="Oval 38">
              <a:extLst>
                <a:ext uri="{FF2B5EF4-FFF2-40B4-BE49-F238E27FC236}">
                  <a16:creationId xmlns:a16="http://schemas.microsoft.com/office/drawing/2014/main" id="{DF52BF70-7F14-2F31-2F76-CD8ABB31233C}"/>
                </a:ext>
              </a:extLst>
            </p:cNvPr>
            <p:cNvSpPr/>
            <p:nvPr/>
          </p:nvSpPr>
          <p:spPr>
            <a:xfrm>
              <a:off x="7899452" y="4335018"/>
              <a:ext cx="2363571" cy="236357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6513B5A5-1CE9-F66A-7F5B-F4259F12C4FC}"/>
                </a:ext>
              </a:extLst>
            </p:cNvPr>
            <p:cNvPicPr>
              <a:picLocks noChangeAspect="1"/>
            </p:cNvPicPr>
            <p:nvPr/>
          </p:nvPicPr>
          <p:blipFill>
            <a:blip r:embed="rId5"/>
            <a:stretch>
              <a:fillRect/>
            </a:stretch>
          </p:blipFill>
          <p:spPr>
            <a:xfrm>
              <a:off x="8349095" y="4735565"/>
              <a:ext cx="1512149" cy="1512149"/>
            </a:xfrm>
            <a:prstGeom prst="rect">
              <a:avLst/>
            </a:prstGeom>
          </p:spPr>
        </p:pic>
      </p:grpSp>
      <p:pic>
        <p:nvPicPr>
          <p:cNvPr id="3" name="Picture 2">
            <a:extLst>
              <a:ext uri="{FF2B5EF4-FFF2-40B4-BE49-F238E27FC236}">
                <a16:creationId xmlns:a16="http://schemas.microsoft.com/office/drawing/2014/main" id="{3094C256-0EA2-150C-D306-30439E6A7EB5}"/>
              </a:ext>
            </a:extLst>
          </p:cNvPr>
          <p:cNvPicPr>
            <a:picLocks noChangeAspect="1"/>
          </p:cNvPicPr>
          <p:nvPr/>
        </p:nvPicPr>
        <p:blipFill>
          <a:blip r:embed="rId8"/>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387929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AFD00-5C72-202E-1126-F763784CD3ED}"/>
            </a:ext>
          </a:extLst>
        </p:cNvPr>
        <p:cNvGrpSpPr/>
        <p:nvPr/>
      </p:nvGrpSpPr>
      <p:grpSpPr>
        <a:xfrm>
          <a:off x="0" y="0"/>
          <a:ext cx="0" cy="0"/>
          <a:chOff x="0" y="0"/>
          <a:chExt cx="0" cy="0"/>
        </a:xfrm>
      </p:grpSpPr>
      <p:pic>
        <p:nvPicPr>
          <p:cNvPr id="7" name="Picture 6" descr="A blue circle with arrows in it&#10;&#10;AI-generated content may be incorrect.">
            <a:extLst>
              <a:ext uri="{FF2B5EF4-FFF2-40B4-BE49-F238E27FC236}">
                <a16:creationId xmlns:a16="http://schemas.microsoft.com/office/drawing/2014/main" id="{85BB5DE7-F46B-42A3-582C-27102777C77A}"/>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4789004" y="-1542017"/>
            <a:ext cx="11662209" cy="11875277"/>
          </a:xfrm>
          <a:prstGeom prst="rect">
            <a:avLst/>
          </a:prstGeom>
        </p:spPr>
      </p:pic>
      <p:graphicFrame>
        <p:nvGraphicFramePr>
          <p:cNvPr id="2" name="Object 1" hidden="1">
            <a:extLst>
              <a:ext uri="{FF2B5EF4-FFF2-40B4-BE49-F238E27FC236}">
                <a16:creationId xmlns:a16="http://schemas.microsoft.com/office/drawing/2014/main" id="{6B783791-DB18-59CF-B40A-C8613FED92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 name="Object 1" hidden="1">
                        <a:extLst>
                          <a:ext uri="{FF2B5EF4-FFF2-40B4-BE49-F238E27FC236}">
                            <a16:creationId xmlns:a16="http://schemas.microsoft.com/office/drawing/2014/main" id="{6B783791-DB18-59CF-B40A-C8613FED92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247C18CB-59D2-2628-298F-D9A5BE1156A2}"/>
              </a:ext>
            </a:extLst>
          </p:cNvPr>
          <p:cNvSpPr>
            <a:spLocks noGrp="1"/>
          </p:cNvSpPr>
          <p:nvPr>
            <p:ph idx="1"/>
          </p:nvPr>
        </p:nvSpPr>
        <p:spPr>
          <a:xfrm>
            <a:off x="351009" y="973776"/>
            <a:ext cx="13239511" cy="1710368"/>
          </a:xfrm>
        </p:spPr>
        <p:txBody>
          <a:bodyPr>
            <a:normAutofit/>
          </a:bodyPr>
          <a:lstStyle/>
          <a:p>
            <a:pPr marL="0" indent="0">
              <a:buNone/>
            </a:pPr>
            <a:r>
              <a:rPr lang="en-US" sz="2400" dirty="0"/>
              <a:t>Not all accounts are created equal when it comes to taxes — </a:t>
            </a:r>
            <a:br>
              <a:rPr lang="en-US" sz="2400" dirty="0"/>
            </a:br>
            <a:r>
              <a:rPr lang="en-US" sz="2400" dirty="0"/>
              <a:t>generally there are three buckets: </a:t>
            </a:r>
          </a:p>
        </p:txBody>
      </p:sp>
      <p:sp>
        <p:nvSpPr>
          <p:cNvPr id="8" name="Title 7">
            <a:extLst>
              <a:ext uri="{FF2B5EF4-FFF2-40B4-BE49-F238E27FC236}">
                <a16:creationId xmlns:a16="http://schemas.microsoft.com/office/drawing/2014/main" id="{5D60514F-D0E2-AD53-DABF-70003246B88B}"/>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Understanding tax account types</a:t>
            </a:r>
          </a:p>
        </p:txBody>
      </p:sp>
      <p:sp>
        <p:nvSpPr>
          <p:cNvPr id="12" name="Footer Placeholder 11">
            <a:extLst>
              <a:ext uri="{FF2B5EF4-FFF2-40B4-BE49-F238E27FC236}">
                <a16:creationId xmlns:a16="http://schemas.microsoft.com/office/drawing/2014/main" id="{D5072B92-EFF2-804C-1833-630D8A443CC8}"/>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D8B1E0DE-B8E2-3A6B-AD6A-A98ACBD9A371}"/>
              </a:ext>
            </a:extLst>
          </p:cNvPr>
          <p:cNvSpPr>
            <a:spLocks noGrp="1"/>
          </p:cNvSpPr>
          <p:nvPr>
            <p:ph type="sldNum" sz="quarter" idx="4"/>
          </p:nvPr>
        </p:nvSpPr>
        <p:spPr/>
        <p:txBody>
          <a:bodyPr/>
          <a:lstStyle/>
          <a:p>
            <a:fld id="{2C7AFF3D-0B71-614B-ACB6-7F45BDA6A838}" type="slidenum">
              <a:rPr lang="en-US" smtClean="0"/>
              <a:pPr/>
              <a:t>6</a:t>
            </a:fld>
            <a:endParaRPr lang="en-US"/>
          </a:p>
        </p:txBody>
      </p:sp>
      <p:pic>
        <p:nvPicPr>
          <p:cNvPr id="14" name="Picture 13">
            <a:extLst>
              <a:ext uri="{FF2B5EF4-FFF2-40B4-BE49-F238E27FC236}">
                <a16:creationId xmlns:a16="http://schemas.microsoft.com/office/drawing/2014/main" id="{6B9A7381-CFC0-BC88-F04D-74B35E0CDF0D}"/>
              </a:ext>
            </a:extLst>
          </p:cNvPr>
          <p:cNvPicPr>
            <a:picLocks noChangeAspect="1"/>
          </p:cNvPicPr>
          <p:nvPr/>
        </p:nvPicPr>
        <p:blipFill>
          <a:blip r:embed="rId7"/>
          <a:stretch>
            <a:fillRect/>
          </a:stretch>
        </p:blipFill>
        <p:spPr>
          <a:xfrm>
            <a:off x="6149244" y="2427460"/>
            <a:ext cx="1165956" cy="1499086"/>
          </a:xfrm>
          <a:prstGeom prst="rect">
            <a:avLst/>
          </a:prstGeom>
        </p:spPr>
      </p:pic>
      <p:pic>
        <p:nvPicPr>
          <p:cNvPr id="16" name="Picture 15">
            <a:extLst>
              <a:ext uri="{FF2B5EF4-FFF2-40B4-BE49-F238E27FC236}">
                <a16:creationId xmlns:a16="http://schemas.microsoft.com/office/drawing/2014/main" id="{8BAFF567-33D7-E21A-835E-DDC528C96A51}"/>
              </a:ext>
            </a:extLst>
          </p:cNvPr>
          <p:cNvPicPr>
            <a:picLocks noChangeAspect="1"/>
          </p:cNvPicPr>
          <p:nvPr/>
        </p:nvPicPr>
        <p:blipFill>
          <a:blip r:embed="rId7"/>
          <a:stretch>
            <a:fillRect/>
          </a:stretch>
        </p:blipFill>
        <p:spPr>
          <a:xfrm>
            <a:off x="10620109" y="2415790"/>
            <a:ext cx="1165956" cy="1499086"/>
          </a:xfrm>
          <a:prstGeom prst="rect">
            <a:avLst/>
          </a:prstGeom>
        </p:spPr>
      </p:pic>
      <p:pic>
        <p:nvPicPr>
          <p:cNvPr id="4" name="Picture 3">
            <a:extLst>
              <a:ext uri="{FF2B5EF4-FFF2-40B4-BE49-F238E27FC236}">
                <a16:creationId xmlns:a16="http://schemas.microsoft.com/office/drawing/2014/main" id="{07B4BB6F-BCF0-283D-3D41-FEBE2DA1E1F6}"/>
              </a:ext>
            </a:extLst>
          </p:cNvPr>
          <p:cNvPicPr>
            <a:picLocks noChangeAspect="1"/>
          </p:cNvPicPr>
          <p:nvPr/>
        </p:nvPicPr>
        <p:blipFill>
          <a:blip r:embed="rId7"/>
          <a:stretch>
            <a:fillRect/>
          </a:stretch>
        </p:blipFill>
        <p:spPr>
          <a:xfrm>
            <a:off x="1921331" y="2415790"/>
            <a:ext cx="1165956" cy="1499086"/>
          </a:xfrm>
          <a:prstGeom prst="rect">
            <a:avLst/>
          </a:prstGeom>
        </p:spPr>
      </p:pic>
      <p:sp>
        <p:nvSpPr>
          <p:cNvPr id="46" name="Oval 45">
            <a:extLst>
              <a:ext uri="{FF2B5EF4-FFF2-40B4-BE49-F238E27FC236}">
                <a16:creationId xmlns:a16="http://schemas.microsoft.com/office/drawing/2014/main" id="{22DE113A-417C-D448-D324-D3333C080D36}"/>
              </a:ext>
            </a:extLst>
          </p:cNvPr>
          <p:cNvSpPr/>
          <p:nvPr/>
        </p:nvSpPr>
        <p:spPr>
          <a:xfrm>
            <a:off x="1817847" y="202038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11E72E0-A155-AA07-8B6B-A8E71859765A}"/>
              </a:ext>
            </a:extLst>
          </p:cNvPr>
          <p:cNvPicPr>
            <a:picLocks noChangeAspect="1"/>
          </p:cNvPicPr>
          <p:nvPr/>
        </p:nvPicPr>
        <p:blipFill>
          <a:blip r:embed="rId8"/>
          <a:stretch>
            <a:fillRect/>
          </a:stretch>
        </p:blipFill>
        <p:spPr>
          <a:xfrm>
            <a:off x="2240279" y="2414396"/>
            <a:ext cx="1512149" cy="1512149"/>
          </a:xfrm>
          <a:prstGeom prst="rect">
            <a:avLst/>
          </a:prstGeom>
        </p:spPr>
      </p:pic>
      <p:sp>
        <p:nvSpPr>
          <p:cNvPr id="49" name="Oval 48">
            <a:extLst>
              <a:ext uri="{FF2B5EF4-FFF2-40B4-BE49-F238E27FC236}">
                <a16:creationId xmlns:a16="http://schemas.microsoft.com/office/drawing/2014/main" id="{CEB8C94B-BD69-B387-0B44-0A0128D10CD9}"/>
              </a:ext>
            </a:extLst>
          </p:cNvPr>
          <p:cNvSpPr/>
          <p:nvPr/>
        </p:nvSpPr>
        <p:spPr>
          <a:xfrm>
            <a:off x="6017097" y="2032051"/>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EB75CD79-0FBF-15BF-21F5-4685F4CB7E08}"/>
              </a:ext>
            </a:extLst>
          </p:cNvPr>
          <p:cNvPicPr>
            <a:picLocks noChangeAspect="1"/>
          </p:cNvPicPr>
          <p:nvPr/>
        </p:nvPicPr>
        <p:blipFill>
          <a:blip r:embed="rId8"/>
          <a:stretch>
            <a:fillRect/>
          </a:stretch>
        </p:blipFill>
        <p:spPr>
          <a:xfrm>
            <a:off x="6460779" y="2427460"/>
            <a:ext cx="1512149" cy="1512149"/>
          </a:xfrm>
          <a:prstGeom prst="rect">
            <a:avLst/>
          </a:prstGeom>
        </p:spPr>
      </p:pic>
      <p:sp>
        <p:nvSpPr>
          <p:cNvPr id="52" name="Oval 51">
            <a:extLst>
              <a:ext uri="{FF2B5EF4-FFF2-40B4-BE49-F238E27FC236}">
                <a16:creationId xmlns:a16="http://schemas.microsoft.com/office/drawing/2014/main" id="{3DBCCF27-2843-D03A-69F3-BEF566A51931}"/>
              </a:ext>
            </a:extLst>
          </p:cNvPr>
          <p:cNvSpPr/>
          <p:nvPr/>
        </p:nvSpPr>
        <p:spPr>
          <a:xfrm>
            <a:off x="10482001" y="202038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2F941252-C436-28FD-3AA5-8A06D70A21F7}"/>
              </a:ext>
            </a:extLst>
          </p:cNvPr>
          <p:cNvPicPr>
            <a:picLocks noChangeAspect="1"/>
          </p:cNvPicPr>
          <p:nvPr/>
        </p:nvPicPr>
        <p:blipFill>
          <a:blip r:embed="rId8"/>
          <a:stretch>
            <a:fillRect/>
          </a:stretch>
        </p:blipFill>
        <p:spPr>
          <a:xfrm>
            <a:off x="10931644" y="2420928"/>
            <a:ext cx="1512149" cy="1512149"/>
          </a:xfrm>
          <a:prstGeom prst="rect">
            <a:avLst/>
          </a:prstGeom>
        </p:spPr>
      </p:pic>
      <p:grpSp>
        <p:nvGrpSpPr>
          <p:cNvPr id="64" name="Group 63">
            <a:extLst>
              <a:ext uri="{FF2B5EF4-FFF2-40B4-BE49-F238E27FC236}">
                <a16:creationId xmlns:a16="http://schemas.microsoft.com/office/drawing/2014/main" id="{252C43ED-DD69-90E8-E7F8-D96874389F5C}"/>
              </a:ext>
            </a:extLst>
          </p:cNvPr>
          <p:cNvGrpSpPr/>
          <p:nvPr/>
        </p:nvGrpSpPr>
        <p:grpSpPr>
          <a:xfrm>
            <a:off x="1699230" y="2032051"/>
            <a:ext cx="2491131" cy="4795911"/>
            <a:chOff x="1699230" y="2032051"/>
            <a:chExt cx="2491131" cy="4795911"/>
          </a:xfrm>
        </p:grpSpPr>
        <p:sp>
          <p:nvSpPr>
            <p:cNvPr id="27" name="Text Placeholder 4">
              <a:extLst>
                <a:ext uri="{FF2B5EF4-FFF2-40B4-BE49-F238E27FC236}">
                  <a16:creationId xmlns:a16="http://schemas.microsoft.com/office/drawing/2014/main" id="{F612DE95-9FB8-7387-9211-122B3FBBF300}"/>
                </a:ext>
              </a:extLst>
            </p:cNvPr>
            <p:cNvSpPr txBox="1">
              <a:spLocks/>
            </p:cNvSpPr>
            <p:nvPr/>
          </p:nvSpPr>
          <p:spPr>
            <a:xfrm>
              <a:off x="1967739" y="4554836"/>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tx1"/>
                  </a:solidFill>
                </a:rPr>
                <a:t>Taxable </a:t>
              </a:r>
              <a:br>
                <a:rPr lang="en-US" sz="1750" dirty="0">
                  <a:solidFill>
                    <a:schemeClr val="tx1"/>
                  </a:solidFill>
                </a:rPr>
              </a:br>
              <a:r>
                <a:rPr lang="en-US" sz="1750" dirty="0">
                  <a:solidFill>
                    <a:schemeClr val="tx1"/>
                  </a:solidFill>
                </a:rPr>
                <a:t>account</a:t>
              </a:r>
            </a:p>
            <a:p>
              <a:pPr algn="ctr" defTabSz="285739">
                <a:lnSpc>
                  <a:spcPct val="100000"/>
                </a:lnSpc>
                <a:defRPr/>
              </a:pPr>
              <a:endParaRPr lang="en-US" sz="1750" dirty="0">
                <a:solidFill>
                  <a:schemeClr val="tx1"/>
                </a:solidFill>
              </a:endParaRPr>
            </a:p>
          </p:txBody>
        </p:sp>
        <p:sp>
          <p:nvSpPr>
            <p:cNvPr id="28" name="Rectangle 27">
              <a:extLst>
                <a:ext uri="{FF2B5EF4-FFF2-40B4-BE49-F238E27FC236}">
                  <a16:creationId xmlns:a16="http://schemas.microsoft.com/office/drawing/2014/main" id="{4358C269-DDDE-B2DA-CB39-0E53D3077E71}"/>
                </a:ext>
              </a:extLst>
            </p:cNvPr>
            <p:cNvSpPr/>
            <p:nvPr/>
          </p:nvSpPr>
          <p:spPr>
            <a:xfrm>
              <a:off x="1699230" y="5227203"/>
              <a:ext cx="2491131" cy="1600759"/>
            </a:xfrm>
            <a:prstGeom prst="rect">
              <a:avLst/>
            </a:prstGeom>
          </p:spPr>
          <p:txBody>
            <a:bodyPr wrap="square" lIns="91440" tIns="45720" rIns="91440" bIns="45720" anchor="t">
              <a:spAutoFit/>
            </a:bodyPr>
            <a:lstStyle/>
            <a:p>
              <a:pPr marL="22225" lvl="1" algn="ctr" defTabSz="285739">
                <a:lnSpc>
                  <a:spcPts val="2375"/>
                </a:lnSpc>
                <a:defRPr/>
              </a:pPr>
              <a:r>
                <a:rPr lang="en-US" sz="1600" dirty="0">
                  <a:latin typeface="Segoe UI" panose="020B0502040204020203" pitchFamily="34" charset="0"/>
                  <a:cs typeface="Segoe UI" panose="020B0502040204020203" pitchFamily="34" charset="0"/>
                </a:rPr>
                <a:t>Brokerage account</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Savings account</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CDs</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Separately managed accounts</a:t>
              </a:r>
            </a:p>
          </p:txBody>
        </p:sp>
        <p:grpSp>
          <p:nvGrpSpPr>
            <p:cNvPr id="61" name="Group 60">
              <a:extLst>
                <a:ext uri="{FF2B5EF4-FFF2-40B4-BE49-F238E27FC236}">
                  <a16:creationId xmlns:a16="http://schemas.microsoft.com/office/drawing/2014/main" id="{8B801FEC-BB2E-FBF0-47CA-4BE094F7981A}"/>
                </a:ext>
              </a:extLst>
            </p:cNvPr>
            <p:cNvGrpSpPr/>
            <p:nvPr/>
          </p:nvGrpSpPr>
          <p:grpSpPr>
            <a:xfrm>
              <a:off x="1811890" y="2032051"/>
              <a:ext cx="2363571" cy="2363571"/>
              <a:chOff x="1811890" y="2032051"/>
              <a:chExt cx="2363571" cy="2363571"/>
            </a:xfrm>
          </p:grpSpPr>
          <p:sp>
            <p:nvSpPr>
              <p:cNvPr id="54" name="Oval 53">
                <a:extLst>
                  <a:ext uri="{FF2B5EF4-FFF2-40B4-BE49-F238E27FC236}">
                    <a16:creationId xmlns:a16="http://schemas.microsoft.com/office/drawing/2014/main" id="{03D29342-4571-6C65-63E2-23899986B82B}"/>
                  </a:ext>
                </a:extLst>
              </p:cNvPr>
              <p:cNvSpPr/>
              <p:nvPr/>
            </p:nvSpPr>
            <p:spPr>
              <a:xfrm>
                <a:off x="1811890" y="2032051"/>
                <a:ext cx="2363571" cy="23635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29B4A1C5-5831-B3C6-2556-F53FE2858E62}"/>
                  </a:ext>
                </a:extLst>
              </p:cNvPr>
              <p:cNvPicPr>
                <a:picLocks noChangeAspect="1"/>
              </p:cNvPicPr>
              <p:nvPr/>
            </p:nvPicPr>
            <p:blipFill>
              <a:blip r:embed="rId9"/>
              <a:stretch>
                <a:fillRect/>
              </a:stretch>
            </p:blipFill>
            <p:spPr>
              <a:xfrm>
                <a:off x="2409405" y="2455149"/>
                <a:ext cx="1165956" cy="1499086"/>
              </a:xfrm>
              <a:prstGeom prst="rect">
                <a:avLst/>
              </a:prstGeom>
            </p:spPr>
          </p:pic>
        </p:grpSp>
      </p:grpSp>
      <p:grpSp>
        <p:nvGrpSpPr>
          <p:cNvPr id="65" name="Group 64">
            <a:extLst>
              <a:ext uri="{FF2B5EF4-FFF2-40B4-BE49-F238E27FC236}">
                <a16:creationId xmlns:a16="http://schemas.microsoft.com/office/drawing/2014/main" id="{C0C2DECA-9A2D-542F-6E27-C8EF123AD81F}"/>
              </a:ext>
            </a:extLst>
          </p:cNvPr>
          <p:cNvGrpSpPr/>
          <p:nvPr/>
        </p:nvGrpSpPr>
        <p:grpSpPr>
          <a:xfrm>
            <a:off x="5896284" y="2035942"/>
            <a:ext cx="2491131" cy="4803690"/>
            <a:chOff x="5896284" y="2035942"/>
            <a:chExt cx="2491131" cy="4803690"/>
          </a:xfrm>
        </p:grpSpPr>
        <p:sp>
          <p:nvSpPr>
            <p:cNvPr id="17" name="Text Placeholder 4">
              <a:extLst>
                <a:ext uri="{FF2B5EF4-FFF2-40B4-BE49-F238E27FC236}">
                  <a16:creationId xmlns:a16="http://schemas.microsoft.com/office/drawing/2014/main" id="{45F32DDD-B68E-C786-0DA5-468AAC840195}"/>
                </a:ext>
              </a:extLst>
            </p:cNvPr>
            <p:cNvSpPr txBox="1">
              <a:spLocks/>
            </p:cNvSpPr>
            <p:nvPr/>
          </p:nvSpPr>
          <p:spPr>
            <a:xfrm>
              <a:off x="6164793" y="4566506"/>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accent1"/>
                  </a:solidFill>
                </a:rPr>
                <a:t>Tax-free account (TEAs)</a:t>
              </a:r>
            </a:p>
          </p:txBody>
        </p:sp>
        <p:sp>
          <p:nvSpPr>
            <p:cNvPr id="18" name="Rectangle 17">
              <a:extLst>
                <a:ext uri="{FF2B5EF4-FFF2-40B4-BE49-F238E27FC236}">
                  <a16:creationId xmlns:a16="http://schemas.microsoft.com/office/drawing/2014/main" id="{6F6A449E-EC44-3A0C-67CA-62F7F14F771D}"/>
                </a:ext>
              </a:extLst>
            </p:cNvPr>
            <p:cNvSpPr/>
            <p:nvPr/>
          </p:nvSpPr>
          <p:spPr>
            <a:xfrm>
              <a:off x="5896284" y="5238873"/>
              <a:ext cx="2491131" cy="1600759"/>
            </a:xfrm>
            <a:prstGeom prst="rect">
              <a:avLst/>
            </a:prstGeom>
          </p:spPr>
          <p:txBody>
            <a:bodyPr wrap="square" lIns="91440" tIns="45720" rIns="91440" bIns="45720" anchor="t">
              <a:spAutoFit/>
            </a:bodyPr>
            <a:lstStyle/>
            <a:p>
              <a:pPr marL="22225" lvl="1" algn="ctr" defTabSz="285739">
                <a:lnSpc>
                  <a:spcPts val="2375"/>
                </a:lnSpc>
                <a:defRPr/>
              </a:pPr>
              <a:r>
                <a:rPr lang="en-US" sz="1600" dirty="0">
                  <a:latin typeface="Segoe UI" panose="020B0502040204020203" pitchFamily="34" charset="0"/>
                  <a:cs typeface="Segoe UI" panose="020B0502040204020203" pitchFamily="34" charset="0"/>
                </a:rPr>
                <a:t>Roth IRA</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Roth 401(k)</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Health savings account</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529</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Cash value life insurance</a:t>
              </a:r>
              <a:r>
                <a:rPr lang="en-US" sz="1600" baseline="30000" dirty="0">
                  <a:latin typeface="Segoe UI" panose="020B0502040204020203" pitchFamily="34" charset="0"/>
                  <a:cs typeface="Segoe UI" panose="020B0502040204020203" pitchFamily="34" charset="0"/>
                </a:rPr>
                <a:t>1</a:t>
              </a:r>
            </a:p>
          </p:txBody>
        </p:sp>
        <p:grpSp>
          <p:nvGrpSpPr>
            <p:cNvPr id="62" name="Group 61">
              <a:extLst>
                <a:ext uri="{FF2B5EF4-FFF2-40B4-BE49-F238E27FC236}">
                  <a16:creationId xmlns:a16="http://schemas.microsoft.com/office/drawing/2014/main" id="{464620BF-0AD6-0FA0-7DE3-4CE01C158ECA}"/>
                </a:ext>
              </a:extLst>
            </p:cNvPr>
            <p:cNvGrpSpPr/>
            <p:nvPr/>
          </p:nvGrpSpPr>
          <p:grpSpPr>
            <a:xfrm>
              <a:off x="6017097" y="2035942"/>
              <a:ext cx="2363571" cy="2363571"/>
              <a:chOff x="6017097" y="2035942"/>
              <a:chExt cx="2363571" cy="2363571"/>
            </a:xfrm>
          </p:grpSpPr>
          <p:sp>
            <p:nvSpPr>
              <p:cNvPr id="57" name="Oval 56">
                <a:extLst>
                  <a:ext uri="{FF2B5EF4-FFF2-40B4-BE49-F238E27FC236}">
                    <a16:creationId xmlns:a16="http://schemas.microsoft.com/office/drawing/2014/main" id="{16359CE9-3ED9-05AC-8F34-7A47DC9782BD}"/>
                  </a:ext>
                </a:extLst>
              </p:cNvPr>
              <p:cNvSpPr/>
              <p:nvPr/>
            </p:nvSpPr>
            <p:spPr>
              <a:xfrm>
                <a:off x="6017097" y="2035942"/>
                <a:ext cx="2363571" cy="23635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747A396-4D04-5ED3-894E-7F1884108CDA}"/>
                  </a:ext>
                </a:extLst>
              </p:cNvPr>
              <p:cNvPicPr>
                <a:picLocks noChangeAspect="1"/>
              </p:cNvPicPr>
              <p:nvPr/>
            </p:nvPicPr>
            <p:blipFill>
              <a:blip r:embed="rId9"/>
              <a:stretch>
                <a:fillRect/>
              </a:stretch>
            </p:blipFill>
            <p:spPr>
              <a:xfrm>
                <a:off x="6614612" y="2459040"/>
                <a:ext cx="1165956" cy="1499086"/>
              </a:xfrm>
              <a:prstGeom prst="rect">
                <a:avLst/>
              </a:prstGeom>
            </p:spPr>
          </p:pic>
        </p:grpSp>
      </p:grpSp>
      <p:grpSp>
        <p:nvGrpSpPr>
          <p:cNvPr id="66" name="Group 65">
            <a:extLst>
              <a:ext uri="{FF2B5EF4-FFF2-40B4-BE49-F238E27FC236}">
                <a16:creationId xmlns:a16="http://schemas.microsoft.com/office/drawing/2014/main" id="{DFFAEFDD-59E1-509D-6201-3392DC55CD10}"/>
              </a:ext>
            </a:extLst>
          </p:cNvPr>
          <p:cNvGrpSpPr/>
          <p:nvPr/>
        </p:nvGrpSpPr>
        <p:grpSpPr>
          <a:xfrm>
            <a:off x="10354441" y="2020381"/>
            <a:ext cx="2491131" cy="5115358"/>
            <a:chOff x="10354441" y="2020381"/>
            <a:chExt cx="2491131" cy="5115358"/>
          </a:xfrm>
        </p:grpSpPr>
        <p:sp>
          <p:nvSpPr>
            <p:cNvPr id="25" name="Text Placeholder 4">
              <a:extLst>
                <a:ext uri="{FF2B5EF4-FFF2-40B4-BE49-F238E27FC236}">
                  <a16:creationId xmlns:a16="http://schemas.microsoft.com/office/drawing/2014/main" id="{1CF9A4EF-815E-D571-7817-D6E81C8BB1A2}"/>
                </a:ext>
              </a:extLst>
            </p:cNvPr>
            <p:cNvSpPr txBox="1">
              <a:spLocks/>
            </p:cNvSpPr>
            <p:nvPr/>
          </p:nvSpPr>
          <p:spPr>
            <a:xfrm>
              <a:off x="10622950" y="4554836"/>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accent2"/>
                  </a:solidFill>
                </a:rPr>
                <a:t>Tax-deferred account (TDAs)</a:t>
              </a:r>
            </a:p>
            <a:p>
              <a:pPr algn="ctr" defTabSz="285739">
                <a:lnSpc>
                  <a:spcPct val="100000"/>
                </a:lnSpc>
                <a:defRPr/>
              </a:pPr>
              <a:endParaRPr lang="en-US" sz="1750" dirty="0">
                <a:solidFill>
                  <a:schemeClr val="tx1"/>
                </a:solidFill>
              </a:endParaRPr>
            </a:p>
          </p:txBody>
        </p:sp>
        <p:sp>
          <p:nvSpPr>
            <p:cNvPr id="26" name="Rectangle 25">
              <a:extLst>
                <a:ext uri="{FF2B5EF4-FFF2-40B4-BE49-F238E27FC236}">
                  <a16:creationId xmlns:a16="http://schemas.microsoft.com/office/drawing/2014/main" id="{937165EA-8BE8-B8F7-A5D9-8BC043C523A4}"/>
                </a:ext>
              </a:extLst>
            </p:cNvPr>
            <p:cNvSpPr/>
            <p:nvPr/>
          </p:nvSpPr>
          <p:spPr>
            <a:xfrm>
              <a:off x="10354441" y="5227203"/>
              <a:ext cx="2491131" cy="1908536"/>
            </a:xfrm>
            <a:prstGeom prst="rect">
              <a:avLst/>
            </a:prstGeom>
          </p:spPr>
          <p:txBody>
            <a:bodyPr wrap="square" lIns="91440" tIns="45720" rIns="91440" bIns="45720" anchor="t">
              <a:spAutoFit/>
            </a:bodyPr>
            <a:lstStyle/>
            <a:p>
              <a:pPr marL="22225" lvl="1" algn="ctr" defTabSz="285739">
                <a:lnSpc>
                  <a:spcPts val="2375"/>
                </a:lnSpc>
                <a:defRPr/>
              </a:pPr>
              <a:r>
                <a:rPr lang="en-US" sz="1600" dirty="0">
                  <a:latin typeface="Segoe UI" panose="020B0502040204020203" pitchFamily="34" charset="0"/>
                  <a:cs typeface="Segoe UI" panose="020B0502040204020203" pitchFamily="34" charset="0"/>
                </a:rPr>
                <a:t>Traditional IRA</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401(k), 403(b)</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457(b) or (f)</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Defined contributions</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Defined benefits</a:t>
              </a:r>
            </a:p>
            <a:p>
              <a:pPr marL="22225" lvl="1" algn="ctr" defTabSz="285739">
                <a:lnSpc>
                  <a:spcPts val="2375"/>
                </a:lnSpc>
                <a:defRPr/>
              </a:pPr>
              <a:r>
                <a:rPr lang="en-US" sz="1600" dirty="0">
                  <a:latin typeface="Segoe UI" panose="020B0502040204020203" pitchFamily="34" charset="0"/>
                  <a:cs typeface="Segoe UI" panose="020B0502040204020203" pitchFamily="34" charset="0"/>
                </a:rPr>
                <a:t>Health savings account</a:t>
              </a:r>
            </a:p>
          </p:txBody>
        </p:sp>
        <p:grpSp>
          <p:nvGrpSpPr>
            <p:cNvPr id="63" name="Group 62">
              <a:extLst>
                <a:ext uri="{FF2B5EF4-FFF2-40B4-BE49-F238E27FC236}">
                  <a16:creationId xmlns:a16="http://schemas.microsoft.com/office/drawing/2014/main" id="{BC1FFF8E-5D90-F957-BFC0-28D5CACF7553}"/>
                </a:ext>
              </a:extLst>
            </p:cNvPr>
            <p:cNvGrpSpPr/>
            <p:nvPr/>
          </p:nvGrpSpPr>
          <p:grpSpPr>
            <a:xfrm>
              <a:off x="10482001" y="2020381"/>
              <a:ext cx="2363571" cy="2363571"/>
              <a:chOff x="10482001" y="2020381"/>
              <a:chExt cx="2363571" cy="2363571"/>
            </a:xfrm>
          </p:grpSpPr>
          <p:sp>
            <p:nvSpPr>
              <p:cNvPr id="59" name="Oval 58">
                <a:extLst>
                  <a:ext uri="{FF2B5EF4-FFF2-40B4-BE49-F238E27FC236}">
                    <a16:creationId xmlns:a16="http://schemas.microsoft.com/office/drawing/2014/main" id="{72DF2B45-5435-80B9-8145-F942A4C3A8B6}"/>
                  </a:ext>
                </a:extLst>
              </p:cNvPr>
              <p:cNvSpPr/>
              <p:nvPr/>
            </p:nvSpPr>
            <p:spPr>
              <a:xfrm>
                <a:off x="10482001" y="2020381"/>
                <a:ext cx="2363571" cy="23635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3A558B8B-CF72-6D5C-A24E-51E4542BE99D}"/>
                  </a:ext>
                </a:extLst>
              </p:cNvPr>
              <p:cNvPicPr>
                <a:picLocks noChangeAspect="1"/>
              </p:cNvPicPr>
              <p:nvPr/>
            </p:nvPicPr>
            <p:blipFill>
              <a:blip r:embed="rId9"/>
              <a:stretch>
                <a:fillRect/>
              </a:stretch>
            </p:blipFill>
            <p:spPr>
              <a:xfrm>
                <a:off x="11079516" y="2443479"/>
                <a:ext cx="1165956" cy="1499086"/>
              </a:xfrm>
              <a:prstGeom prst="rect">
                <a:avLst/>
              </a:prstGeom>
            </p:spPr>
          </p:pic>
        </p:grpSp>
      </p:grpSp>
      <p:pic>
        <p:nvPicPr>
          <p:cNvPr id="3" name="Picture 2">
            <a:extLst>
              <a:ext uri="{FF2B5EF4-FFF2-40B4-BE49-F238E27FC236}">
                <a16:creationId xmlns:a16="http://schemas.microsoft.com/office/drawing/2014/main" id="{3D5CFFE5-B673-67E2-F065-D26428C1A60C}"/>
              </a:ext>
            </a:extLst>
          </p:cNvPr>
          <p:cNvPicPr>
            <a:picLocks noChangeAspect="1"/>
          </p:cNvPicPr>
          <p:nvPr/>
        </p:nvPicPr>
        <p:blipFill>
          <a:blip r:embed="rId10"/>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4189810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7B60E-E130-5C8C-6A40-198C719128BD}"/>
            </a:ext>
          </a:extLst>
        </p:cNvPr>
        <p:cNvGrpSpPr/>
        <p:nvPr/>
      </p:nvGrpSpPr>
      <p:grpSpPr>
        <a:xfrm>
          <a:off x="0" y="0"/>
          <a:ext cx="0" cy="0"/>
          <a:chOff x="0" y="0"/>
          <a:chExt cx="0" cy="0"/>
        </a:xfrm>
      </p:grpSpPr>
      <p:pic>
        <p:nvPicPr>
          <p:cNvPr id="14" name="Picture 13" descr="A blue circle with arrows in it&#10;&#10;AI-generated content may be incorrect.">
            <a:extLst>
              <a:ext uri="{FF2B5EF4-FFF2-40B4-BE49-F238E27FC236}">
                <a16:creationId xmlns:a16="http://schemas.microsoft.com/office/drawing/2014/main" id="{371A99B3-5FBA-B6FA-A49F-F066587A5531}"/>
              </a:ext>
            </a:extLst>
          </p:cNvPr>
          <p:cNvPicPr>
            <a:picLocks noChangeAspect="1"/>
          </p:cNvPicPr>
          <p:nvPr/>
        </p:nvPicPr>
        <p:blipFill>
          <a:blip r:embed="rId4">
            <a:alphaModFix amt="4000"/>
            <a:extLst>
              <a:ext uri="{28A0092B-C50C-407E-A947-70E740481C1C}">
                <a14:useLocalDpi xmlns:a14="http://schemas.microsoft.com/office/drawing/2010/main" val="0"/>
              </a:ext>
            </a:extLst>
          </a:blip>
          <a:srcRect l="47693" t="4363" r="24594" b="45469"/>
          <a:stretch>
            <a:fillRect/>
          </a:stretch>
        </p:blipFill>
        <p:spPr>
          <a:xfrm>
            <a:off x="4789004" y="-1542017"/>
            <a:ext cx="11662209" cy="11875277"/>
          </a:xfrm>
          <a:prstGeom prst="rect">
            <a:avLst/>
          </a:prstGeom>
        </p:spPr>
      </p:pic>
      <p:grpSp>
        <p:nvGrpSpPr>
          <p:cNvPr id="120" name="Group 119">
            <a:extLst>
              <a:ext uri="{FF2B5EF4-FFF2-40B4-BE49-F238E27FC236}">
                <a16:creationId xmlns:a16="http://schemas.microsoft.com/office/drawing/2014/main" id="{2141C090-FE03-B0B4-C37C-E216EF3C5ADE}"/>
              </a:ext>
            </a:extLst>
          </p:cNvPr>
          <p:cNvGrpSpPr/>
          <p:nvPr/>
        </p:nvGrpSpPr>
        <p:grpSpPr>
          <a:xfrm>
            <a:off x="2322576" y="4206216"/>
            <a:ext cx="3284092" cy="3284092"/>
            <a:chOff x="2322576" y="4206216"/>
            <a:chExt cx="3284092" cy="3284092"/>
          </a:xfrm>
        </p:grpSpPr>
        <p:sp>
          <p:nvSpPr>
            <p:cNvPr id="116" name="Oval 115">
              <a:extLst>
                <a:ext uri="{FF2B5EF4-FFF2-40B4-BE49-F238E27FC236}">
                  <a16:creationId xmlns:a16="http://schemas.microsoft.com/office/drawing/2014/main" id="{2B11E02F-4650-CD4E-4DD2-1B468991951E}"/>
                </a:ext>
              </a:extLst>
            </p:cNvPr>
            <p:cNvSpPr/>
            <p:nvPr/>
          </p:nvSpPr>
          <p:spPr>
            <a:xfrm>
              <a:off x="2322576" y="4206216"/>
              <a:ext cx="3284092" cy="3284092"/>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0AD5F250-0E6C-6CFB-8D0B-CA619EBF3ED1}"/>
                </a:ext>
              </a:extLst>
            </p:cNvPr>
            <p:cNvSpPr txBox="1"/>
            <p:nvPr/>
          </p:nvSpPr>
          <p:spPr>
            <a:xfrm>
              <a:off x="2708988" y="4942687"/>
              <a:ext cx="2511268" cy="1938992"/>
            </a:xfrm>
            <a:prstGeom prst="rect">
              <a:avLst/>
            </a:prstGeom>
            <a:noFill/>
          </p:spPr>
          <p:txBody>
            <a:bodyPr wrap="square">
              <a:spAutoFit/>
            </a:bodyPr>
            <a:lstStyle/>
            <a:p>
              <a:pPr marL="0" indent="0" algn="ctr" defTabSz="685749">
                <a:spcBef>
                  <a:spcPts val="750"/>
                </a:spcBef>
                <a:buNone/>
                <a:defRPr/>
              </a:pPr>
              <a:r>
                <a:rPr lang="en-US" sz="2400" dirty="0">
                  <a:latin typeface="Segoe "/>
                </a:rPr>
                <a:t>By using both, you are managing both </a:t>
              </a:r>
              <a:r>
                <a:rPr lang="en-US" sz="2400" b="1" dirty="0">
                  <a:latin typeface="Segoe "/>
                </a:rPr>
                <a:t>asset risk </a:t>
              </a:r>
              <a:r>
                <a:rPr lang="en-US" sz="2400" dirty="0">
                  <a:latin typeface="Segoe "/>
                </a:rPr>
                <a:t>and </a:t>
              </a:r>
              <a:r>
                <a:rPr lang="en-US" sz="2400" b="1" dirty="0">
                  <a:latin typeface="Segoe "/>
                </a:rPr>
                <a:t>tax risk</a:t>
              </a:r>
            </a:p>
          </p:txBody>
        </p:sp>
      </p:grpSp>
      <p:grpSp>
        <p:nvGrpSpPr>
          <p:cNvPr id="10" name="Group 9">
            <a:extLst>
              <a:ext uri="{FF2B5EF4-FFF2-40B4-BE49-F238E27FC236}">
                <a16:creationId xmlns:a16="http://schemas.microsoft.com/office/drawing/2014/main" id="{0A30F91A-6CD4-4F65-1045-D18B0F8C2DB4}"/>
              </a:ext>
            </a:extLst>
          </p:cNvPr>
          <p:cNvGrpSpPr/>
          <p:nvPr/>
        </p:nvGrpSpPr>
        <p:grpSpPr>
          <a:xfrm>
            <a:off x="220476" y="1361938"/>
            <a:ext cx="10678677" cy="5043424"/>
            <a:chOff x="220476" y="1361938"/>
            <a:chExt cx="10678677" cy="5043424"/>
          </a:xfrm>
        </p:grpSpPr>
        <p:grpSp>
          <p:nvGrpSpPr>
            <p:cNvPr id="3" name="Group 2">
              <a:extLst>
                <a:ext uri="{FF2B5EF4-FFF2-40B4-BE49-F238E27FC236}">
                  <a16:creationId xmlns:a16="http://schemas.microsoft.com/office/drawing/2014/main" id="{71F795AF-C2A3-803B-E8D5-5AA5C65ED638}"/>
                </a:ext>
              </a:extLst>
            </p:cNvPr>
            <p:cNvGrpSpPr/>
            <p:nvPr/>
          </p:nvGrpSpPr>
          <p:grpSpPr>
            <a:xfrm>
              <a:off x="3334017" y="1361938"/>
              <a:ext cx="7565136" cy="5043424"/>
              <a:chOff x="3338944" y="1352641"/>
              <a:chExt cx="7565136" cy="5043424"/>
            </a:xfrm>
          </p:grpSpPr>
          <p:graphicFrame>
            <p:nvGraphicFramePr>
              <p:cNvPr id="4" name="Chart 3">
                <a:extLst>
                  <a:ext uri="{FF2B5EF4-FFF2-40B4-BE49-F238E27FC236}">
                    <a16:creationId xmlns:a16="http://schemas.microsoft.com/office/drawing/2014/main" id="{FC3CA409-EF4B-7739-FF1C-90F448CBDE40}"/>
                  </a:ext>
                </a:extLst>
              </p:cNvPr>
              <p:cNvGraphicFramePr/>
              <p:nvPr>
                <p:extLst>
                  <p:ext uri="{D42A27DB-BD31-4B8C-83A1-F6EECF244321}">
                    <p14:modId xmlns:p14="http://schemas.microsoft.com/office/powerpoint/2010/main" val="1930760335"/>
                  </p:ext>
                </p:extLst>
              </p:nvPr>
            </p:nvGraphicFramePr>
            <p:xfrm>
              <a:off x="3338944" y="1352641"/>
              <a:ext cx="7565136" cy="5043424"/>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 Placeholder 4">
                <a:extLst>
                  <a:ext uri="{FF2B5EF4-FFF2-40B4-BE49-F238E27FC236}">
                    <a16:creationId xmlns:a16="http://schemas.microsoft.com/office/drawing/2014/main" id="{063EE913-1EF1-5867-F5D8-40688B964B5C}"/>
                  </a:ext>
                </a:extLst>
              </p:cNvPr>
              <p:cNvSpPr txBox="1">
                <a:spLocks/>
              </p:cNvSpPr>
              <p:nvPr/>
            </p:nvSpPr>
            <p:spPr>
              <a:xfrm rot="18217850">
                <a:off x="5202547" y="2751707"/>
                <a:ext cx="1339526" cy="528494"/>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a:t>
                </a:r>
              </a:p>
              <a:p>
                <a:pPr algn="ctr" defTabSz="285739">
                  <a:lnSpc>
                    <a:spcPct val="100000"/>
                  </a:lnSpc>
                  <a:defRPr/>
                </a:pPr>
                <a:endParaRPr lang="en-US" sz="1750" dirty="0">
                  <a:solidFill>
                    <a:schemeClr val="tx1"/>
                  </a:solidFill>
                </a:endParaRPr>
              </a:p>
            </p:txBody>
          </p:sp>
          <p:sp>
            <p:nvSpPr>
              <p:cNvPr id="6" name="Text Placeholder 4">
                <a:extLst>
                  <a:ext uri="{FF2B5EF4-FFF2-40B4-BE49-F238E27FC236}">
                    <a16:creationId xmlns:a16="http://schemas.microsoft.com/office/drawing/2014/main" id="{1AD97B1B-595D-D37A-931F-63E30F73DFB6}"/>
                  </a:ext>
                </a:extLst>
              </p:cNvPr>
              <p:cNvSpPr txBox="1">
                <a:spLocks/>
              </p:cNvSpPr>
              <p:nvPr/>
            </p:nvSpPr>
            <p:spPr>
              <a:xfrm rot="3831460">
                <a:off x="7764234" y="2948108"/>
                <a:ext cx="1415793" cy="545310"/>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a:t>
                </a:r>
              </a:p>
              <a:p>
                <a:pPr algn="ctr" defTabSz="285739">
                  <a:lnSpc>
                    <a:spcPct val="100000"/>
                  </a:lnSpc>
                  <a:defRPr/>
                </a:pPr>
                <a:endParaRPr lang="en-US" sz="1750" dirty="0">
                  <a:solidFill>
                    <a:schemeClr val="tx1"/>
                  </a:solidFill>
                </a:endParaRPr>
              </a:p>
            </p:txBody>
          </p:sp>
          <p:sp>
            <p:nvSpPr>
              <p:cNvPr id="9" name="Text Placeholder 4">
                <a:extLst>
                  <a:ext uri="{FF2B5EF4-FFF2-40B4-BE49-F238E27FC236}">
                    <a16:creationId xmlns:a16="http://schemas.microsoft.com/office/drawing/2014/main" id="{56EF84E7-B8DE-C392-63D2-F9C0F6F663C5}"/>
                  </a:ext>
                </a:extLst>
              </p:cNvPr>
              <p:cNvSpPr txBox="1">
                <a:spLocks/>
              </p:cNvSpPr>
              <p:nvPr/>
            </p:nvSpPr>
            <p:spPr>
              <a:xfrm>
                <a:off x="6151414" y="5354115"/>
                <a:ext cx="1935804" cy="590743"/>
              </a:xfrm>
              <a:prstGeom prst="rect">
                <a:avLst/>
              </a:prstGeom>
              <a:noFill/>
            </p:spPr>
            <p:txBody>
              <a:bodyPr>
                <a:prstTxWarp prst="textArchDown">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a:t>
                </a:r>
                <a:endParaRPr lang="en-US" sz="1750" dirty="0">
                  <a:solidFill>
                    <a:schemeClr val="tx1"/>
                  </a:solidFill>
                </a:endParaRPr>
              </a:p>
            </p:txBody>
          </p:sp>
        </p:grpSp>
        <p:grpSp>
          <p:nvGrpSpPr>
            <p:cNvPr id="118" name="Group 117">
              <a:extLst>
                <a:ext uri="{FF2B5EF4-FFF2-40B4-BE49-F238E27FC236}">
                  <a16:creationId xmlns:a16="http://schemas.microsoft.com/office/drawing/2014/main" id="{0FED72AD-0F15-3DB5-5D8E-89B8D8C08BF3}"/>
                </a:ext>
              </a:extLst>
            </p:cNvPr>
            <p:cNvGrpSpPr/>
            <p:nvPr/>
          </p:nvGrpSpPr>
          <p:grpSpPr>
            <a:xfrm>
              <a:off x="220476" y="1595949"/>
              <a:ext cx="6195457" cy="2195901"/>
              <a:chOff x="568886" y="1595949"/>
              <a:chExt cx="6195457" cy="2195901"/>
            </a:xfrm>
          </p:grpSpPr>
          <p:sp>
            <p:nvSpPr>
              <p:cNvPr id="95" name="object 23">
                <a:extLst>
                  <a:ext uri="{FF2B5EF4-FFF2-40B4-BE49-F238E27FC236}">
                    <a16:creationId xmlns:a16="http://schemas.microsoft.com/office/drawing/2014/main" id="{E8D3B30C-0783-911E-C666-EB48EDC02D50}"/>
                  </a:ext>
                </a:extLst>
              </p:cNvPr>
              <p:cNvSpPr txBox="1"/>
              <p:nvPr/>
            </p:nvSpPr>
            <p:spPr>
              <a:xfrm>
                <a:off x="568886" y="2418974"/>
                <a:ext cx="3735428" cy="1372876"/>
              </a:xfrm>
              <a:prstGeom prst="rect">
                <a:avLst/>
              </a:prstGeom>
            </p:spPr>
            <p:txBody>
              <a:bodyPr vert="horz" wrap="square" lIns="0" tIns="42863" rIns="0" bIns="0" rtlCol="0">
                <a:spAutoFit/>
              </a:bodyPr>
              <a:lstStyle/>
              <a:p>
                <a:pPr marL="310356" defTabSz="571500">
                  <a:spcBef>
                    <a:spcPts val="338"/>
                  </a:spcBef>
                </a:pPr>
                <a:r>
                  <a:rPr lang="en-US" sz="2000" b="1" kern="0" spc="47" dirty="0">
                    <a:latin typeface="Segoe UI" panose="020B0502040204020203" pitchFamily="34" charset="0"/>
                    <a:cs typeface="Segoe UI" panose="020B0502040204020203" pitchFamily="34" charset="0"/>
                  </a:rPr>
                  <a:t>Tax</a:t>
                </a:r>
                <a:r>
                  <a:rPr sz="2000" b="1" kern="0" spc="-3" dirty="0">
                    <a:latin typeface="Segoe UI" panose="020B0502040204020203" pitchFamily="34" charset="0"/>
                    <a:cs typeface="Segoe UI" panose="020B0502040204020203" pitchFamily="34" charset="0"/>
                  </a:rPr>
                  <a:t> </a:t>
                </a:r>
                <a:r>
                  <a:rPr sz="2000" b="1" kern="0" spc="-6" dirty="0">
                    <a:latin typeface="Segoe UI" panose="020B0502040204020203" pitchFamily="34" charset="0"/>
                    <a:cs typeface="Segoe UI" panose="020B0502040204020203" pitchFamily="34" charset="0"/>
                  </a:rPr>
                  <a:t>management</a:t>
                </a:r>
                <a:endParaRPr sz="2000" kern="0" dirty="0">
                  <a:latin typeface="Segoe UI" panose="020B0502040204020203" pitchFamily="34" charset="0"/>
                  <a:cs typeface="Segoe UI" panose="020B0502040204020203" pitchFamily="34" charset="0"/>
                </a:endParaRPr>
              </a:p>
              <a:p>
                <a:pPr marL="310356" marR="163513" defTabSz="571500">
                  <a:spcBef>
                    <a:spcPts val="213"/>
                  </a:spcBef>
                </a:pPr>
                <a:r>
                  <a:rPr lang="en-US" sz="1400" b="1" kern="0" dirty="0">
                    <a:solidFill>
                      <a:srgbClr val="153B8B"/>
                    </a:solidFill>
                    <a:latin typeface="Segoe UI" panose="020B0502040204020203" pitchFamily="34" charset="0"/>
                    <a:cs typeface="Segoe UI" panose="020B0502040204020203" pitchFamily="34" charset="0"/>
                  </a:rPr>
                  <a:t>The tax location of the assets you own</a:t>
                </a:r>
                <a:endParaRPr sz="1400" kern="0" dirty="0">
                  <a:solidFill>
                    <a:sysClr val="windowText" lastClr="000000"/>
                  </a:solidFill>
                  <a:latin typeface="Segoe UI" panose="020B0502040204020203" pitchFamily="34" charset="0"/>
                  <a:cs typeface="Segoe UI" panose="020B0502040204020203" pitchFamily="34" charset="0"/>
                </a:endParaRPr>
              </a:p>
              <a:p>
                <a:pPr marL="307974" marR="3175" defTabSz="571500">
                  <a:lnSpc>
                    <a:spcPct val="113900"/>
                  </a:lnSpc>
                  <a:spcBef>
                    <a:spcPts val="478"/>
                  </a:spcBef>
                </a:pPr>
                <a:r>
                  <a:rPr lang="en-US" sz="1400" kern="0" dirty="0">
                    <a:solidFill>
                      <a:srgbClr val="153B8B"/>
                    </a:solidFill>
                    <a:latin typeface="Segoe UI" panose="020B0502040204020203" pitchFamily="34" charset="0"/>
                    <a:cs typeface="Segoe UI" panose="020B0502040204020203" pitchFamily="34" charset="0"/>
                  </a:rPr>
                  <a:t>The placement of assets in taxable, tax-deferred and tax-free accounts with the </a:t>
                </a:r>
                <a:r>
                  <a:rPr lang="en-US" sz="1400" dirty="0">
                    <a:solidFill>
                      <a:srgbClr val="153B8B"/>
                    </a:solidFill>
                    <a:latin typeface="Trebuchet MS"/>
                    <a:cs typeface="Trebuchet MS"/>
                  </a:rPr>
                  <a:t>goal</a:t>
                </a:r>
                <a:r>
                  <a:rPr lang="en-US" sz="1400" spc="-22" dirty="0">
                    <a:solidFill>
                      <a:srgbClr val="153B8B"/>
                    </a:solidFill>
                    <a:latin typeface="Trebuchet MS"/>
                    <a:cs typeface="Trebuchet MS"/>
                  </a:rPr>
                  <a:t> </a:t>
                </a:r>
                <a:r>
                  <a:rPr lang="en-US" sz="1400" dirty="0">
                    <a:solidFill>
                      <a:srgbClr val="153B8B"/>
                    </a:solidFill>
                    <a:latin typeface="Trebuchet MS"/>
                    <a:cs typeface="Trebuchet MS"/>
                  </a:rPr>
                  <a:t>of</a:t>
                </a:r>
                <a:r>
                  <a:rPr lang="en-US" sz="1400" spc="-22" dirty="0">
                    <a:solidFill>
                      <a:srgbClr val="153B8B"/>
                    </a:solidFill>
                    <a:latin typeface="Trebuchet MS"/>
                    <a:cs typeface="Trebuchet MS"/>
                  </a:rPr>
                  <a:t> </a:t>
                </a:r>
                <a:r>
                  <a:rPr lang="en-US" sz="1400" spc="-6" dirty="0">
                    <a:solidFill>
                      <a:srgbClr val="153B8B"/>
                    </a:solidFill>
                    <a:latin typeface="Trebuchet MS"/>
                    <a:cs typeface="Trebuchet MS"/>
                  </a:rPr>
                  <a:t>minimizing</a:t>
                </a:r>
                <a:r>
                  <a:rPr lang="en-US" sz="1400" spc="-22" dirty="0">
                    <a:solidFill>
                      <a:srgbClr val="153B8B"/>
                    </a:solidFill>
                    <a:latin typeface="Trebuchet MS"/>
                    <a:cs typeface="Trebuchet MS"/>
                  </a:rPr>
                  <a:t> </a:t>
                </a:r>
                <a:r>
                  <a:rPr lang="en-US" sz="1400" dirty="0">
                    <a:solidFill>
                      <a:srgbClr val="153B8B"/>
                    </a:solidFill>
                    <a:latin typeface="Trebuchet MS"/>
                    <a:cs typeface="Trebuchet MS"/>
                  </a:rPr>
                  <a:t>your</a:t>
                </a:r>
                <a:r>
                  <a:rPr lang="en-US" sz="1400" spc="-22" dirty="0">
                    <a:solidFill>
                      <a:srgbClr val="153B8B"/>
                    </a:solidFill>
                    <a:latin typeface="Trebuchet MS"/>
                    <a:cs typeface="Trebuchet MS"/>
                  </a:rPr>
                  <a:t> </a:t>
                </a:r>
                <a:r>
                  <a:rPr lang="en-US" sz="1400" spc="-6" dirty="0">
                    <a:solidFill>
                      <a:srgbClr val="153B8B"/>
                    </a:solidFill>
                    <a:latin typeface="Trebuchet MS"/>
                    <a:cs typeface="Trebuchet MS"/>
                  </a:rPr>
                  <a:t>taxes.</a:t>
                </a:r>
                <a:endParaRPr lang="en-US" sz="1400" dirty="0">
                  <a:solidFill>
                    <a:srgbClr val="000000"/>
                  </a:solidFill>
                  <a:latin typeface="Trebuchet MS"/>
                  <a:cs typeface="Trebuchet MS"/>
                </a:endParaRPr>
              </a:p>
            </p:txBody>
          </p:sp>
          <p:sp>
            <p:nvSpPr>
              <p:cNvPr id="96" name="object 24">
                <a:extLst>
                  <a:ext uri="{FF2B5EF4-FFF2-40B4-BE49-F238E27FC236}">
                    <a16:creationId xmlns:a16="http://schemas.microsoft.com/office/drawing/2014/main" id="{EA48F657-AC25-BDBB-C663-F69CBF9D707A}"/>
                  </a:ext>
                </a:extLst>
              </p:cNvPr>
              <p:cNvSpPr txBox="1"/>
              <p:nvPr/>
            </p:nvSpPr>
            <p:spPr>
              <a:xfrm>
                <a:off x="810664" y="1889422"/>
                <a:ext cx="2879353" cy="478176"/>
              </a:xfrm>
              <a:prstGeom prst="rect">
                <a:avLst/>
              </a:prstGeom>
              <a:noFill/>
            </p:spPr>
            <p:txBody>
              <a:bodyPr vert="horz" wrap="square" lIns="0" tIns="46831" rIns="0" bIns="0" rtlCol="0" anchor="ctr">
                <a:spAutoFit/>
              </a:bodyPr>
              <a:lstStyle/>
              <a:p>
                <a:pPr marL="71834" defTabSz="571500">
                  <a:spcBef>
                    <a:spcPts val="369"/>
                  </a:spcBef>
                </a:pPr>
                <a:r>
                  <a:rPr sz="2800" b="1" kern="0" dirty="0">
                    <a:latin typeface="Segoe UI" panose="020B0502040204020203" pitchFamily="34" charset="0"/>
                    <a:cs typeface="Segoe UI" panose="020B0502040204020203" pitchFamily="34" charset="0"/>
                  </a:rPr>
                  <a:t>Asset</a:t>
                </a:r>
                <a:r>
                  <a:rPr sz="2800" b="1" kern="0" spc="38" dirty="0">
                    <a:latin typeface="Segoe UI" panose="020B0502040204020203" pitchFamily="34" charset="0"/>
                    <a:cs typeface="Segoe UI" panose="020B0502040204020203" pitchFamily="34" charset="0"/>
                  </a:rPr>
                  <a:t> </a:t>
                </a:r>
                <a:r>
                  <a:rPr lang="en-US" sz="2800" b="1" kern="0" spc="-6" dirty="0">
                    <a:latin typeface="Segoe UI" panose="020B0502040204020203" pitchFamily="34" charset="0"/>
                    <a:cs typeface="Segoe UI" panose="020B0502040204020203" pitchFamily="34" charset="0"/>
                  </a:rPr>
                  <a:t>location</a:t>
                </a:r>
                <a:endParaRPr sz="2800" kern="0" dirty="0">
                  <a:latin typeface="Segoe UI" panose="020B0502040204020203" pitchFamily="34" charset="0"/>
                  <a:cs typeface="Segoe UI" panose="020B0502040204020203" pitchFamily="34" charset="0"/>
                </a:endParaRPr>
              </a:p>
            </p:txBody>
          </p:sp>
          <p:cxnSp>
            <p:nvCxnSpPr>
              <p:cNvPr id="102" name="Straight Connector 101">
                <a:extLst>
                  <a:ext uri="{FF2B5EF4-FFF2-40B4-BE49-F238E27FC236}">
                    <a16:creationId xmlns:a16="http://schemas.microsoft.com/office/drawing/2014/main" id="{7EBC7D94-5D68-97F5-49E6-1981BF6DB54C}"/>
                  </a:ext>
                </a:extLst>
              </p:cNvPr>
              <p:cNvCxnSpPr>
                <a:cxnSpLocks/>
                <a:endCxn id="103" idx="6"/>
              </p:cNvCxnSpPr>
              <p:nvPr/>
            </p:nvCxnSpPr>
            <p:spPr>
              <a:xfrm flipV="1">
                <a:off x="872318" y="1659957"/>
                <a:ext cx="5892025" cy="403"/>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103" name="Oval 102">
                <a:extLst>
                  <a:ext uri="{FF2B5EF4-FFF2-40B4-BE49-F238E27FC236}">
                    <a16:creationId xmlns:a16="http://schemas.microsoft.com/office/drawing/2014/main" id="{27F70297-AF55-AB00-19C8-089F60C30F21}"/>
                  </a:ext>
                </a:extLst>
              </p:cNvPr>
              <p:cNvSpPr/>
              <p:nvPr/>
            </p:nvSpPr>
            <p:spPr>
              <a:xfrm>
                <a:off x="6636327" y="1595949"/>
                <a:ext cx="128016" cy="1280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 name="Object 1" hidden="1">
            <a:extLst>
              <a:ext uri="{FF2B5EF4-FFF2-40B4-BE49-F238E27FC236}">
                <a16:creationId xmlns:a16="http://schemas.microsoft.com/office/drawing/2014/main" id="{B6DD6034-FB7B-3B79-B597-7844DD799D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B6DD6034-FB7B-3B79-B597-7844DD799D8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54EBA5FA-22AA-CD2D-0E41-A6D77C43EB8D}"/>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Taking control of your taxes using asset location</a:t>
            </a:r>
          </a:p>
        </p:txBody>
      </p:sp>
      <p:sp>
        <p:nvSpPr>
          <p:cNvPr id="12" name="Footer Placeholder 11">
            <a:extLst>
              <a:ext uri="{FF2B5EF4-FFF2-40B4-BE49-F238E27FC236}">
                <a16:creationId xmlns:a16="http://schemas.microsoft.com/office/drawing/2014/main" id="{98AEEB58-59DE-421C-5B62-DA89BD90D80B}"/>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9E04F6DF-95D0-408D-E732-3711043A070B}"/>
              </a:ext>
            </a:extLst>
          </p:cNvPr>
          <p:cNvSpPr>
            <a:spLocks noGrp="1"/>
          </p:cNvSpPr>
          <p:nvPr>
            <p:ph type="sldNum" sz="quarter" idx="4"/>
          </p:nvPr>
        </p:nvSpPr>
        <p:spPr/>
        <p:txBody>
          <a:bodyPr/>
          <a:lstStyle/>
          <a:p>
            <a:fld id="{2C7AFF3D-0B71-614B-ACB6-7F45BDA6A838}" type="slidenum">
              <a:rPr lang="en-US" smtClean="0"/>
              <a:pPr/>
              <a:t>7</a:t>
            </a:fld>
            <a:endParaRPr lang="en-US"/>
          </a:p>
        </p:txBody>
      </p:sp>
      <p:grpSp>
        <p:nvGrpSpPr>
          <p:cNvPr id="11" name="Group 10">
            <a:extLst>
              <a:ext uri="{FF2B5EF4-FFF2-40B4-BE49-F238E27FC236}">
                <a16:creationId xmlns:a16="http://schemas.microsoft.com/office/drawing/2014/main" id="{5734E2EE-E302-200E-726E-600EDFE7BFED}"/>
              </a:ext>
            </a:extLst>
          </p:cNvPr>
          <p:cNvGrpSpPr/>
          <p:nvPr/>
        </p:nvGrpSpPr>
        <p:grpSpPr>
          <a:xfrm>
            <a:off x="4314475" y="1654107"/>
            <a:ext cx="9419731" cy="4081693"/>
            <a:chOff x="4314475" y="1654107"/>
            <a:chExt cx="9419731" cy="4081693"/>
          </a:xfrm>
        </p:grpSpPr>
        <p:grpSp>
          <p:nvGrpSpPr>
            <p:cNvPr id="123" name="Group 122">
              <a:extLst>
                <a:ext uri="{FF2B5EF4-FFF2-40B4-BE49-F238E27FC236}">
                  <a16:creationId xmlns:a16="http://schemas.microsoft.com/office/drawing/2014/main" id="{20320DA9-940C-09BA-F7B4-D2841803B554}"/>
                </a:ext>
              </a:extLst>
            </p:cNvPr>
            <p:cNvGrpSpPr/>
            <p:nvPr/>
          </p:nvGrpSpPr>
          <p:grpSpPr>
            <a:xfrm>
              <a:off x="4314475" y="1989376"/>
              <a:ext cx="5619636" cy="3746424"/>
              <a:chOff x="4314475" y="1989376"/>
              <a:chExt cx="5619636" cy="3746424"/>
            </a:xfrm>
          </p:grpSpPr>
          <p:graphicFrame>
            <p:nvGraphicFramePr>
              <p:cNvPr id="86" name="Chart 85">
                <a:extLst>
                  <a:ext uri="{FF2B5EF4-FFF2-40B4-BE49-F238E27FC236}">
                    <a16:creationId xmlns:a16="http://schemas.microsoft.com/office/drawing/2014/main" id="{9F1BB72C-CB55-2F4B-1945-23705339B2CD}"/>
                  </a:ext>
                </a:extLst>
              </p:cNvPr>
              <p:cNvGraphicFramePr/>
              <p:nvPr>
                <p:extLst>
                  <p:ext uri="{D42A27DB-BD31-4B8C-83A1-F6EECF244321}">
                    <p14:modId xmlns:p14="http://schemas.microsoft.com/office/powerpoint/2010/main" val="2211896022"/>
                  </p:ext>
                </p:extLst>
              </p:nvPr>
            </p:nvGraphicFramePr>
            <p:xfrm>
              <a:off x="4314475" y="1989376"/>
              <a:ext cx="5619636" cy="3746424"/>
            </p:xfrm>
            <a:graphic>
              <a:graphicData uri="http://schemas.openxmlformats.org/drawingml/2006/chart">
                <c:chart xmlns:c="http://schemas.openxmlformats.org/drawingml/2006/chart" xmlns:r="http://schemas.openxmlformats.org/officeDocument/2006/relationships" r:id="rId8"/>
              </a:graphicData>
            </a:graphic>
          </p:graphicFrame>
          <p:sp>
            <p:nvSpPr>
              <p:cNvPr id="90" name="Text Placeholder 4">
                <a:extLst>
                  <a:ext uri="{FF2B5EF4-FFF2-40B4-BE49-F238E27FC236}">
                    <a16:creationId xmlns:a16="http://schemas.microsoft.com/office/drawing/2014/main" id="{9378E280-CBFD-0C08-3089-9D913183CF2C}"/>
                  </a:ext>
                </a:extLst>
              </p:cNvPr>
              <p:cNvSpPr txBox="1">
                <a:spLocks/>
              </p:cNvSpPr>
              <p:nvPr/>
            </p:nvSpPr>
            <p:spPr>
              <a:xfrm>
                <a:off x="5567147" y="260624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Cash</a:t>
                </a:r>
              </a:p>
              <a:p>
                <a:pPr algn="ctr" defTabSz="285739">
                  <a:lnSpc>
                    <a:spcPct val="100000"/>
                  </a:lnSpc>
                  <a:defRPr/>
                </a:pPr>
                <a:endParaRPr lang="en-US" sz="1750" dirty="0">
                  <a:solidFill>
                    <a:schemeClr val="tx1"/>
                  </a:solidFill>
                </a:endParaRPr>
              </a:p>
            </p:txBody>
          </p:sp>
          <p:sp>
            <p:nvSpPr>
              <p:cNvPr id="91" name="Text Placeholder 4">
                <a:extLst>
                  <a:ext uri="{FF2B5EF4-FFF2-40B4-BE49-F238E27FC236}">
                    <a16:creationId xmlns:a16="http://schemas.microsoft.com/office/drawing/2014/main" id="{09EDC7AE-8E5B-AF5C-C9E8-527377792B6B}"/>
                  </a:ext>
                </a:extLst>
              </p:cNvPr>
              <p:cNvSpPr txBox="1">
                <a:spLocks/>
              </p:cNvSpPr>
              <p:nvPr/>
            </p:nvSpPr>
            <p:spPr>
              <a:xfrm>
                <a:off x="6956584" y="369446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Stocks</a:t>
                </a:r>
              </a:p>
              <a:p>
                <a:pPr algn="ctr" defTabSz="285739">
                  <a:lnSpc>
                    <a:spcPct val="100000"/>
                  </a:lnSpc>
                  <a:defRPr/>
                </a:pPr>
                <a:r>
                  <a:rPr lang="en-US" sz="1750" b="0" dirty="0">
                    <a:solidFill>
                      <a:schemeClr val="bg1"/>
                    </a:solidFill>
                  </a:rPr>
                  <a:t>Small Cap</a:t>
                </a:r>
              </a:p>
              <a:p>
                <a:pPr algn="ctr" defTabSz="285739">
                  <a:lnSpc>
                    <a:spcPct val="100000"/>
                  </a:lnSpc>
                  <a:defRPr/>
                </a:pPr>
                <a:r>
                  <a:rPr lang="en-US" sz="1750" b="0" dirty="0">
                    <a:solidFill>
                      <a:schemeClr val="bg1"/>
                    </a:solidFill>
                  </a:rPr>
                  <a:t>Large Cap</a:t>
                </a:r>
              </a:p>
              <a:p>
                <a:pPr algn="ctr" defTabSz="285739">
                  <a:lnSpc>
                    <a:spcPct val="100000"/>
                  </a:lnSpc>
                  <a:defRPr/>
                </a:pPr>
                <a:r>
                  <a:rPr lang="en-US" sz="1750" b="0" dirty="0">
                    <a:solidFill>
                      <a:schemeClr val="bg1"/>
                    </a:solidFill>
                  </a:rPr>
                  <a:t>Global</a:t>
                </a:r>
              </a:p>
              <a:p>
                <a:pPr algn="ctr" defTabSz="285739">
                  <a:lnSpc>
                    <a:spcPct val="100000"/>
                  </a:lnSpc>
                  <a:defRPr/>
                </a:pPr>
                <a:endParaRPr lang="en-US" sz="1750" dirty="0">
                  <a:solidFill>
                    <a:schemeClr val="tx1"/>
                  </a:solidFill>
                </a:endParaRPr>
              </a:p>
            </p:txBody>
          </p:sp>
          <p:sp>
            <p:nvSpPr>
              <p:cNvPr id="92" name="Text Placeholder 4">
                <a:extLst>
                  <a:ext uri="{FF2B5EF4-FFF2-40B4-BE49-F238E27FC236}">
                    <a16:creationId xmlns:a16="http://schemas.microsoft.com/office/drawing/2014/main" id="{247BB49D-41CA-BF60-235C-02603A8A31F5}"/>
                  </a:ext>
                </a:extLst>
              </p:cNvPr>
              <p:cNvSpPr txBox="1">
                <a:spLocks/>
              </p:cNvSpPr>
              <p:nvPr/>
            </p:nvSpPr>
            <p:spPr>
              <a:xfrm>
                <a:off x="5327365" y="3726514"/>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Bonds</a:t>
                </a:r>
              </a:p>
              <a:p>
                <a:pPr algn="ctr" defTabSz="285739">
                  <a:lnSpc>
                    <a:spcPct val="100000"/>
                  </a:lnSpc>
                  <a:defRPr/>
                </a:pPr>
                <a:r>
                  <a:rPr lang="en-US" sz="1750" b="0" dirty="0">
                    <a:solidFill>
                      <a:schemeClr val="bg1"/>
                    </a:solidFill>
                  </a:rPr>
                  <a:t>Treasuries Corporates</a:t>
                </a:r>
              </a:p>
              <a:p>
                <a:pPr algn="ctr" defTabSz="285739">
                  <a:lnSpc>
                    <a:spcPct val="100000"/>
                  </a:lnSpc>
                  <a:defRPr/>
                </a:pPr>
                <a:r>
                  <a:rPr lang="en-US" sz="1750" b="0" dirty="0">
                    <a:solidFill>
                      <a:schemeClr val="bg1"/>
                    </a:solidFill>
                  </a:rPr>
                  <a:t>Munis</a:t>
                </a:r>
              </a:p>
              <a:p>
                <a:pPr algn="ctr" defTabSz="285739">
                  <a:lnSpc>
                    <a:spcPct val="100000"/>
                  </a:lnSpc>
                  <a:defRPr/>
                </a:pPr>
                <a:endParaRPr lang="en-US" sz="1750" dirty="0">
                  <a:solidFill>
                    <a:schemeClr val="tx1"/>
                  </a:solidFill>
                </a:endParaRPr>
              </a:p>
            </p:txBody>
          </p:sp>
        </p:grpSp>
        <p:grpSp>
          <p:nvGrpSpPr>
            <p:cNvPr id="119" name="Group 118">
              <a:extLst>
                <a:ext uri="{FF2B5EF4-FFF2-40B4-BE49-F238E27FC236}">
                  <a16:creationId xmlns:a16="http://schemas.microsoft.com/office/drawing/2014/main" id="{D8A91274-87E8-AB33-6ECD-8CCDB5E30D3C}"/>
                </a:ext>
              </a:extLst>
            </p:cNvPr>
            <p:cNvGrpSpPr/>
            <p:nvPr/>
          </p:nvGrpSpPr>
          <p:grpSpPr>
            <a:xfrm>
              <a:off x="7060285" y="1654107"/>
              <a:ext cx="6673921" cy="2552536"/>
              <a:chOff x="7060285" y="1654107"/>
              <a:chExt cx="6673921" cy="2552536"/>
            </a:xfrm>
          </p:grpSpPr>
          <p:sp>
            <p:nvSpPr>
              <p:cNvPr id="97" name="object 23">
                <a:extLst>
                  <a:ext uri="{FF2B5EF4-FFF2-40B4-BE49-F238E27FC236}">
                    <a16:creationId xmlns:a16="http://schemas.microsoft.com/office/drawing/2014/main" id="{6065816F-9EC7-D11F-FD47-D1E450669087}"/>
                  </a:ext>
                </a:extLst>
              </p:cNvPr>
              <p:cNvSpPr txBox="1"/>
              <p:nvPr/>
            </p:nvSpPr>
            <p:spPr>
              <a:xfrm>
                <a:off x="9939633" y="2373320"/>
                <a:ext cx="3392320" cy="1833323"/>
              </a:xfrm>
              <a:prstGeom prst="rect">
                <a:avLst/>
              </a:prstGeom>
            </p:spPr>
            <p:txBody>
              <a:bodyPr vert="horz" wrap="square" lIns="0" tIns="42863" rIns="0" bIns="0" rtlCol="0" anchor="t">
                <a:spAutoFit/>
              </a:bodyPr>
              <a:lstStyle/>
              <a:p>
                <a:pPr marL="309880" defTabSz="571500">
                  <a:spcBef>
                    <a:spcPts val="338"/>
                  </a:spcBef>
                </a:pPr>
                <a:r>
                  <a:rPr sz="2000" b="1" kern="0" spc="47" dirty="0">
                    <a:latin typeface="Segoe UI"/>
                    <a:cs typeface="Segoe UI"/>
                  </a:rPr>
                  <a:t>Risk</a:t>
                </a:r>
                <a:r>
                  <a:rPr sz="2000" b="1" kern="0" spc="-3" dirty="0">
                    <a:latin typeface="Segoe UI"/>
                    <a:cs typeface="Segoe UI"/>
                  </a:rPr>
                  <a:t> </a:t>
                </a:r>
                <a:r>
                  <a:rPr sz="2000" b="1" kern="0" spc="-6" dirty="0">
                    <a:latin typeface="Segoe UI"/>
                    <a:cs typeface="Segoe UI"/>
                  </a:rPr>
                  <a:t>management</a:t>
                </a:r>
                <a:endParaRPr sz="2000" kern="0" dirty="0">
                  <a:latin typeface="Segoe UI" panose="020B0502040204020203" pitchFamily="34" charset="0"/>
                  <a:cs typeface="Segoe UI" panose="020B0502040204020203" pitchFamily="34" charset="0"/>
                </a:endParaRPr>
              </a:p>
              <a:p>
                <a:pPr marL="309880" marR="163195" defTabSz="571500">
                  <a:spcBef>
                    <a:spcPts val="213"/>
                  </a:spcBef>
                </a:pPr>
                <a:r>
                  <a:rPr sz="1400" b="1" kern="0" dirty="0">
                    <a:solidFill>
                      <a:srgbClr val="153B8B"/>
                    </a:solidFill>
                    <a:latin typeface="Segoe UI"/>
                    <a:cs typeface="Segoe UI"/>
                  </a:rPr>
                  <a:t>Investment</a:t>
                </a:r>
                <a:r>
                  <a:rPr sz="1400" b="1" kern="0" spc="19" dirty="0">
                    <a:solidFill>
                      <a:srgbClr val="153B8B"/>
                    </a:solidFill>
                    <a:latin typeface="Segoe UI"/>
                    <a:cs typeface="Segoe UI"/>
                  </a:rPr>
                  <a:t> </a:t>
                </a:r>
                <a:r>
                  <a:rPr sz="1400" b="1" kern="0" dirty="0">
                    <a:solidFill>
                      <a:srgbClr val="153B8B"/>
                    </a:solidFill>
                    <a:latin typeface="Segoe UI"/>
                    <a:cs typeface="Segoe UI"/>
                  </a:rPr>
                  <a:t>options</a:t>
                </a:r>
                <a:r>
                  <a:rPr sz="1400" b="1" kern="0" spc="22" dirty="0">
                    <a:solidFill>
                      <a:srgbClr val="153B8B"/>
                    </a:solidFill>
                    <a:latin typeface="Segoe UI"/>
                    <a:cs typeface="Segoe UI"/>
                  </a:rPr>
                  <a:t> </a:t>
                </a:r>
                <a:r>
                  <a:rPr sz="1400" b="1" kern="0" spc="-16" dirty="0">
                    <a:solidFill>
                      <a:srgbClr val="153B8B"/>
                    </a:solidFill>
                    <a:latin typeface="Segoe UI"/>
                    <a:cs typeface="Segoe UI"/>
                  </a:rPr>
                  <a:t>to meet</a:t>
                </a:r>
                <a:r>
                  <a:rPr sz="1400" b="1" kern="0" spc="-22" dirty="0">
                    <a:solidFill>
                      <a:srgbClr val="153B8B"/>
                    </a:solidFill>
                    <a:latin typeface="Segoe UI"/>
                    <a:cs typeface="Segoe UI"/>
                  </a:rPr>
                  <a:t> </a:t>
                </a:r>
                <a:r>
                  <a:rPr sz="1400" b="1" kern="0" spc="-6" dirty="0">
                    <a:solidFill>
                      <a:srgbClr val="153B8B"/>
                    </a:solidFill>
                    <a:latin typeface="Segoe UI"/>
                    <a:cs typeface="Segoe UI"/>
                  </a:rPr>
                  <a:t>your</a:t>
                </a:r>
                <a:r>
                  <a:rPr sz="1400" b="1" kern="0" spc="-22" dirty="0">
                    <a:solidFill>
                      <a:srgbClr val="153B8B"/>
                    </a:solidFill>
                    <a:latin typeface="Segoe UI"/>
                    <a:cs typeface="Segoe UI"/>
                  </a:rPr>
                  <a:t> </a:t>
                </a:r>
                <a:r>
                  <a:rPr sz="1400" b="1" kern="0" spc="34" dirty="0">
                    <a:solidFill>
                      <a:srgbClr val="153B8B"/>
                    </a:solidFill>
                    <a:latin typeface="Segoe UI"/>
                    <a:cs typeface="Segoe UI"/>
                  </a:rPr>
                  <a:t>risk</a:t>
                </a:r>
                <a:r>
                  <a:rPr sz="1400" b="1" kern="0" spc="-19" dirty="0">
                    <a:solidFill>
                      <a:srgbClr val="153B8B"/>
                    </a:solidFill>
                    <a:latin typeface="Segoe UI"/>
                    <a:cs typeface="Segoe UI"/>
                  </a:rPr>
                  <a:t> </a:t>
                </a:r>
                <a:r>
                  <a:rPr sz="1400" b="1" kern="0" spc="-6" dirty="0">
                    <a:solidFill>
                      <a:srgbClr val="153B8B"/>
                    </a:solidFill>
                    <a:latin typeface="Segoe UI"/>
                    <a:cs typeface="Segoe UI"/>
                  </a:rPr>
                  <a:t>profile</a:t>
                </a:r>
                <a:endParaRPr sz="1400" kern="0" dirty="0">
                  <a:solidFill>
                    <a:sysClr val="windowText" lastClr="000000"/>
                  </a:solidFill>
                  <a:latin typeface="Segoe UI" panose="020B0502040204020203" pitchFamily="34" charset="0"/>
                  <a:cs typeface="Segoe UI" panose="020B0502040204020203" pitchFamily="34" charset="0"/>
                </a:endParaRPr>
              </a:p>
              <a:p>
                <a:pPr marL="307340" marR="3175" defTabSz="571500">
                  <a:lnSpc>
                    <a:spcPct val="113900"/>
                  </a:lnSpc>
                  <a:spcBef>
                    <a:spcPts val="478"/>
                  </a:spcBef>
                </a:pPr>
                <a:r>
                  <a:rPr sz="1400" kern="0" dirty="0">
                    <a:solidFill>
                      <a:srgbClr val="153B8B"/>
                    </a:solidFill>
                    <a:latin typeface="Segoe UI"/>
                    <a:cs typeface="Segoe UI"/>
                  </a:rPr>
                  <a:t>The</a:t>
                </a:r>
                <a:r>
                  <a:rPr sz="1400" kern="0" spc="-25" dirty="0">
                    <a:solidFill>
                      <a:srgbClr val="153B8B"/>
                    </a:solidFill>
                    <a:latin typeface="Segoe UI"/>
                    <a:cs typeface="Segoe UI"/>
                  </a:rPr>
                  <a:t> </a:t>
                </a:r>
                <a:r>
                  <a:rPr sz="1400" kern="0" dirty="0">
                    <a:solidFill>
                      <a:srgbClr val="153B8B"/>
                    </a:solidFill>
                    <a:latin typeface="Segoe UI"/>
                    <a:cs typeface="Segoe UI"/>
                  </a:rPr>
                  <a:t>selection</a:t>
                </a:r>
                <a:r>
                  <a:rPr sz="1400" kern="0" spc="-25" dirty="0">
                    <a:solidFill>
                      <a:srgbClr val="153B8B"/>
                    </a:solidFill>
                    <a:latin typeface="Segoe UI"/>
                    <a:cs typeface="Segoe UI"/>
                  </a:rPr>
                  <a:t> </a:t>
                </a:r>
                <a:r>
                  <a:rPr sz="1400" kern="0" spc="-6" dirty="0">
                    <a:solidFill>
                      <a:srgbClr val="153B8B"/>
                    </a:solidFill>
                    <a:latin typeface="Segoe UI"/>
                    <a:cs typeface="Segoe UI"/>
                  </a:rPr>
                  <a:t>of</a:t>
                </a:r>
                <a:r>
                  <a:rPr sz="1400" kern="0" spc="-25" dirty="0">
                    <a:solidFill>
                      <a:srgbClr val="153B8B"/>
                    </a:solidFill>
                    <a:latin typeface="Segoe UI"/>
                    <a:cs typeface="Segoe UI"/>
                  </a:rPr>
                  <a:t> </a:t>
                </a:r>
                <a:r>
                  <a:rPr sz="1400" kern="0" dirty="0">
                    <a:solidFill>
                      <a:srgbClr val="153B8B"/>
                    </a:solidFill>
                    <a:latin typeface="Segoe UI"/>
                    <a:cs typeface="Segoe UI"/>
                  </a:rPr>
                  <a:t>a</a:t>
                </a:r>
                <a:r>
                  <a:rPr sz="1400" kern="0" spc="-25" dirty="0">
                    <a:solidFill>
                      <a:srgbClr val="153B8B"/>
                    </a:solidFill>
                    <a:latin typeface="Segoe UI"/>
                    <a:cs typeface="Segoe UI"/>
                  </a:rPr>
                  <a:t> </a:t>
                </a:r>
                <a:r>
                  <a:rPr sz="1400" kern="0" spc="-6" dirty="0">
                    <a:solidFill>
                      <a:srgbClr val="153B8B"/>
                    </a:solidFill>
                    <a:latin typeface="Segoe UI"/>
                    <a:cs typeface="Segoe UI"/>
                  </a:rPr>
                  <a:t>diversified </a:t>
                </a:r>
                <a:r>
                  <a:rPr sz="1400" kern="0" dirty="0">
                    <a:solidFill>
                      <a:srgbClr val="153B8B"/>
                    </a:solidFill>
                    <a:latin typeface="Segoe UI"/>
                    <a:cs typeface="Segoe UI"/>
                  </a:rPr>
                  <a:t>portfolio</a:t>
                </a:r>
                <a:r>
                  <a:rPr sz="1400" kern="0" spc="66" dirty="0">
                    <a:solidFill>
                      <a:srgbClr val="153B8B"/>
                    </a:solidFill>
                    <a:latin typeface="Segoe UI"/>
                    <a:cs typeface="Segoe UI"/>
                  </a:rPr>
                  <a:t> </a:t>
                </a:r>
                <a:r>
                  <a:rPr sz="1400" kern="0" dirty="0">
                    <a:solidFill>
                      <a:srgbClr val="153B8B"/>
                    </a:solidFill>
                    <a:latin typeface="Segoe UI"/>
                    <a:cs typeface="Segoe UI"/>
                  </a:rPr>
                  <a:t>of</a:t>
                </a:r>
                <a:r>
                  <a:rPr sz="1400" kern="0" spc="66" dirty="0">
                    <a:solidFill>
                      <a:srgbClr val="153B8B"/>
                    </a:solidFill>
                    <a:latin typeface="Segoe UI"/>
                    <a:cs typeface="Segoe UI"/>
                  </a:rPr>
                  <a:t> </a:t>
                </a:r>
                <a:r>
                  <a:rPr sz="1400" kern="0" dirty="0">
                    <a:solidFill>
                      <a:srgbClr val="153B8B"/>
                    </a:solidFill>
                    <a:latin typeface="Segoe UI"/>
                    <a:cs typeface="Segoe UI"/>
                  </a:rPr>
                  <a:t>stocks,</a:t>
                </a:r>
                <a:r>
                  <a:rPr sz="1400" kern="0" spc="69" dirty="0">
                    <a:solidFill>
                      <a:srgbClr val="153B8B"/>
                    </a:solidFill>
                    <a:latin typeface="Segoe UI"/>
                    <a:cs typeface="Segoe UI"/>
                  </a:rPr>
                  <a:t> </a:t>
                </a:r>
                <a:r>
                  <a:rPr sz="1400" kern="0" spc="-6" dirty="0">
                    <a:solidFill>
                      <a:srgbClr val="153B8B"/>
                    </a:solidFill>
                    <a:latin typeface="Segoe UI"/>
                    <a:cs typeface="Segoe UI"/>
                  </a:rPr>
                  <a:t>bonds, </a:t>
                </a:r>
                <a:r>
                  <a:rPr sz="1400" kern="0" spc="34" dirty="0">
                    <a:solidFill>
                      <a:srgbClr val="153B8B"/>
                    </a:solidFill>
                    <a:latin typeface="Segoe UI"/>
                    <a:cs typeface="Segoe UI"/>
                  </a:rPr>
                  <a:t>cash</a:t>
                </a:r>
                <a:r>
                  <a:rPr sz="1400" kern="0" spc="44" dirty="0">
                    <a:solidFill>
                      <a:srgbClr val="153B8B"/>
                    </a:solidFill>
                    <a:latin typeface="Segoe UI"/>
                    <a:cs typeface="Segoe UI"/>
                  </a:rPr>
                  <a:t> </a:t>
                </a:r>
                <a:r>
                  <a:rPr sz="1400" kern="0" dirty="0">
                    <a:solidFill>
                      <a:srgbClr val="153B8B"/>
                    </a:solidFill>
                    <a:latin typeface="Segoe UI"/>
                    <a:cs typeface="Segoe UI"/>
                  </a:rPr>
                  <a:t>and</a:t>
                </a:r>
                <a:r>
                  <a:rPr sz="1400" kern="0" spc="47" dirty="0">
                    <a:solidFill>
                      <a:srgbClr val="153B8B"/>
                    </a:solidFill>
                    <a:latin typeface="Segoe UI"/>
                    <a:cs typeface="Segoe UI"/>
                  </a:rPr>
                  <a:t> </a:t>
                </a:r>
                <a:r>
                  <a:rPr sz="1400" kern="0" dirty="0">
                    <a:solidFill>
                      <a:srgbClr val="153B8B"/>
                    </a:solidFill>
                    <a:latin typeface="Segoe UI"/>
                    <a:cs typeface="Segoe UI"/>
                  </a:rPr>
                  <a:t>alternatives</a:t>
                </a:r>
                <a:r>
                  <a:rPr sz="1400" kern="0" spc="47" dirty="0">
                    <a:solidFill>
                      <a:srgbClr val="153B8B"/>
                    </a:solidFill>
                    <a:latin typeface="Segoe UI"/>
                    <a:cs typeface="Segoe UI"/>
                  </a:rPr>
                  <a:t> </a:t>
                </a:r>
                <a:r>
                  <a:rPr sz="1400" kern="0" spc="-6" dirty="0">
                    <a:solidFill>
                      <a:srgbClr val="153B8B"/>
                    </a:solidFill>
                    <a:latin typeface="Segoe UI"/>
                    <a:cs typeface="Segoe UI"/>
                  </a:rPr>
                  <a:t>aligned</a:t>
                </a:r>
                <a:r>
                  <a:rPr lang="en-US" sz="1400" kern="0" spc="-6" dirty="0">
                    <a:solidFill>
                      <a:sysClr val="windowText" lastClr="000000"/>
                    </a:solidFill>
                    <a:latin typeface="Segoe UI"/>
                    <a:cs typeface="Segoe UI"/>
                  </a:rPr>
                  <a:t> </a:t>
                </a:r>
                <a:r>
                  <a:rPr sz="1400" kern="0" dirty="0">
                    <a:solidFill>
                      <a:srgbClr val="153B8B"/>
                    </a:solidFill>
                    <a:latin typeface="Segoe UI"/>
                    <a:cs typeface="Segoe UI"/>
                  </a:rPr>
                  <a:t>with</a:t>
                </a:r>
                <a:r>
                  <a:rPr sz="1400" kern="0" spc="41" dirty="0">
                    <a:solidFill>
                      <a:srgbClr val="153B8B"/>
                    </a:solidFill>
                    <a:latin typeface="Segoe UI"/>
                    <a:cs typeface="Segoe UI"/>
                  </a:rPr>
                  <a:t> </a:t>
                </a:r>
                <a:r>
                  <a:rPr sz="1400" kern="0" dirty="0">
                    <a:solidFill>
                      <a:srgbClr val="153B8B"/>
                    </a:solidFill>
                    <a:latin typeface="Segoe UI"/>
                    <a:cs typeface="Segoe UI"/>
                  </a:rPr>
                  <a:t>an</a:t>
                </a:r>
                <a:r>
                  <a:rPr sz="1400" kern="0" spc="44" dirty="0">
                    <a:solidFill>
                      <a:srgbClr val="153B8B"/>
                    </a:solidFill>
                    <a:latin typeface="Segoe UI"/>
                    <a:cs typeface="Segoe UI"/>
                  </a:rPr>
                  <a:t> </a:t>
                </a:r>
                <a:r>
                  <a:rPr sz="1400" kern="0" dirty="0">
                    <a:solidFill>
                      <a:srgbClr val="153B8B"/>
                    </a:solidFill>
                    <a:latin typeface="Segoe UI"/>
                    <a:cs typeface="Segoe UI"/>
                  </a:rPr>
                  <a:t>investor’s</a:t>
                </a:r>
                <a:r>
                  <a:rPr sz="1400" kern="0" spc="41" dirty="0">
                    <a:solidFill>
                      <a:srgbClr val="153B8B"/>
                    </a:solidFill>
                    <a:latin typeface="Segoe UI"/>
                    <a:cs typeface="Segoe UI"/>
                  </a:rPr>
                  <a:t> </a:t>
                </a:r>
                <a:r>
                  <a:rPr sz="1400" kern="0" dirty="0">
                    <a:solidFill>
                      <a:srgbClr val="153B8B"/>
                    </a:solidFill>
                    <a:latin typeface="Segoe UI"/>
                    <a:cs typeface="Segoe UI"/>
                  </a:rPr>
                  <a:t>goals,</a:t>
                </a:r>
                <a:r>
                  <a:rPr sz="1400" kern="0" spc="44" dirty="0">
                    <a:solidFill>
                      <a:srgbClr val="153B8B"/>
                    </a:solidFill>
                    <a:latin typeface="Segoe UI"/>
                    <a:cs typeface="Segoe UI"/>
                  </a:rPr>
                  <a:t> </a:t>
                </a:r>
                <a:r>
                  <a:rPr sz="1400" kern="0" spc="-13" dirty="0">
                    <a:solidFill>
                      <a:srgbClr val="153B8B"/>
                    </a:solidFill>
                    <a:latin typeface="Segoe UI"/>
                    <a:cs typeface="Segoe UI"/>
                  </a:rPr>
                  <a:t>time </a:t>
                </a:r>
                <a:r>
                  <a:rPr sz="1400" kern="0" dirty="0">
                    <a:solidFill>
                      <a:srgbClr val="153B8B"/>
                    </a:solidFill>
                    <a:latin typeface="Segoe UI"/>
                    <a:cs typeface="Segoe UI"/>
                  </a:rPr>
                  <a:t>horizon</a:t>
                </a:r>
                <a:r>
                  <a:rPr sz="1400" kern="0" spc="38" dirty="0">
                    <a:solidFill>
                      <a:srgbClr val="153B8B"/>
                    </a:solidFill>
                    <a:latin typeface="Segoe UI"/>
                    <a:cs typeface="Segoe UI"/>
                  </a:rPr>
                  <a:t> </a:t>
                </a:r>
                <a:r>
                  <a:rPr sz="1400" kern="0" dirty="0">
                    <a:solidFill>
                      <a:srgbClr val="153B8B"/>
                    </a:solidFill>
                    <a:latin typeface="Segoe UI"/>
                    <a:cs typeface="Segoe UI"/>
                  </a:rPr>
                  <a:t>and</a:t>
                </a:r>
                <a:r>
                  <a:rPr sz="1400" kern="0" spc="38" dirty="0">
                    <a:solidFill>
                      <a:srgbClr val="153B8B"/>
                    </a:solidFill>
                    <a:latin typeface="Segoe UI"/>
                    <a:cs typeface="Segoe UI"/>
                  </a:rPr>
                  <a:t> </a:t>
                </a:r>
                <a:r>
                  <a:rPr sz="1400" kern="0" dirty="0">
                    <a:solidFill>
                      <a:srgbClr val="153B8B"/>
                    </a:solidFill>
                    <a:latin typeface="Segoe UI"/>
                    <a:cs typeface="Segoe UI"/>
                  </a:rPr>
                  <a:t>risk</a:t>
                </a:r>
                <a:r>
                  <a:rPr sz="1400" kern="0" spc="41" dirty="0">
                    <a:solidFill>
                      <a:srgbClr val="153B8B"/>
                    </a:solidFill>
                    <a:latin typeface="Segoe UI"/>
                    <a:cs typeface="Segoe UI"/>
                  </a:rPr>
                  <a:t> </a:t>
                </a:r>
                <a:r>
                  <a:rPr sz="1400" kern="0" spc="-6" dirty="0">
                    <a:solidFill>
                      <a:srgbClr val="153B8B"/>
                    </a:solidFill>
                    <a:latin typeface="Segoe UI"/>
                    <a:cs typeface="Segoe UI"/>
                  </a:rPr>
                  <a:t>tolerance.</a:t>
                </a:r>
                <a:endParaRPr sz="1400" kern="0" dirty="0">
                  <a:solidFill>
                    <a:sysClr val="windowText" lastClr="000000"/>
                  </a:solidFill>
                  <a:latin typeface="Segoe UI"/>
                  <a:cs typeface="Segoe UI"/>
                </a:endParaRPr>
              </a:p>
            </p:txBody>
          </p:sp>
          <p:sp>
            <p:nvSpPr>
              <p:cNvPr id="98" name="object 24">
                <a:extLst>
                  <a:ext uri="{FF2B5EF4-FFF2-40B4-BE49-F238E27FC236}">
                    <a16:creationId xmlns:a16="http://schemas.microsoft.com/office/drawing/2014/main" id="{2732C30D-95CD-81EC-06F7-F4960BA577EA}"/>
                  </a:ext>
                </a:extLst>
              </p:cNvPr>
              <p:cNvSpPr txBox="1"/>
              <p:nvPr/>
            </p:nvSpPr>
            <p:spPr>
              <a:xfrm>
                <a:off x="10200746" y="1824238"/>
                <a:ext cx="2814107" cy="478176"/>
              </a:xfrm>
              <a:prstGeom prst="rect">
                <a:avLst/>
              </a:prstGeom>
              <a:noFill/>
            </p:spPr>
            <p:txBody>
              <a:bodyPr vert="horz" wrap="square" lIns="0" tIns="46831" rIns="0" bIns="0" rtlCol="0" anchor="ctr">
                <a:spAutoFit/>
              </a:bodyPr>
              <a:lstStyle/>
              <a:p>
                <a:pPr marL="71834" defTabSz="571500">
                  <a:spcBef>
                    <a:spcPts val="369"/>
                  </a:spcBef>
                </a:pPr>
                <a:r>
                  <a:rPr sz="2800" b="1" kern="0" dirty="0">
                    <a:latin typeface="Segoe UI" panose="020B0502040204020203" pitchFamily="34" charset="0"/>
                    <a:cs typeface="Segoe UI" panose="020B0502040204020203" pitchFamily="34" charset="0"/>
                  </a:rPr>
                  <a:t>Asset</a:t>
                </a:r>
                <a:r>
                  <a:rPr sz="2800" b="1" kern="0" spc="38" dirty="0">
                    <a:latin typeface="Segoe UI" panose="020B0502040204020203" pitchFamily="34" charset="0"/>
                    <a:cs typeface="Segoe UI" panose="020B0502040204020203" pitchFamily="34" charset="0"/>
                  </a:rPr>
                  <a:t> </a:t>
                </a:r>
                <a:r>
                  <a:rPr sz="2800" b="1" kern="0" spc="-6" dirty="0">
                    <a:latin typeface="Segoe UI" panose="020B0502040204020203" pitchFamily="34" charset="0"/>
                    <a:cs typeface="Segoe UI" panose="020B0502040204020203" pitchFamily="34" charset="0"/>
                  </a:rPr>
                  <a:t>allocation</a:t>
                </a:r>
                <a:endParaRPr sz="2800" kern="0" dirty="0">
                  <a:latin typeface="Segoe UI" panose="020B0502040204020203" pitchFamily="34" charset="0"/>
                  <a:cs typeface="Segoe UI" panose="020B0502040204020203" pitchFamily="34" charset="0"/>
                </a:endParaRPr>
              </a:p>
            </p:txBody>
          </p:sp>
          <p:cxnSp>
            <p:nvCxnSpPr>
              <p:cNvPr id="105" name="Straight Connector 104">
                <a:extLst>
                  <a:ext uri="{FF2B5EF4-FFF2-40B4-BE49-F238E27FC236}">
                    <a16:creationId xmlns:a16="http://schemas.microsoft.com/office/drawing/2014/main" id="{821BD6DC-565F-7872-D2CC-B00622BFF964}"/>
                  </a:ext>
                </a:extLst>
              </p:cNvPr>
              <p:cNvCxnSpPr>
                <a:cxnSpLocks/>
              </p:cNvCxnSpPr>
              <p:nvPr/>
            </p:nvCxnSpPr>
            <p:spPr>
              <a:xfrm>
                <a:off x="8948093" y="1660360"/>
                <a:ext cx="4786113" cy="0"/>
              </a:xfrm>
              <a:prstGeom prst="line">
                <a:avLst/>
              </a:prstGeom>
            </p:spPr>
            <p:style>
              <a:lnRef idx="3">
                <a:schemeClr val="accent1"/>
              </a:lnRef>
              <a:fillRef idx="0">
                <a:schemeClr val="accent1"/>
              </a:fillRef>
              <a:effectRef idx="2">
                <a:schemeClr val="accent1"/>
              </a:effectRef>
              <a:fontRef idx="minor">
                <a:schemeClr val="tx1"/>
              </a:fontRef>
            </p:style>
          </p:cxnSp>
          <p:sp>
            <p:nvSpPr>
              <p:cNvPr id="106" name="Oval 105">
                <a:extLst>
                  <a:ext uri="{FF2B5EF4-FFF2-40B4-BE49-F238E27FC236}">
                    <a16:creationId xmlns:a16="http://schemas.microsoft.com/office/drawing/2014/main" id="{347B229B-E7D2-0807-AE06-C2B31982E893}"/>
                  </a:ext>
                </a:extLst>
              </p:cNvPr>
              <p:cNvSpPr/>
              <p:nvPr/>
            </p:nvSpPr>
            <p:spPr>
              <a:xfrm>
                <a:off x="7060285" y="3765793"/>
                <a:ext cx="128016" cy="1280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EA3600A1-F1C9-0D99-A658-CB59E2E39EBC}"/>
                  </a:ext>
                </a:extLst>
              </p:cNvPr>
              <p:cNvCxnSpPr>
                <a:cxnSpLocks/>
                <a:stCxn id="106" idx="7"/>
              </p:cNvCxnSpPr>
              <p:nvPr/>
            </p:nvCxnSpPr>
            <p:spPr>
              <a:xfrm flipV="1">
                <a:off x="7169553" y="1654107"/>
                <a:ext cx="1784434" cy="2130434"/>
              </a:xfrm>
              <a:prstGeom prst="line">
                <a:avLst/>
              </a:prstGeom>
            </p:spPr>
            <p:style>
              <a:lnRef idx="3">
                <a:schemeClr val="accent1"/>
              </a:lnRef>
              <a:fillRef idx="0">
                <a:schemeClr val="accent1"/>
              </a:fillRef>
              <a:effectRef idx="2">
                <a:schemeClr val="accent1"/>
              </a:effectRef>
              <a:fontRef idx="minor">
                <a:schemeClr val="tx1"/>
              </a:fontRef>
            </p:style>
          </p:cxnSp>
        </p:grpSp>
      </p:grpSp>
      <p:pic>
        <p:nvPicPr>
          <p:cNvPr id="7" name="Picture 6">
            <a:extLst>
              <a:ext uri="{FF2B5EF4-FFF2-40B4-BE49-F238E27FC236}">
                <a16:creationId xmlns:a16="http://schemas.microsoft.com/office/drawing/2014/main" id="{4931BC4D-804E-F9BD-B062-466388907BAE}"/>
              </a:ext>
            </a:extLst>
          </p:cNvPr>
          <p:cNvPicPr>
            <a:picLocks noChangeAspect="1"/>
          </p:cNvPicPr>
          <p:nvPr/>
        </p:nvPicPr>
        <p:blipFill>
          <a:blip r:embed="rId9"/>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6547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dissolve">
                                      <p:cBhvr>
                                        <p:cTn id="1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31B1B-DD7D-B103-E477-58F1A95050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6F4D9CB-6ABE-1D07-01AF-D72F2924005B}"/>
              </a:ext>
            </a:extLst>
          </p:cNvPr>
          <p:cNvGrpSpPr/>
          <p:nvPr/>
        </p:nvGrpSpPr>
        <p:grpSpPr>
          <a:xfrm>
            <a:off x="7165376" y="773630"/>
            <a:ext cx="7565136" cy="5043424"/>
            <a:chOff x="3338944" y="1352641"/>
            <a:chExt cx="7565136" cy="5043424"/>
          </a:xfrm>
        </p:grpSpPr>
        <p:graphicFrame>
          <p:nvGraphicFramePr>
            <p:cNvPr id="5" name="Chart 4">
              <a:extLst>
                <a:ext uri="{FF2B5EF4-FFF2-40B4-BE49-F238E27FC236}">
                  <a16:creationId xmlns:a16="http://schemas.microsoft.com/office/drawing/2014/main" id="{440A57D6-52D9-FA28-F76F-5562ED0A1008}"/>
                </a:ext>
              </a:extLst>
            </p:cNvPr>
            <p:cNvGraphicFramePr/>
            <p:nvPr>
              <p:extLst>
                <p:ext uri="{D42A27DB-BD31-4B8C-83A1-F6EECF244321}">
                  <p14:modId xmlns:p14="http://schemas.microsoft.com/office/powerpoint/2010/main" val="1930760335"/>
                </p:ext>
              </p:extLst>
            </p:nvPr>
          </p:nvGraphicFramePr>
          <p:xfrm>
            <a:off x="3338944" y="1352641"/>
            <a:ext cx="7565136" cy="504342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4">
              <a:extLst>
                <a:ext uri="{FF2B5EF4-FFF2-40B4-BE49-F238E27FC236}">
                  <a16:creationId xmlns:a16="http://schemas.microsoft.com/office/drawing/2014/main" id="{64003B43-6D14-A529-77BF-3E079A8C62AA}"/>
                </a:ext>
              </a:extLst>
            </p:cNvPr>
            <p:cNvSpPr txBox="1">
              <a:spLocks/>
            </p:cNvSpPr>
            <p:nvPr/>
          </p:nvSpPr>
          <p:spPr>
            <a:xfrm rot="18217850">
              <a:off x="5202547" y="2751707"/>
              <a:ext cx="1339526" cy="528494"/>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a:t>
              </a:r>
            </a:p>
            <a:p>
              <a:pPr algn="ctr" defTabSz="285739">
                <a:lnSpc>
                  <a:spcPct val="100000"/>
                </a:lnSpc>
                <a:defRPr/>
              </a:pPr>
              <a:endParaRPr lang="en-US" sz="1750" dirty="0">
                <a:solidFill>
                  <a:schemeClr val="tx1"/>
                </a:solidFill>
              </a:endParaRPr>
            </a:p>
          </p:txBody>
        </p:sp>
        <p:sp>
          <p:nvSpPr>
            <p:cNvPr id="9" name="Text Placeholder 4">
              <a:extLst>
                <a:ext uri="{FF2B5EF4-FFF2-40B4-BE49-F238E27FC236}">
                  <a16:creationId xmlns:a16="http://schemas.microsoft.com/office/drawing/2014/main" id="{03D4F58D-54AC-F001-77FB-54817C9BFAB8}"/>
                </a:ext>
              </a:extLst>
            </p:cNvPr>
            <p:cNvSpPr txBox="1">
              <a:spLocks/>
            </p:cNvSpPr>
            <p:nvPr/>
          </p:nvSpPr>
          <p:spPr>
            <a:xfrm rot="3831460">
              <a:off x="7764234" y="2948108"/>
              <a:ext cx="1415793" cy="545310"/>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a:t>
              </a:r>
            </a:p>
            <a:p>
              <a:pPr algn="ctr" defTabSz="285739">
                <a:lnSpc>
                  <a:spcPct val="100000"/>
                </a:lnSpc>
                <a:defRPr/>
              </a:pPr>
              <a:endParaRPr lang="en-US" sz="1750" dirty="0">
                <a:solidFill>
                  <a:schemeClr val="tx1"/>
                </a:solidFill>
              </a:endParaRPr>
            </a:p>
          </p:txBody>
        </p:sp>
        <p:sp>
          <p:nvSpPr>
            <p:cNvPr id="11" name="Text Placeholder 4">
              <a:extLst>
                <a:ext uri="{FF2B5EF4-FFF2-40B4-BE49-F238E27FC236}">
                  <a16:creationId xmlns:a16="http://schemas.microsoft.com/office/drawing/2014/main" id="{3AD60676-BE10-E3A5-EBC1-0C331E4D897E}"/>
                </a:ext>
              </a:extLst>
            </p:cNvPr>
            <p:cNvSpPr txBox="1">
              <a:spLocks/>
            </p:cNvSpPr>
            <p:nvPr/>
          </p:nvSpPr>
          <p:spPr>
            <a:xfrm>
              <a:off x="6151414" y="5354115"/>
              <a:ext cx="1935804" cy="590743"/>
            </a:xfrm>
            <a:prstGeom prst="rect">
              <a:avLst/>
            </a:prstGeom>
            <a:noFill/>
          </p:spPr>
          <p:txBody>
            <a:bodyPr>
              <a:prstTxWarp prst="textArchDown">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a:t>
              </a:r>
              <a:endParaRPr lang="en-US" sz="1750" dirty="0">
                <a:solidFill>
                  <a:schemeClr val="tx1"/>
                </a:solidFill>
              </a:endParaRPr>
            </a:p>
          </p:txBody>
        </p:sp>
      </p:grpSp>
      <p:pic>
        <p:nvPicPr>
          <p:cNvPr id="7" name="Picture 6" descr="A blue circle with arrows in it&#10;&#10;AI-generated content may be incorrect.">
            <a:extLst>
              <a:ext uri="{FF2B5EF4-FFF2-40B4-BE49-F238E27FC236}">
                <a16:creationId xmlns:a16="http://schemas.microsoft.com/office/drawing/2014/main" id="{AB87B389-A7B3-6CCF-AF48-CADC4388E79B}"/>
              </a:ext>
            </a:extLst>
          </p:cNvPr>
          <p:cNvPicPr>
            <a:picLocks noChangeAspect="1"/>
          </p:cNvPicPr>
          <p:nvPr/>
        </p:nvPicPr>
        <p:blipFill>
          <a:blip r:embed="rId5">
            <a:alphaModFix amt="4000"/>
            <a:extLst>
              <a:ext uri="{28A0092B-C50C-407E-A947-70E740481C1C}">
                <a14:useLocalDpi xmlns:a14="http://schemas.microsoft.com/office/drawing/2010/main" val="0"/>
              </a:ext>
            </a:extLst>
          </a:blip>
          <a:srcRect l="47693" t="4363" r="24594" b="45469"/>
          <a:stretch>
            <a:fillRect/>
          </a:stretch>
        </p:blipFill>
        <p:spPr>
          <a:xfrm>
            <a:off x="4848966" y="-1449815"/>
            <a:ext cx="11662209" cy="11875277"/>
          </a:xfrm>
          <a:prstGeom prst="rect">
            <a:avLst/>
          </a:prstGeom>
        </p:spPr>
      </p:pic>
      <p:graphicFrame>
        <p:nvGraphicFramePr>
          <p:cNvPr id="2" name="Object 1" hidden="1">
            <a:extLst>
              <a:ext uri="{FF2B5EF4-FFF2-40B4-BE49-F238E27FC236}">
                <a16:creationId xmlns:a16="http://schemas.microsoft.com/office/drawing/2014/main" id="{55068ED7-D683-AC1A-6600-EC59B38978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 name="Object 1" hidden="1">
                        <a:extLst>
                          <a:ext uri="{FF2B5EF4-FFF2-40B4-BE49-F238E27FC236}">
                            <a16:creationId xmlns:a16="http://schemas.microsoft.com/office/drawing/2014/main" id="{55068ED7-D683-AC1A-6600-EC59B389787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E4AB1061-621F-D177-7B6A-85627405C9DB}"/>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The three phases of asset location planning</a:t>
            </a:r>
          </a:p>
        </p:txBody>
      </p:sp>
      <p:sp>
        <p:nvSpPr>
          <p:cNvPr id="12" name="Footer Placeholder 11">
            <a:extLst>
              <a:ext uri="{FF2B5EF4-FFF2-40B4-BE49-F238E27FC236}">
                <a16:creationId xmlns:a16="http://schemas.microsoft.com/office/drawing/2014/main" id="{F77D13CF-B277-3803-173C-D4D44C8F1AE2}"/>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DEECFCF8-7013-AB65-C788-41D57E517EE6}"/>
              </a:ext>
            </a:extLst>
          </p:cNvPr>
          <p:cNvSpPr>
            <a:spLocks noGrp="1"/>
          </p:cNvSpPr>
          <p:nvPr>
            <p:ph type="sldNum" sz="quarter" idx="4"/>
          </p:nvPr>
        </p:nvSpPr>
        <p:spPr/>
        <p:txBody>
          <a:bodyPr/>
          <a:lstStyle/>
          <a:p>
            <a:fld id="{2C7AFF3D-0B71-614B-ACB6-7F45BDA6A838}" type="slidenum">
              <a:rPr lang="en-US" smtClean="0"/>
              <a:pPr/>
              <a:t>8</a:t>
            </a:fld>
            <a:endParaRPr lang="en-US"/>
          </a:p>
        </p:txBody>
      </p:sp>
      <p:sp>
        <p:nvSpPr>
          <p:cNvPr id="96" name="object 24">
            <a:extLst>
              <a:ext uri="{FF2B5EF4-FFF2-40B4-BE49-F238E27FC236}">
                <a16:creationId xmlns:a16="http://schemas.microsoft.com/office/drawing/2014/main" id="{C5D468CC-F382-9C4E-C902-C01DEDDBBE79}"/>
              </a:ext>
            </a:extLst>
          </p:cNvPr>
          <p:cNvSpPr txBox="1"/>
          <p:nvPr/>
        </p:nvSpPr>
        <p:spPr>
          <a:xfrm>
            <a:off x="462254" y="1193142"/>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1 Setup</a:t>
            </a:r>
            <a:endParaRPr sz="3200" kern="0" dirty="0">
              <a:solidFill>
                <a:schemeClr val="accent1"/>
              </a:solidFill>
              <a:latin typeface="Segoe UI" panose="020B0502040204020203"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42131F74-A3D6-D327-3E83-9591407027AA}"/>
              </a:ext>
            </a:extLst>
          </p:cNvPr>
          <p:cNvGrpSpPr/>
          <p:nvPr/>
        </p:nvGrpSpPr>
        <p:grpSpPr>
          <a:xfrm>
            <a:off x="522032" y="1889942"/>
            <a:ext cx="7587646" cy="658835"/>
            <a:chOff x="522032" y="2555445"/>
            <a:chExt cx="7587646" cy="658835"/>
          </a:xfrm>
        </p:grpSpPr>
        <p:sp>
          <p:nvSpPr>
            <p:cNvPr id="95" name="object 23">
              <a:extLst>
                <a:ext uri="{FF2B5EF4-FFF2-40B4-BE49-F238E27FC236}">
                  <a16:creationId xmlns:a16="http://schemas.microsoft.com/office/drawing/2014/main" id="{D1D05368-C879-2E8C-BE25-4553E80C2A0D}"/>
                </a:ext>
              </a:extLst>
            </p:cNvPr>
            <p:cNvSpPr txBox="1"/>
            <p:nvPr/>
          </p:nvSpPr>
          <p:spPr>
            <a:xfrm>
              <a:off x="989337" y="2555445"/>
              <a:ext cx="7120341" cy="658835"/>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Would you rather pay taxes on your investments now, later or never?</a:t>
              </a:r>
            </a:p>
          </p:txBody>
        </p:sp>
        <p:pic>
          <p:nvPicPr>
            <p:cNvPr id="3" name="Picture 2" descr="A blue circle with arrows&#10;&#10;AI-generated content may be incorrect.">
              <a:extLst>
                <a:ext uri="{FF2B5EF4-FFF2-40B4-BE49-F238E27FC236}">
                  <a16:creationId xmlns:a16="http://schemas.microsoft.com/office/drawing/2014/main" id="{2BBB0312-AFBB-6F2E-3391-10FB38E38B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32" y="2627222"/>
              <a:ext cx="570525" cy="559553"/>
            </a:xfrm>
            <a:prstGeom prst="rect">
              <a:avLst/>
            </a:prstGeom>
          </p:spPr>
        </p:pic>
      </p:grpSp>
      <p:grpSp>
        <p:nvGrpSpPr>
          <p:cNvPr id="20" name="Group 19">
            <a:extLst>
              <a:ext uri="{FF2B5EF4-FFF2-40B4-BE49-F238E27FC236}">
                <a16:creationId xmlns:a16="http://schemas.microsoft.com/office/drawing/2014/main" id="{75B5BABC-5B3B-DB4C-AC6A-C63E194CB1D8}"/>
              </a:ext>
            </a:extLst>
          </p:cNvPr>
          <p:cNvGrpSpPr/>
          <p:nvPr/>
        </p:nvGrpSpPr>
        <p:grpSpPr>
          <a:xfrm>
            <a:off x="522032" y="2750118"/>
            <a:ext cx="7752537" cy="658835"/>
            <a:chOff x="522032" y="3760869"/>
            <a:chExt cx="7752537" cy="658835"/>
          </a:xfrm>
        </p:grpSpPr>
        <p:pic>
          <p:nvPicPr>
            <p:cNvPr id="10" name="Picture 9" descr="A blue circle with arrows&#10;&#10;AI-generated content may be incorrect.">
              <a:extLst>
                <a:ext uri="{FF2B5EF4-FFF2-40B4-BE49-F238E27FC236}">
                  <a16:creationId xmlns:a16="http://schemas.microsoft.com/office/drawing/2014/main" id="{D500FB0C-00E7-D15E-F517-B8D711E03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32" y="3788351"/>
              <a:ext cx="570525" cy="559553"/>
            </a:xfrm>
            <a:prstGeom prst="rect">
              <a:avLst/>
            </a:prstGeom>
          </p:spPr>
        </p:pic>
        <p:sp>
          <p:nvSpPr>
            <p:cNvPr id="16" name="object 23">
              <a:extLst>
                <a:ext uri="{FF2B5EF4-FFF2-40B4-BE49-F238E27FC236}">
                  <a16:creationId xmlns:a16="http://schemas.microsoft.com/office/drawing/2014/main" id="{2F527033-8BE4-EB1B-2007-D01D12B447C1}"/>
                </a:ext>
              </a:extLst>
            </p:cNvPr>
            <p:cNvSpPr txBox="1"/>
            <p:nvPr/>
          </p:nvSpPr>
          <p:spPr>
            <a:xfrm>
              <a:off x="989337" y="3760869"/>
              <a:ext cx="7285232" cy="658835"/>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What types of accounts do you hold — taxable, tax-deferred </a:t>
              </a:r>
              <a:br>
                <a:rPr lang="en-US" sz="2000" kern="0" dirty="0">
                  <a:latin typeface="Segoe UI" panose="020B0502040204020203" pitchFamily="34" charset="0"/>
                  <a:cs typeface="Segoe UI" panose="020B0502040204020203" pitchFamily="34" charset="0"/>
                </a:rPr>
              </a:br>
              <a:r>
                <a:rPr lang="en-US" sz="2000" kern="0" dirty="0">
                  <a:latin typeface="Segoe UI" panose="020B0502040204020203" pitchFamily="34" charset="0"/>
                  <a:cs typeface="Segoe UI" panose="020B0502040204020203" pitchFamily="34" charset="0"/>
                </a:rPr>
                <a:t>or tax-free?</a:t>
              </a:r>
            </a:p>
          </p:txBody>
        </p:sp>
      </p:grpSp>
      <p:grpSp>
        <p:nvGrpSpPr>
          <p:cNvPr id="21" name="Group 20">
            <a:extLst>
              <a:ext uri="{FF2B5EF4-FFF2-40B4-BE49-F238E27FC236}">
                <a16:creationId xmlns:a16="http://schemas.microsoft.com/office/drawing/2014/main" id="{B5DFDF54-0653-0637-39B1-C9BEF58C3B7E}"/>
              </a:ext>
            </a:extLst>
          </p:cNvPr>
          <p:cNvGrpSpPr/>
          <p:nvPr/>
        </p:nvGrpSpPr>
        <p:grpSpPr>
          <a:xfrm>
            <a:off x="540754" y="3550657"/>
            <a:ext cx="7733816" cy="786895"/>
            <a:chOff x="540754" y="5062774"/>
            <a:chExt cx="7733816" cy="786895"/>
          </a:xfrm>
        </p:grpSpPr>
        <p:pic>
          <p:nvPicPr>
            <p:cNvPr id="14" name="Picture 13" descr="A blue circle with arrows&#10;&#10;AI-generated content may be incorrect.">
              <a:extLst>
                <a:ext uri="{FF2B5EF4-FFF2-40B4-BE49-F238E27FC236}">
                  <a16:creationId xmlns:a16="http://schemas.microsoft.com/office/drawing/2014/main" id="{6B4ED270-83E4-D634-81A1-843CDF1FA3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754" y="5062774"/>
              <a:ext cx="570525" cy="559553"/>
            </a:xfrm>
            <a:prstGeom prst="rect">
              <a:avLst/>
            </a:prstGeom>
          </p:spPr>
        </p:pic>
        <p:sp>
          <p:nvSpPr>
            <p:cNvPr id="17" name="object 23">
              <a:extLst>
                <a:ext uri="{FF2B5EF4-FFF2-40B4-BE49-F238E27FC236}">
                  <a16:creationId xmlns:a16="http://schemas.microsoft.com/office/drawing/2014/main" id="{B13E482D-303D-C5AD-DCE8-3C572C53D6DA}"/>
                </a:ext>
              </a:extLst>
            </p:cNvPr>
            <p:cNvSpPr txBox="1"/>
            <p:nvPr/>
          </p:nvSpPr>
          <p:spPr>
            <a:xfrm>
              <a:off x="989337" y="5152362"/>
              <a:ext cx="7285233" cy="697307"/>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How do you decide how much to save in each account?</a:t>
              </a:r>
            </a:p>
            <a:p>
              <a:pPr marL="310356" defTabSz="571500">
                <a:spcBef>
                  <a:spcPts val="338"/>
                </a:spcBef>
              </a:pPr>
              <a:endParaRPr lang="en-US" sz="2000" b="1" kern="0" spc="47" dirty="0">
                <a:latin typeface="Segoe UI" panose="020B0502040204020203" pitchFamily="34" charset="0"/>
                <a:cs typeface="Segoe UI" panose="020B0502040204020203" pitchFamily="34" charset="0"/>
              </a:endParaRPr>
            </a:p>
          </p:txBody>
        </p:sp>
      </p:grpSp>
      <p:sp>
        <p:nvSpPr>
          <p:cNvPr id="18" name="Oval 17">
            <a:extLst>
              <a:ext uri="{FF2B5EF4-FFF2-40B4-BE49-F238E27FC236}">
                <a16:creationId xmlns:a16="http://schemas.microsoft.com/office/drawing/2014/main" id="{00AD34B1-4C8A-CE62-B2E5-A69750C62CDE}"/>
              </a:ext>
            </a:extLst>
          </p:cNvPr>
          <p:cNvSpPr/>
          <p:nvPr/>
        </p:nvSpPr>
        <p:spPr>
          <a:xfrm>
            <a:off x="9188429" y="1499803"/>
            <a:ext cx="3519027" cy="35190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5ED7E3D-7FE1-2146-F4DE-24F5A23B5457}"/>
              </a:ext>
            </a:extLst>
          </p:cNvPr>
          <p:cNvPicPr>
            <a:picLocks noChangeAspect="1"/>
          </p:cNvPicPr>
          <p:nvPr/>
        </p:nvPicPr>
        <p:blipFill>
          <a:blip r:embed="rId9"/>
          <a:stretch>
            <a:fillRect/>
          </a:stretch>
        </p:blipFill>
        <p:spPr>
          <a:xfrm>
            <a:off x="590681" y="5311179"/>
            <a:ext cx="1041196" cy="665209"/>
          </a:xfrm>
          <a:prstGeom prst="rect">
            <a:avLst/>
          </a:prstGeom>
        </p:spPr>
      </p:pic>
      <p:grpSp>
        <p:nvGrpSpPr>
          <p:cNvPr id="23" name="Group 22">
            <a:extLst>
              <a:ext uri="{FF2B5EF4-FFF2-40B4-BE49-F238E27FC236}">
                <a16:creationId xmlns:a16="http://schemas.microsoft.com/office/drawing/2014/main" id="{B0E7D3B3-46C1-27CC-8EC8-1D713359633C}"/>
              </a:ext>
            </a:extLst>
          </p:cNvPr>
          <p:cNvGrpSpPr/>
          <p:nvPr/>
        </p:nvGrpSpPr>
        <p:grpSpPr>
          <a:xfrm>
            <a:off x="0" y="6018581"/>
            <a:ext cx="14630400" cy="1079500"/>
            <a:chOff x="0" y="4114800"/>
            <a:chExt cx="14630400" cy="1079500"/>
          </a:xfrm>
          <a:solidFill>
            <a:schemeClr val="tx2"/>
          </a:solidFill>
        </p:grpSpPr>
        <p:sp>
          <p:nvSpPr>
            <p:cNvPr id="24" name="Rectangle 23">
              <a:extLst>
                <a:ext uri="{FF2B5EF4-FFF2-40B4-BE49-F238E27FC236}">
                  <a16:creationId xmlns:a16="http://schemas.microsoft.com/office/drawing/2014/main" id="{680B9C6E-C09A-5BDF-264E-264B4A080638}"/>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DF135E7-68E2-44E2-C7AB-E0D6F9E4A190}"/>
                </a:ext>
              </a:extLst>
            </p:cNvPr>
            <p:cNvCxnSpPr>
              <a:stCxn id="24" idx="1"/>
              <a:endCxn id="24"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5" name="Picture 14">
            <a:extLst>
              <a:ext uri="{FF2B5EF4-FFF2-40B4-BE49-F238E27FC236}">
                <a16:creationId xmlns:a16="http://schemas.microsoft.com/office/drawing/2014/main" id="{025A1284-425F-ECCF-3E8F-310778093A05}"/>
              </a:ext>
            </a:extLst>
          </p:cNvPr>
          <p:cNvPicPr>
            <a:picLocks noChangeAspect="1"/>
          </p:cNvPicPr>
          <p:nvPr/>
        </p:nvPicPr>
        <p:blipFill>
          <a:blip r:embed="rId10"/>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88509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A102-08B3-80B0-558D-93CA83ECC9E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B176AA1-52AA-FD84-DB47-9320003ED7C1}"/>
              </a:ext>
            </a:extLst>
          </p:cNvPr>
          <p:cNvGrpSpPr/>
          <p:nvPr/>
        </p:nvGrpSpPr>
        <p:grpSpPr>
          <a:xfrm>
            <a:off x="7165376" y="773630"/>
            <a:ext cx="7565136" cy="5043424"/>
            <a:chOff x="3338944" y="1352641"/>
            <a:chExt cx="7565136" cy="5043424"/>
          </a:xfrm>
        </p:grpSpPr>
        <p:graphicFrame>
          <p:nvGraphicFramePr>
            <p:cNvPr id="6" name="Chart 5">
              <a:extLst>
                <a:ext uri="{FF2B5EF4-FFF2-40B4-BE49-F238E27FC236}">
                  <a16:creationId xmlns:a16="http://schemas.microsoft.com/office/drawing/2014/main" id="{D9557F68-7FA4-1909-09CF-6364CFB51E6F}"/>
                </a:ext>
              </a:extLst>
            </p:cNvPr>
            <p:cNvGraphicFramePr/>
            <p:nvPr>
              <p:extLst>
                <p:ext uri="{D42A27DB-BD31-4B8C-83A1-F6EECF244321}">
                  <p14:modId xmlns:p14="http://schemas.microsoft.com/office/powerpoint/2010/main" val="1930760335"/>
                </p:ext>
              </p:extLst>
            </p:nvPr>
          </p:nvGraphicFramePr>
          <p:xfrm>
            <a:off x="3338944" y="1352641"/>
            <a:ext cx="7565136" cy="5043424"/>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 Placeholder 4">
              <a:extLst>
                <a:ext uri="{FF2B5EF4-FFF2-40B4-BE49-F238E27FC236}">
                  <a16:creationId xmlns:a16="http://schemas.microsoft.com/office/drawing/2014/main" id="{BACC1A55-3145-2FFA-A00E-EAC3476164FB}"/>
                </a:ext>
              </a:extLst>
            </p:cNvPr>
            <p:cNvSpPr txBox="1">
              <a:spLocks/>
            </p:cNvSpPr>
            <p:nvPr/>
          </p:nvSpPr>
          <p:spPr>
            <a:xfrm rot="18217850">
              <a:off x="5202547" y="2751707"/>
              <a:ext cx="1339526" cy="528494"/>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Taxable</a:t>
              </a:r>
            </a:p>
            <a:p>
              <a:pPr algn="ctr" defTabSz="285739">
                <a:lnSpc>
                  <a:spcPct val="100000"/>
                </a:lnSpc>
                <a:defRPr/>
              </a:pPr>
              <a:endParaRPr lang="en-US" sz="1750" dirty="0">
                <a:solidFill>
                  <a:schemeClr val="tx1"/>
                </a:solidFill>
              </a:endParaRPr>
            </a:p>
          </p:txBody>
        </p:sp>
        <p:sp>
          <p:nvSpPr>
            <p:cNvPr id="34" name="Text Placeholder 4">
              <a:extLst>
                <a:ext uri="{FF2B5EF4-FFF2-40B4-BE49-F238E27FC236}">
                  <a16:creationId xmlns:a16="http://schemas.microsoft.com/office/drawing/2014/main" id="{0B776D3F-5966-C139-DE63-7116EDF98B74}"/>
                </a:ext>
              </a:extLst>
            </p:cNvPr>
            <p:cNvSpPr txBox="1">
              <a:spLocks/>
            </p:cNvSpPr>
            <p:nvPr/>
          </p:nvSpPr>
          <p:spPr>
            <a:xfrm rot="3831460">
              <a:off x="7764234" y="2948108"/>
              <a:ext cx="1415793" cy="545310"/>
            </a:xfrm>
            <a:prstGeom prst="rect">
              <a:avLst/>
            </a:prstGeom>
            <a:noFill/>
          </p:spPr>
          <p:txBody>
            <a:bodyPr>
              <a:prstTxWarp prst="textArchUp">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Tax-free</a:t>
              </a:r>
            </a:p>
            <a:p>
              <a:pPr algn="ctr" defTabSz="285739">
                <a:lnSpc>
                  <a:spcPct val="100000"/>
                </a:lnSpc>
                <a:defRPr/>
              </a:pPr>
              <a:endParaRPr lang="en-US" sz="1750" dirty="0">
                <a:solidFill>
                  <a:schemeClr val="tx1"/>
                </a:solidFill>
              </a:endParaRPr>
            </a:p>
          </p:txBody>
        </p:sp>
        <p:sp>
          <p:nvSpPr>
            <p:cNvPr id="36" name="Text Placeholder 4">
              <a:extLst>
                <a:ext uri="{FF2B5EF4-FFF2-40B4-BE49-F238E27FC236}">
                  <a16:creationId xmlns:a16="http://schemas.microsoft.com/office/drawing/2014/main" id="{35F23365-F89E-8D72-3474-7FCA7210A8FE}"/>
                </a:ext>
              </a:extLst>
            </p:cNvPr>
            <p:cNvSpPr txBox="1">
              <a:spLocks/>
            </p:cNvSpPr>
            <p:nvPr/>
          </p:nvSpPr>
          <p:spPr>
            <a:xfrm>
              <a:off x="6151414" y="5354115"/>
              <a:ext cx="1935804" cy="590743"/>
            </a:xfrm>
            <a:prstGeom prst="rect">
              <a:avLst/>
            </a:prstGeom>
            <a:noFill/>
          </p:spPr>
          <p:txBody>
            <a:bodyPr>
              <a:prstTxWarp prst="textArchDown">
                <a:avLst/>
              </a:prstTxWarp>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Tax-deferred</a:t>
              </a:r>
              <a:endParaRPr lang="en-US" sz="1750" dirty="0">
                <a:solidFill>
                  <a:schemeClr val="tx1"/>
                </a:solidFill>
              </a:endParaRPr>
            </a:p>
          </p:txBody>
        </p:sp>
      </p:grpSp>
      <p:pic>
        <p:nvPicPr>
          <p:cNvPr id="7" name="Picture 6" descr="A blue circle with arrows in it&#10;&#10;AI-generated content may be incorrect.">
            <a:extLst>
              <a:ext uri="{FF2B5EF4-FFF2-40B4-BE49-F238E27FC236}">
                <a16:creationId xmlns:a16="http://schemas.microsoft.com/office/drawing/2014/main" id="{7B4BCF44-23F1-F805-0D12-A2F2B902E1C7}"/>
              </a:ext>
            </a:extLst>
          </p:cNvPr>
          <p:cNvPicPr>
            <a:picLocks noChangeAspect="1"/>
          </p:cNvPicPr>
          <p:nvPr/>
        </p:nvPicPr>
        <p:blipFill>
          <a:blip r:embed="rId5">
            <a:alphaModFix amt="4000"/>
            <a:extLst>
              <a:ext uri="{28A0092B-C50C-407E-A947-70E740481C1C}">
                <a14:useLocalDpi xmlns:a14="http://schemas.microsoft.com/office/drawing/2010/main" val="0"/>
              </a:ext>
            </a:extLst>
          </a:blip>
          <a:srcRect l="47693" t="4363" r="24594" b="45469"/>
          <a:stretch>
            <a:fillRect/>
          </a:stretch>
        </p:blipFill>
        <p:spPr>
          <a:xfrm>
            <a:off x="4848966" y="-1449815"/>
            <a:ext cx="11662209" cy="11875277"/>
          </a:xfrm>
          <a:prstGeom prst="rect">
            <a:avLst/>
          </a:prstGeom>
        </p:spPr>
      </p:pic>
      <p:sp>
        <p:nvSpPr>
          <p:cNvPr id="26" name="Oval 25">
            <a:extLst>
              <a:ext uri="{FF2B5EF4-FFF2-40B4-BE49-F238E27FC236}">
                <a16:creationId xmlns:a16="http://schemas.microsoft.com/office/drawing/2014/main" id="{02FAE1B7-2604-C051-4885-CD09DCCA2CA3}"/>
              </a:ext>
            </a:extLst>
          </p:cNvPr>
          <p:cNvSpPr/>
          <p:nvPr/>
        </p:nvSpPr>
        <p:spPr>
          <a:xfrm>
            <a:off x="8560028" y="911750"/>
            <a:ext cx="4793377" cy="4793377"/>
          </a:xfrm>
          <a:prstGeom prst="ellipse">
            <a:avLst/>
          </a:prstGeom>
          <a:solidFill>
            <a:schemeClr val="bg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4F6C26D8-1921-4179-0687-93595E7A07E6}"/>
              </a:ext>
            </a:extLst>
          </p:cNvPr>
          <p:cNvGrpSpPr/>
          <p:nvPr/>
        </p:nvGrpSpPr>
        <p:grpSpPr>
          <a:xfrm>
            <a:off x="8138125" y="1434621"/>
            <a:ext cx="5619636" cy="3746424"/>
            <a:chOff x="4314475" y="1989376"/>
            <a:chExt cx="5619636" cy="3746424"/>
          </a:xfrm>
        </p:grpSpPr>
        <p:graphicFrame>
          <p:nvGraphicFramePr>
            <p:cNvPr id="86" name="Chart 85">
              <a:extLst>
                <a:ext uri="{FF2B5EF4-FFF2-40B4-BE49-F238E27FC236}">
                  <a16:creationId xmlns:a16="http://schemas.microsoft.com/office/drawing/2014/main" id="{EA4090C3-6E8A-A9CB-F8D9-E625144AACCB}"/>
                </a:ext>
              </a:extLst>
            </p:cNvPr>
            <p:cNvGraphicFramePr/>
            <p:nvPr/>
          </p:nvGraphicFramePr>
          <p:xfrm>
            <a:off x="4314475" y="1989376"/>
            <a:ext cx="5619636" cy="3746424"/>
          </p:xfrm>
          <a:graphic>
            <a:graphicData uri="http://schemas.openxmlformats.org/drawingml/2006/chart">
              <c:chart xmlns:c="http://schemas.openxmlformats.org/drawingml/2006/chart" xmlns:r="http://schemas.openxmlformats.org/officeDocument/2006/relationships" r:id="rId6"/>
            </a:graphicData>
          </a:graphic>
        </p:graphicFrame>
        <p:sp>
          <p:nvSpPr>
            <p:cNvPr id="90" name="Text Placeholder 4">
              <a:extLst>
                <a:ext uri="{FF2B5EF4-FFF2-40B4-BE49-F238E27FC236}">
                  <a16:creationId xmlns:a16="http://schemas.microsoft.com/office/drawing/2014/main" id="{184F1FD0-50FA-F924-DB3C-799F8266409F}"/>
                </a:ext>
              </a:extLst>
            </p:cNvPr>
            <p:cNvSpPr txBox="1">
              <a:spLocks/>
            </p:cNvSpPr>
            <p:nvPr/>
          </p:nvSpPr>
          <p:spPr>
            <a:xfrm>
              <a:off x="5567147" y="2606242"/>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Cash</a:t>
              </a:r>
            </a:p>
            <a:p>
              <a:pPr algn="ctr" defTabSz="285739">
                <a:lnSpc>
                  <a:spcPct val="100000"/>
                </a:lnSpc>
                <a:defRPr/>
              </a:pPr>
              <a:endParaRPr lang="en-US" sz="1750" dirty="0">
                <a:solidFill>
                  <a:schemeClr val="tx1"/>
                </a:solidFill>
              </a:endParaRPr>
            </a:p>
          </p:txBody>
        </p:sp>
        <p:sp>
          <p:nvSpPr>
            <p:cNvPr id="91" name="Text Placeholder 4">
              <a:extLst>
                <a:ext uri="{FF2B5EF4-FFF2-40B4-BE49-F238E27FC236}">
                  <a16:creationId xmlns:a16="http://schemas.microsoft.com/office/drawing/2014/main" id="{008AE495-590D-6B1B-C0A4-388FCF91DEEC}"/>
                </a:ext>
              </a:extLst>
            </p:cNvPr>
            <p:cNvSpPr txBox="1">
              <a:spLocks/>
            </p:cNvSpPr>
            <p:nvPr/>
          </p:nvSpPr>
          <p:spPr>
            <a:xfrm>
              <a:off x="6944465" y="3160696"/>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Stocks</a:t>
              </a:r>
            </a:p>
            <a:p>
              <a:pPr algn="ctr" defTabSz="285739">
                <a:lnSpc>
                  <a:spcPct val="100000"/>
                </a:lnSpc>
                <a:defRPr/>
              </a:pPr>
              <a:r>
                <a:rPr lang="en-US" sz="1750" b="0" dirty="0">
                  <a:solidFill>
                    <a:schemeClr val="bg1"/>
                  </a:solidFill>
                </a:rPr>
                <a:t>Small Cap</a:t>
              </a:r>
            </a:p>
            <a:p>
              <a:pPr algn="ctr" defTabSz="285739">
                <a:lnSpc>
                  <a:spcPct val="100000"/>
                </a:lnSpc>
                <a:defRPr/>
              </a:pPr>
              <a:r>
                <a:rPr lang="en-US" sz="1750" b="0" dirty="0">
                  <a:solidFill>
                    <a:schemeClr val="bg1"/>
                  </a:solidFill>
                </a:rPr>
                <a:t>Large Cap</a:t>
              </a:r>
            </a:p>
            <a:p>
              <a:pPr algn="ctr" defTabSz="285739">
                <a:lnSpc>
                  <a:spcPct val="100000"/>
                </a:lnSpc>
                <a:defRPr/>
              </a:pPr>
              <a:r>
                <a:rPr lang="en-US" sz="1750" b="0" dirty="0">
                  <a:solidFill>
                    <a:schemeClr val="bg1"/>
                  </a:solidFill>
                </a:rPr>
                <a:t>Global</a:t>
              </a:r>
            </a:p>
            <a:p>
              <a:pPr algn="ctr" defTabSz="285739">
                <a:lnSpc>
                  <a:spcPct val="100000"/>
                </a:lnSpc>
                <a:defRPr/>
              </a:pPr>
              <a:endParaRPr lang="en-US" sz="1750" dirty="0">
                <a:solidFill>
                  <a:schemeClr val="tx1"/>
                </a:solidFill>
              </a:endParaRPr>
            </a:p>
          </p:txBody>
        </p:sp>
        <p:sp>
          <p:nvSpPr>
            <p:cNvPr id="92" name="Text Placeholder 4">
              <a:extLst>
                <a:ext uri="{FF2B5EF4-FFF2-40B4-BE49-F238E27FC236}">
                  <a16:creationId xmlns:a16="http://schemas.microsoft.com/office/drawing/2014/main" id="{38EBAB66-1A41-7545-4FA4-1B825B91B18A}"/>
                </a:ext>
              </a:extLst>
            </p:cNvPr>
            <p:cNvSpPr txBox="1">
              <a:spLocks/>
            </p:cNvSpPr>
            <p:nvPr/>
          </p:nvSpPr>
          <p:spPr>
            <a:xfrm>
              <a:off x="5327365" y="3726514"/>
              <a:ext cx="2009522" cy="545310"/>
            </a:xfrm>
            <a:prstGeom prst="rect">
              <a:avLst/>
            </a:prstGeom>
            <a:noFill/>
          </p:spPr>
          <p:txBody>
            <a:bodyPr/>
            <a:lstStyle>
              <a:defPPr>
                <a:defRPr lang="en-US"/>
              </a:defPPr>
              <a:lvl1pPr marL="0" indent="0" algn="r" defTabSz="457200" rtl="0" eaLnBrk="1" latinLnBrk="0" hangingPunct="1">
                <a:lnSpc>
                  <a:spcPts val="1200"/>
                </a:lnSpc>
                <a:buNone/>
                <a:defRPr sz="1800" b="1" i="0" kern="1200">
                  <a:solidFill>
                    <a:schemeClr val="tx2"/>
                  </a:solidFill>
                  <a:latin typeface="Segoe UI" panose="020B0502040204020203" pitchFamily="34" charset="0"/>
                  <a:ea typeface="+mn-ea"/>
                  <a:cs typeface="+mn-cs"/>
                  <a:sym typeface="Segoe UI" panose="020B0502040204020203" pitchFamily="34" charset="0"/>
                </a:defRPr>
              </a:lvl1pPr>
              <a:lvl2pPr marL="548600" indent="0" algn="l" defTabSz="457200" rtl="0" eaLnBrk="1" latinLnBrk="0" hangingPunct="1">
                <a:buNone/>
                <a:defRPr sz="1800" kern="1200">
                  <a:solidFill>
                    <a:schemeClr val="tx1"/>
                  </a:solidFill>
                  <a:latin typeface="+mn-lt"/>
                  <a:ea typeface="+mn-ea"/>
                  <a:cs typeface="+mn-cs"/>
                </a:defRPr>
              </a:lvl2pPr>
              <a:lvl3pPr marL="1097198" indent="0" algn="l" defTabSz="457200" rtl="0" eaLnBrk="1" latinLnBrk="0" hangingPunct="1">
                <a:buNone/>
                <a:defRPr sz="1800" kern="1200">
                  <a:solidFill>
                    <a:schemeClr val="tx1"/>
                  </a:solidFill>
                  <a:latin typeface="+mn-lt"/>
                  <a:ea typeface="+mn-ea"/>
                  <a:cs typeface="+mn-cs"/>
                </a:defRPr>
              </a:lvl3pPr>
              <a:lvl4pPr marL="1645798" indent="0" algn="l" defTabSz="457200" rtl="0" eaLnBrk="1" latinLnBrk="0" hangingPunct="1">
                <a:buNone/>
                <a:defRPr sz="1800" kern="1200">
                  <a:solidFill>
                    <a:schemeClr val="tx1"/>
                  </a:solidFill>
                  <a:latin typeface="+mn-lt"/>
                  <a:ea typeface="+mn-ea"/>
                  <a:cs typeface="+mn-cs"/>
                </a:defRPr>
              </a:lvl4pPr>
              <a:lvl5pPr marL="2194396"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85739">
                <a:lnSpc>
                  <a:spcPct val="100000"/>
                </a:lnSpc>
                <a:defRPr/>
              </a:pPr>
              <a:r>
                <a:rPr lang="en-US" sz="1750" dirty="0">
                  <a:solidFill>
                    <a:schemeClr val="bg1"/>
                  </a:solidFill>
                </a:rPr>
                <a:t>Bonds</a:t>
              </a:r>
            </a:p>
            <a:p>
              <a:pPr algn="ctr" defTabSz="285739">
                <a:lnSpc>
                  <a:spcPct val="100000"/>
                </a:lnSpc>
                <a:defRPr/>
              </a:pPr>
              <a:r>
                <a:rPr lang="en-US" sz="1750" b="0" dirty="0">
                  <a:solidFill>
                    <a:schemeClr val="bg1"/>
                  </a:solidFill>
                </a:rPr>
                <a:t>Treasuries Corporates</a:t>
              </a:r>
            </a:p>
            <a:p>
              <a:pPr algn="ctr" defTabSz="285739">
                <a:lnSpc>
                  <a:spcPct val="100000"/>
                </a:lnSpc>
                <a:defRPr/>
              </a:pPr>
              <a:r>
                <a:rPr lang="en-US" sz="1750" b="0" dirty="0">
                  <a:solidFill>
                    <a:schemeClr val="bg1"/>
                  </a:solidFill>
                </a:rPr>
                <a:t>Munis</a:t>
              </a:r>
            </a:p>
            <a:p>
              <a:pPr algn="ctr" defTabSz="285739">
                <a:lnSpc>
                  <a:spcPct val="100000"/>
                </a:lnSpc>
                <a:defRPr/>
              </a:pPr>
              <a:endParaRPr lang="en-US" sz="1750" dirty="0">
                <a:solidFill>
                  <a:schemeClr val="tx1"/>
                </a:solidFill>
              </a:endParaRPr>
            </a:p>
          </p:txBody>
        </p:sp>
      </p:grpSp>
      <p:graphicFrame>
        <p:nvGraphicFramePr>
          <p:cNvPr id="2" name="Object 1" hidden="1">
            <a:extLst>
              <a:ext uri="{FF2B5EF4-FFF2-40B4-BE49-F238E27FC236}">
                <a16:creationId xmlns:a16="http://schemas.microsoft.com/office/drawing/2014/main" id="{3AD0D0FE-B2EC-FB83-C2CA-744C8180E6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2" name="Object 1" hidden="1">
                        <a:extLst>
                          <a:ext uri="{FF2B5EF4-FFF2-40B4-BE49-F238E27FC236}">
                            <a16:creationId xmlns:a16="http://schemas.microsoft.com/office/drawing/2014/main" id="{3AD0D0FE-B2EC-FB83-C2CA-744C8180E6A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F588861A-8FA6-CFE0-525C-403BF1FA4AB3}"/>
              </a:ext>
            </a:extLst>
          </p:cNvPr>
          <p:cNvSpPr>
            <a:spLocks noGrp="1"/>
          </p:cNvSpPr>
          <p:nvPr>
            <p:ph type="title"/>
          </p:nvPr>
        </p:nvSpPr>
        <p:spPr>
          <a:xfrm>
            <a:off x="355936" y="365127"/>
            <a:ext cx="13536719" cy="664635"/>
          </a:xfrm>
        </p:spPr>
        <p:txBody>
          <a:bodyPr/>
          <a:lstStyle/>
          <a:p>
            <a:r>
              <a:rPr lang="en-US" dirty="0">
                <a:solidFill>
                  <a:schemeClr val="tx1"/>
                </a:solidFill>
                <a:latin typeface="Segoe UI" panose="020B0502040204020203" pitchFamily="34" charset="0"/>
              </a:rPr>
              <a:t>The three phases of asset location planning</a:t>
            </a:r>
          </a:p>
        </p:txBody>
      </p:sp>
      <p:sp>
        <p:nvSpPr>
          <p:cNvPr id="12" name="Footer Placeholder 11">
            <a:extLst>
              <a:ext uri="{FF2B5EF4-FFF2-40B4-BE49-F238E27FC236}">
                <a16:creationId xmlns:a16="http://schemas.microsoft.com/office/drawing/2014/main" id="{62F49C59-1E42-1B66-6CCA-AABF52DC256B}"/>
              </a:ext>
            </a:extLst>
          </p:cNvPr>
          <p:cNvSpPr>
            <a:spLocks noGrp="1"/>
          </p:cNvSpPr>
          <p:nvPr>
            <p:ph type="ftr" sz="quarter" idx="3"/>
          </p:nvPr>
        </p:nvSpPr>
        <p:spPr/>
        <p:txBody>
          <a:bodyPr/>
          <a:lstStyle/>
          <a:p>
            <a:r>
              <a:rPr lang="en-US"/>
              <a:t>Presentation Title Here – Month 00, 0000</a:t>
            </a:r>
          </a:p>
        </p:txBody>
      </p:sp>
      <p:sp>
        <p:nvSpPr>
          <p:cNvPr id="13" name="Slide Number Placeholder 12">
            <a:extLst>
              <a:ext uri="{FF2B5EF4-FFF2-40B4-BE49-F238E27FC236}">
                <a16:creationId xmlns:a16="http://schemas.microsoft.com/office/drawing/2014/main" id="{E2A72A07-549A-7F06-95CF-630610425368}"/>
              </a:ext>
            </a:extLst>
          </p:cNvPr>
          <p:cNvSpPr>
            <a:spLocks noGrp="1"/>
          </p:cNvSpPr>
          <p:nvPr>
            <p:ph type="sldNum" sz="quarter" idx="4"/>
          </p:nvPr>
        </p:nvSpPr>
        <p:spPr/>
        <p:txBody>
          <a:bodyPr/>
          <a:lstStyle/>
          <a:p>
            <a:fld id="{2C7AFF3D-0B71-614B-ACB6-7F45BDA6A838}" type="slidenum">
              <a:rPr lang="en-US" smtClean="0"/>
              <a:pPr/>
              <a:t>9</a:t>
            </a:fld>
            <a:endParaRPr lang="en-US"/>
          </a:p>
        </p:txBody>
      </p:sp>
      <p:sp>
        <p:nvSpPr>
          <p:cNvPr id="3" name="object 24">
            <a:extLst>
              <a:ext uri="{FF2B5EF4-FFF2-40B4-BE49-F238E27FC236}">
                <a16:creationId xmlns:a16="http://schemas.microsoft.com/office/drawing/2014/main" id="{432728D7-B314-7B8C-CFB8-8428D5CF7754}"/>
              </a:ext>
            </a:extLst>
          </p:cNvPr>
          <p:cNvSpPr txBox="1"/>
          <p:nvPr/>
        </p:nvSpPr>
        <p:spPr>
          <a:xfrm>
            <a:off x="462254" y="1195422"/>
            <a:ext cx="2879353" cy="539731"/>
          </a:xfrm>
          <a:prstGeom prst="rect">
            <a:avLst/>
          </a:prstGeom>
          <a:noFill/>
        </p:spPr>
        <p:txBody>
          <a:bodyPr vert="horz" wrap="square" lIns="0" tIns="46831" rIns="0" bIns="0" rtlCol="0" anchor="ctr">
            <a:spAutoFit/>
          </a:bodyPr>
          <a:lstStyle/>
          <a:p>
            <a:pPr marL="71834" defTabSz="571500">
              <a:spcBef>
                <a:spcPts val="369"/>
              </a:spcBef>
            </a:pPr>
            <a:r>
              <a:rPr lang="en-US" sz="3200" b="1" kern="0" dirty="0">
                <a:solidFill>
                  <a:schemeClr val="accent1"/>
                </a:solidFill>
                <a:latin typeface="Segoe UI" panose="020B0502040204020203" pitchFamily="34" charset="0"/>
                <a:cs typeface="Segoe UI" panose="020B0502040204020203" pitchFamily="34" charset="0"/>
              </a:rPr>
              <a:t>2 Placement</a:t>
            </a:r>
            <a:endParaRPr sz="3200" kern="0" dirty="0">
              <a:solidFill>
                <a:schemeClr val="accent1"/>
              </a:solidFill>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46A978A7-42F7-5359-5ADE-8309142AA5F5}"/>
              </a:ext>
            </a:extLst>
          </p:cNvPr>
          <p:cNvGrpSpPr/>
          <p:nvPr/>
        </p:nvGrpSpPr>
        <p:grpSpPr>
          <a:xfrm>
            <a:off x="522032" y="1892222"/>
            <a:ext cx="7392046" cy="1312860"/>
            <a:chOff x="522032" y="2555445"/>
            <a:chExt cx="7392046" cy="1312860"/>
          </a:xfrm>
        </p:grpSpPr>
        <p:sp>
          <p:nvSpPr>
            <p:cNvPr id="9" name="object 23">
              <a:extLst>
                <a:ext uri="{FF2B5EF4-FFF2-40B4-BE49-F238E27FC236}">
                  <a16:creationId xmlns:a16="http://schemas.microsoft.com/office/drawing/2014/main" id="{D6E36606-0B76-85BF-2070-28ACC9FE97B6}"/>
                </a:ext>
              </a:extLst>
            </p:cNvPr>
            <p:cNvSpPr txBox="1"/>
            <p:nvPr/>
          </p:nvSpPr>
          <p:spPr>
            <a:xfrm>
              <a:off x="989337" y="2555445"/>
              <a:ext cx="6924741" cy="1312860"/>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What are your short-term, intermediate-term and long-term goals? How do you want your assets distributed among these time horizons?</a:t>
              </a: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p:txBody>
        </p:sp>
        <p:pic>
          <p:nvPicPr>
            <p:cNvPr id="10" name="Picture 9" descr="A blue circle with arrows&#10;&#10;AI-generated content may be incorrect.">
              <a:extLst>
                <a:ext uri="{FF2B5EF4-FFF2-40B4-BE49-F238E27FC236}">
                  <a16:creationId xmlns:a16="http://schemas.microsoft.com/office/drawing/2014/main" id="{ACD4045F-2FCD-0891-6330-E4DD0AB186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032" y="2627222"/>
              <a:ext cx="570525" cy="559553"/>
            </a:xfrm>
            <a:prstGeom prst="rect">
              <a:avLst/>
            </a:prstGeom>
          </p:spPr>
        </p:pic>
      </p:grpSp>
      <p:grpSp>
        <p:nvGrpSpPr>
          <p:cNvPr id="11" name="Group 10">
            <a:extLst>
              <a:ext uri="{FF2B5EF4-FFF2-40B4-BE49-F238E27FC236}">
                <a16:creationId xmlns:a16="http://schemas.microsoft.com/office/drawing/2014/main" id="{3F5E256F-E2B4-4D55-08ED-B13280EFB863}"/>
              </a:ext>
            </a:extLst>
          </p:cNvPr>
          <p:cNvGrpSpPr/>
          <p:nvPr/>
        </p:nvGrpSpPr>
        <p:grpSpPr>
          <a:xfrm>
            <a:off x="522032" y="3072024"/>
            <a:ext cx="7616093" cy="559553"/>
            <a:chOff x="522032" y="3211218"/>
            <a:chExt cx="7616093" cy="559553"/>
          </a:xfrm>
        </p:grpSpPr>
        <p:pic>
          <p:nvPicPr>
            <p:cNvPr id="14" name="Picture 13" descr="A blue circle with arrows&#10;&#10;AI-generated content may be incorrect.">
              <a:extLst>
                <a:ext uri="{FF2B5EF4-FFF2-40B4-BE49-F238E27FC236}">
                  <a16:creationId xmlns:a16="http://schemas.microsoft.com/office/drawing/2014/main" id="{6F2A6A0A-3E49-01EF-C0CE-A79326E1F7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032" y="3211218"/>
              <a:ext cx="570525" cy="559553"/>
            </a:xfrm>
            <a:prstGeom prst="rect">
              <a:avLst/>
            </a:prstGeom>
          </p:spPr>
        </p:pic>
        <p:sp>
          <p:nvSpPr>
            <p:cNvPr id="15" name="object 23">
              <a:extLst>
                <a:ext uri="{FF2B5EF4-FFF2-40B4-BE49-F238E27FC236}">
                  <a16:creationId xmlns:a16="http://schemas.microsoft.com/office/drawing/2014/main" id="{0D9EDD37-78AF-D476-E943-544CFBC1D882}"/>
                </a:ext>
              </a:extLst>
            </p:cNvPr>
            <p:cNvSpPr txBox="1"/>
            <p:nvPr/>
          </p:nvSpPr>
          <p:spPr>
            <a:xfrm>
              <a:off x="989337" y="3280643"/>
              <a:ext cx="7148788" cy="351058"/>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Do you prioritize growth, income or preserving capital? </a:t>
              </a:r>
              <a:endParaRPr lang="en-US" sz="2000" kern="0" dirty="0">
                <a:solidFill>
                  <a:srgbClr val="C00000"/>
                </a:solidFill>
                <a:latin typeface="Segoe UI" panose="020B0502040204020203" pitchFamily="34" charset="0"/>
                <a:cs typeface="Segoe UI" panose="020B0502040204020203" pitchFamily="34" charset="0"/>
              </a:endParaRPr>
            </a:p>
          </p:txBody>
        </p:sp>
      </p:grpSp>
      <p:grpSp>
        <p:nvGrpSpPr>
          <p:cNvPr id="16" name="Group 15">
            <a:extLst>
              <a:ext uri="{FF2B5EF4-FFF2-40B4-BE49-F238E27FC236}">
                <a16:creationId xmlns:a16="http://schemas.microsoft.com/office/drawing/2014/main" id="{5A9F0EA4-6071-BA14-47A5-AEDAC7E97DAB}"/>
              </a:ext>
            </a:extLst>
          </p:cNvPr>
          <p:cNvGrpSpPr/>
          <p:nvPr/>
        </p:nvGrpSpPr>
        <p:grpSpPr>
          <a:xfrm>
            <a:off x="540754" y="6136785"/>
            <a:ext cx="4299822" cy="1351332"/>
            <a:chOff x="540754" y="5152362"/>
            <a:chExt cx="4299822" cy="1351332"/>
          </a:xfrm>
        </p:grpSpPr>
        <p:pic>
          <p:nvPicPr>
            <p:cNvPr id="17" name="Picture 16" descr="A blue circle with arrows&#10;&#10;AI-generated content may be incorrect.">
              <a:extLst>
                <a:ext uri="{FF2B5EF4-FFF2-40B4-BE49-F238E27FC236}">
                  <a16:creationId xmlns:a16="http://schemas.microsoft.com/office/drawing/2014/main" id="{9A64CDE3-63CD-25A7-8374-E62A1F31A2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754" y="5197684"/>
              <a:ext cx="570525" cy="559553"/>
            </a:xfrm>
            <a:prstGeom prst="rect">
              <a:avLst/>
            </a:prstGeom>
          </p:spPr>
        </p:pic>
        <p:sp>
          <p:nvSpPr>
            <p:cNvPr id="18" name="object 23">
              <a:extLst>
                <a:ext uri="{FF2B5EF4-FFF2-40B4-BE49-F238E27FC236}">
                  <a16:creationId xmlns:a16="http://schemas.microsoft.com/office/drawing/2014/main" id="{A808F5BE-E782-1C31-BF10-5160F374C092}"/>
                </a:ext>
              </a:extLst>
            </p:cNvPr>
            <p:cNvSpPr txBox="1"/>
            <p:nvPr/>
          </p:nvSpPr>
          <p:spPr>
            <a:xfrm>
              <a:off x="989338" y="5152362"/>
              <a:ext cx="3851238" cy="1351332"/>
            </a:xfrm>
            <a:prstGeom prst="rect">
              <a:avLst/>
            </a:prstGeom>
          </p:spPr>
          <p:txBody>
            <a:bodyPr vert="horz" wrap="square" lIns="0" tIns="42863" rIns="0" bIns="0" rtlCol="0">
              <a:spAutoFit/>
            </a:bodyPr>
            <a:lstStyle/>
            <a:p>
              <a:pPr marL="310356" defTabSz="571500">
                <a:spcBef>
                  <a:spcPts val="338"/>
                </a:spcBef>
              </a:pPr>
              <a:r>
                <a:rPr lang="en-US" sz="2000" kern="0" spc="47" dirty="0">
                  <a:latin typeface="Segoe UI" panose="020B0502040204020203" pitchFamily="34" charset="0"/>
                  <a:cs typeface="Segoe UI" panose="020B0502040204020203" pitchFamily="34" charset="0"/>
                </a:rPr>
                <a:t>How comfortable are you with market ups and downs?</a:t>
              </a:r>
            </a:p>
            <a:p>
              <a:pPr marL="310356" defTabSz="571500">
                <a:spcBef>
                  <a:spcPts val="338"/>
                </a:spcBef>
              </a:pPr>
              <a:endParaRPr lang="en-US" sz="2000" kern="0" spc="47" dirty="0">
                <a:latin typeface="Segoe UI" panose="020B0502040204020203" pitchFamily="34" charset="0"/>
                <a:cs typeface="Segoe UI" panose="020B0502040204020203" pitchFamily="34" charset="0"/>
              </a:endParaRPr>
            </a:p>
            <a:p>
              <a:pPr marL="310356" defTabSz="571500">
                <a:spcBef>
                  <a:spcPts val="338"/>
                </a:spcBef>
              </a:pPr>
              <a:endParaRPr lang="en-US" sz="2000" b="1" kern="0" spc="47" dirty="0">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12D765CC-0DFC-7DB4-A988-0E0D934C01E7}"/>
              </a:ext>
            </a:extLst>
          </p:cNvPr>
          <p:cNvGrpSpPr/>
          <p:nvPr/>
        </p:nvGrpSpPr>
        <p:grpSpPr>
          <a:xfrm>
            <a:off x="0" y="6018581"/>
            <a:ext cx="14630400" cy="1079500"/>
            <a:chOff x="0" y="4114800"/>
            <a:chExt cx="14630400" cy="1079500"/>
          </a:xfrm>
          <a:solidFill>
            <a:schemeClr val="tx2"/>
          </a:solidFill>
        </p:grpSpPr>
        <p:sp>
          <p:nvSpPr>
            <p:cNvPr id="30" name="Rectangle 29">
              <a:extLst>
                <a:ext uri="{FF2B5EF4-FFF2-40B4-BE49-F238E27FC236}">
                  <a16:creationId xmlns:a16="http://schemas.microsoft.com/office/drawing/2014/main" id="{FCB24856-D986-FF00-07EB-7E44886B6D65}"/>
                </a:ext>
              </a:extLst>
            </p:cNvPr>
            <p:cNvSpPr/>
            <p:nvPr/>
          </p:nvSpPr>
          <p:spPr>
            <a:xfrm>
              <a:off x="0" y="4114800"/>
              <a:ext cx="14630400" cy="10795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F4276F2-0F3C-3A90-3884-7A2CF8D1CC8F}"/>
                </a:ext>
              </a:extLst>
            </p:cNvPr>
            <p:cNvCxnSpPr>
              <a:stCxn id="30" idx="1"/>
              <a:endCxn id="30" idx="3"/>
            </p:cNvCxnSpPr>
            <p:nvPr/>
          </p:nvCxnSpPr>
          <p:spPr>
            <a:xfrm>
              <a:off x="0" y="4654550"/>
              <a:ext cx="14630400" cy="0"/>
            </a:xfrm>
            <a:prstGeom prst="line">
              <a:avLst/>
            </a:prstGeom>
            <a:grpFill/>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52" name="Picture 51">
            <a:extLst>
              <a:ext uri="{FF2B5EF4-FFF2-40B4-BE49-F238E27FC236}">
                <a16:creationId xmlns:a16="http://schemas.microsoft.com/office/drawing/2014/main" id="{3FC99DE6-7BF8-AE1B-FC6D-6DFBF0D10DE9}"/>
              </a:ext>
            </a:extLst>
          </p:cNvPr>
          <p:cNvPicPr>
            <a:picLocks noChangeAspect="1"/>
          </p:cNvPicPr>
          <p:nvPr/>
        </p:nvPicPr>
        <p:blipFill>
          <a:blip r:embed="rId10"/>
          <a:stretch>
            <a:fillRect/>
          </a:stretch>
        </p:blipFill>
        <p:spPr>
          <a:xfrm>
            <a:off x="6703146" y="5311179"/>
            <a:ext cx="1041196" cy="665209"/>
          </a:xfrm>
          <a:prstGeom prst="rect">
            <a:avLst/>
          </a:prstGeom>
        </p:spPr>
      </p:pic>
      <p:grpSp>
        <p:nvGrpSpPr>
          <p:cNvPr id="35" name="Group 34">
            <a:extLst>
              <a:ext uri="{FF2B5EF4-FFF2-40B4-BE49-F238E27FC236}">
                <a16:creationId xmlns:a16="http://schemas.microsoft.com/office/drawing/2014/main" id="{3C0B3E6D-0D83-DF04-8C73-20EE66C2FC50}"/>
              </a:ext>
            </a:extLst>
          </p:cNvPr>
          <p:cNvGrpSpPr/>
          <p:nvPr/>
        </p:nvGrpSpPr>
        <p:grpSpPr>
          <a:xfrm>
            <a:off x="540754" y="3787303"/>
            <a:ext cx="7616093" cy="559553"/>
            <a:chOff x="540754" y="3787303"/>
            <a:chExt cx="7616093" cy="559553"/>
          </a:xfrm>
        </p:grpSpPr>
        <p:pic>
          <p:nvPicPr>
            <p:cNvPr id="28" name="Picture 27" descr="A blue circle with arrows&#10;&#10;AI-generated content may be incorrect.">
              <a:extLst>
                <a:ext uri="{FF2B5EF4-FFF2-40B4-BE49-F238E27FC236}">
                  <a16:creationId xmlns:a16="http://schemas.microsoft.com/office/drawing/2014/main" id="{0B83C16F-A8FA-6262-01BA-B19D43424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754" y="3787303"/>
              <a:ext cx="570525" cy="559553"/>
            </a:xfrm>
            <a:prstGeom prst="rect">
              <a:avLst/>
            </a:prstGeom>
          </p:spPr>
        </p:pic>
        <p:sp>
          <p:nvSpPr>
            <p:cNvPr id="32" name="object 23">
              <a:extLst>
                <a:ext uri="{FF2B5EF4-FFF2-40B4-BE49-F238E27FC236}">
                  <a16:creationId xmlns:a16="http://schemas.microsoft.com/office/drawing/2014/main" id="{44E03FC0-3B55-1D75-AEFF-93DE4703C6E9}"/>
                </a:ext>
              </a:extLst>
            </p:cNvPr>
            <p:cNvSpPr txBox="1"/>
            <p:nvPr/>
          </p:nvSpPr>
          <p:spPr>
            <a:xfrm>
              <a:off x="1008059" y="3856728"/>
              <a:ext cx="7148788" cy="351058"/>
            </a:xfrm>
            <a:prstGeom prst="rect">
              <a:avLst/>
            </a:prstGeom>
          </p:spPr>
          <p:txBody>
            <a:bodyPr vert="horz" wrap="square" lIns="0" tIns="42863" rIns="0" bIns="0" rtlCol="0">
              <a:spAutoFit/>
            </a:bodyPr>
            <a:lstStyle/>
            <a:p>
              <a:pPr marL="310356" defTabSz="571500">
                <a:spcBef>
                  <a:spcPts val="338"/>
                </a:spcBef>
              </a:pPr>
              <a:r>
                <a:rPr lang="en-US" sz="2000" kern="0" dirty="0">
                  <a:latin typeface="Segoe UI" panose="020B0502040204020203" pitchFamily="34" charset="0"/>
                  <a:cs typeface="Segoe UI" panose="020B0502040204020203" pitchFamily="34" charset="0"/>
                </a:rPr>
                <a:t>How comfortable are you with market ups and downs?</a:t>
              </a:r>
              <a:endParaRPr lang="en-US" sz="2000" kern="0" dirty="0">
                <a:solidFill>
                  <a:srgbClr val="C00000"/>
                </a:solidFill>
                <a:latin typeface="Segoe UI" panose="020B0502040204020203" pitchFamily="34" charset="0"/>
                <a:cs typeface="Segoe UI" panose="020B0502040204020203" pitchFamily="34" charset="0"/>
              </a:endParaRPr>
            </a:p>
          </p:txBody>
        </p:sp>
      </p:grpSp>
      <p:pic>
        <p:nvPicPr>
          <p:cNvPr id="19" name="Picture 18">
            <a:extLst>
              <a:ext uri="{FF2B5EF4-FFF2-40B4-BE49-F238E27FC236}">
                <a16:creationId xmlns:a16="http://schemas.microsoft.com/office/drawing/2014/main" id="{2143694A-57F4-4ED0-2B09-0530D0CEBCCF}"/>
              </a:ext>
            </a:extLst>
          </p:cNvPr>
          <p:cNvPicPr>
            <a:picLocks noChangeAspect="1"/>
          </p:cNvPicPr>
          <p:nvPr/>
        </p:nvPicPr>
        <p:blipFill>
          <a:blip r:embed="rId11"/>
          <a:stretch>
            <a:fillRect/>
          </a:stretch>
        </p:blipFill>
        <p:spPr>
          <a:xfrm>
            <a:off x="13186978" y="253621"/>
            <a:ext cx="1196822" cy="1196822"/>
          </a:xfrm>
          <a:prstGeom prst="rect">
            <a:avLst/>
          </a:prstGeom>
        </p:spPr>
      </p:pic>
    </p:spTree>
    <p:extLst>
      <p:ext uri="{BB962C8B-B14F-4D97-AF65-F5344CB8AC3E}">
        <p14:creationId xmlns:p14="http://schemas.microsoft.com/office/powerpoint/2010/main" val="415908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7FkFXXca7FlKzk0m4Hzug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FkFXXca7FlKzk0m4Hzug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EQH">
      <a:dk1>
        <a:srgbClr val="002677"/>
      </a:dk1>
      <a:lt1>
        <a:srgbClr val="FFFFFF"/>
      </a:lt1>
      <a:dk2>
        <a:srgbClr val="000000"/>
      </a:dk2>
      <a:lt2>
        <a:srgbClr val="E9E9E9"/>
      </a:lt2>
      <a:accent1>
        <a:srgbClr val="3369FF"/>
      </a:accent1>
      <a:accent2>
        <a:srgbClr val="73BFFF"/>
      </a:accent2>
      <a:accent3>
        <a:srgbClr val="00D9A7"/>
      </a:accent3>
      <a:accent4>
        <a:srgbClr val="005F66"/>
      </a:accent4>
      <a:accent5>
        <a:srgbClr val="75787B"/>
      </a:accent5>
      <a:accent6>
        <a:srgbClr val="7153FA"/>
      </a:accent6>
      <a:hlink>
        <a:srgbClr val="8C2532"/>
      </a:hlink>
      <a:folHlink>
        <a:srgbClr val="FF62BB"/>
      </a:folHlink>
    </a:clrScheme>
    <a:fontScheme name="Equitable">
      <a:majorFont>
        <a:latin typeface="SegoeUI"/>
        <a:ea typeface=""/>
        <a:cs typeface=""/>
      </a:majorFont>
      <a:minorFont>
        <a:latin typeface="Segoe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QH">
      <a:dk1>
        <a:srgbClr val="002677"/>
      </a:dk1>
      <a:lt1>
        <a:srgbClr val="FFFFFF"/>
      </a:lt1>
      <a:dk2>
        <a:srgbClr val="000000"/>
      </a:dk2>
      <a:lt2>
        <a:srgbClr val="E9E9E9"/>
      </a:lt2>
      <a:accent1>
        <a:srgbClr val="3369FF"/>
      </a:accent1>
      <a:accent2>
        <a:srgbClr val="73BFFF"/>
      </a:accent2>
      <a:accent3>
        <a:srgbClr val="00D9A7"/>
      </a:accent3>
      <a:accent4>
        <a:srgbClr val="005F66"/>
      </a:accent4>
      <a:accent5>
        <a:srgbClr val="75787B"/>
      </a:accent5>
      <a:accent6>
        <a:srgbClr val="7153FA"/>
      </a:accent6>
      <a:hlink>
        <a:srgbClr val="8C2532"/>
      </a:hlink>
      <a:folHlink>
        <a:srgbClr val="FF62BB"/>
      </a:folHlink>
    </a:clrScheme>
    <a:fontScheme name="Equitable">
      <a:majorFont>
        <a:latin typeface="SegoeUI"/>
        <a:ea typeface=""/>
        <a:cs typeface=""/>
      </a:majorFont>
      <a:minorFont>
        <a:latin typeface="Segoe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DoxContent" ma:contentTypeID="0x010100B24C549A633F7C48BA2305DAC5266D4A0057AE83A2E3390D40B2C7768C49040E83" ma:contentTypeVersion="35" ma:contentTypeDescription="Base content type for all the eDox content libraries" ma:contentTypeScope="" ma:versionID="970115f2e1aed1679f892c6a1cd69e76">
  <xsd:schema xmlns:xsd="http://www.w3.org/2001/XMLSchema" xmlns:xs="http://www.w3.org/2001/XMLSchema" xmlns:p="http://schemas.microsoft.com/office/2006/metadata/properties" xmlns:ns2="ac20609a-3051-41d9-b17a-8705bef0fda4" xmlns:ns3="165c0ba8-d3ca-4924-85cd-96410058dcf8" targetNamespace="http://schemas.microsoft.com/office/2006/metadata/properties" ma:root="true" ma:fieldsID="793ad9c435b0b11815f96e8c6fae772d" ns2:_="" ns3:_="">
    <xsd:import namespace="ac20609a-3051-41d9-b17a-8705bef0fda4"/>
    <xsd:import namespace="165c0ba8-d3ca-4924-85cd-96410058dcf8"/>
    <xsd:element name="properties">
      <xsd:complexType>
        <xsd:sequence>
          <xsd:element name="documentManagement">
            <xsd:complexType>
              <xsd:all>
                <xsd:element ref="ns2:_dlc_DocId" minOccurs="0"/>
                <xsd:element ref="ns2:_dlc_DocIdUrl" minOccurs="0"/>
                <xsd:element ref="ns2:_dlc_DocIdPersistId" minOccurs="0"/>
                <xsd:element ref="ns2:DocumentName"/>
                <xsd:element ref="ns2:Descriptions" minOccurs="0"/>
                <xsd:element ref="ns2:ActiveStatus" minOccurs="0"/>
                <xsd:element ref="ns2:CatalogNumber" minOccurs="0"/>
                <xsd:element ref="ns2:ComplianceNumber" minOccurs="0"/>
                <xsd:element ref="ns2:ComplianceRelatedRequiredReading" minOccurs="0"/>
                <xsd:element ref="ns2:ContentVersionDate" minOccurs="0"/>
                <xsd:element ref="ns2:kc37e8acea214b26bd23a9efa566ac16" minOccurs="0"/>
                <xsd:element ref="ns2:TaxCatchAll" minOccurs="0"/>
                <xsd:element ref="ns2:TaxCatchAllLabel" minOccurs="0"/>
                <xsd:element ref="ns2:ea0af7464256420b83d394d347890816" minOccurs="0"/>
                <xsd:element ref="ns2:c473f98684114ecd9e62b403be213f9f" minOccurs="0"/>
                <xsd:element ref="ns2:EffectiveDate"/>
                <xsd:element ref="ns2:eDOXKeyword" minOccurs="0"/>
                <xsd:element ref="ns2:WeeklyWireGroup" minOccurs="0"/>
                <xsd:element ref="ns2:ExcludeDocFromWhatsNew" minOccurs="0"/>
                <xsd:element ref="ns2:ExpirationDate"/>
                <xsd:element ref="ns2:PrintPermission" minOccurs="0"/>
                <xsd:element ref="ns2:FillableSavable" minOccurs="0"/>
                <xsd:element ref="ns2:ePubNumber" minOccurs="0"/>
                <xsd:element ref="ns2:OwnedBy" minOccurs="0"/>
                <xsd:element ref="ns2:ItemNumber" minOccurs="0"/>
                <xsd:element ref="ns2:PlaceOrder" minOccurs="0"/>
                <xsd:element ref="ns2:WhatsNewVersionControl" minOccurs="0"/>
                <xsd:element ref="ns2:Node" minOccurs="0"/>
                <xsd:element ref="ns2:ContentOwner" minOccurs="0"/>
                <xsd:element ref="ns2:Required_x0020_Approval" minOccurs="0"/>
                <xsd:element ref="ns3:MediaServiceObjectDetectorVersions" minOccurs="0"/>
                <xsd:element ref="ns3:MediaServiceSearchPropertie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0609a-3051-41d9-b17a-8705bef0fd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element name="DocumentName" ma:index="11" ma:displayName="Document Name" ma:internalName="DocumentName" ma:readOnly="false">
      <xsd:simpleType>
        <xsd:restriction base="dms:Text">
          <xsd:maxLength value="255"/>
        </xsd:restriction>
      </xsd:simpleType>
    </xsd:element>
    <xsd:element name="Descriptions" ma:index="12" nillable="true" ma:displayName="Descriptions" ma:internalName="Descriptions" ma:readOnly="false">
      <xsd:simpleType>
        <xsd:restriction base="dms:Note"/>
      </xsd:simpleType>
    </xsd:element>
    <xsd:element name="ActiveStatus" ma:index="13" nillable="true" ma:displayName="Active Status" ma:format="Dropdown" ma:internalName="ActiveStatus" ma:readOnly="false">
      <xsd:simpleType>
        <xsd:restriction base="dms:Choice">
          <xsd:enumeration value="Active"/>
          <xsd:enumeration value="NYE"/>
          <xsd:enumeration value="EXP"/>
        </xsd:restriction>
      </xsd:simpleType>
    </xsd:element>
    <xsd:element name="CatalogNumber" ma:index="14" nillable="true" ma:displayName="Catalog Number" ma:internalName="CatalogNumber" ma:readOnly="false">
      <xsd:simpleType>
        <xsd:restriction base="dms:Text">
          <xsd:maxLength value="255"/>
        </xsd:restriction>
      </xsd:simpleType>
    </xsd:element>
    <xsd:element name="ComplianceNumber" ma:index="15" nillable="true" ma:displayName="Compliance Number" ma:internalName="ComplianceNumber" ma:readOnly="false">
      <xsd:simpleType>
        <xsd:restriction base="dms:Text">
          <xsd:maxLength value="255"/>
        </xsd:restriction>
      </xsd:simpleType>
    </xsd:element>
    <xsd:element name="ComplianceRelatedRequiredReading" ma:index="16" nillable="true" ma:displayName="Compliance Related Required Reading" ma:default="0" ma:internalName="ComplianceRelatedRequiredReading" ma:readOnly="false">
      <xsd:simpleType>
        <xsd:restriction base="dms:Boolean"/>
      </xsd:simpleType>
    </xsd:element>
    <xsd:element name="ContentVersionDate" ma:index="17" nillable="true" ma:displayName="Content Version Date" ma:format="DateOnly" ma:internalName="ContentVersionDate" ma:readOnly="false">
      <xsd:simpleType>
        <xsd:restriction base="dms:DateTime"/>
      </xsd:simpleType>
    </xsd:element>
    <xsd:element name="kc37e8acea214b26bd23a9efa566ac16" ma:index="18" ma:taxonomy="true" ma:internalName="kc37e8acea214b26bd23a9efa566ac16" ma:taxonomyFieldName="DocumentSource1" ma:displayName="Document Source" ma:readOnly="false" ma:fieldId="{4c37e8ac-ea21-4b26-bd23-a9efa566ac16}" ma:taxonomyMulti="true" ma:sspId="ee04b049-f472-44b8-8781-0cfba27cd2bd" ma:termSetId="1e14665d-85b2-4f0b-9436-437d7fa76f4e"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fa498d2b-f667-4b86-9f6b-680d064a2ed6}" ma:internalName="TaxCatchAll" ma:readOnly="false" ma:showField="CatchAllData"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fa498d2b-f667-4b86-9f6b-680d064a2ed6}" ma:internalName="TaxCatchAllLabel" ma:readOnly="true" ma:showField="CatchAllDataLabel"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ea0af7464256420b83d394d347890816" ma:index="22" nillable="true" ma:taxonomy="true" ma:internalName="ea0af7464256420b83d394d347890816" ma:taxonomyFieldName="ProductService1" ma:displayName="Product/Service" ma:readOnly="false" ma:fieldId="{ea0af746-4256-420b-83d3-94d347890816}" ma:taxonomyMulti="true" ma:sspId="ee04b049-f472-44b8-8781-0cfba27cd2bd" ma:termSetId="58eb7d9b-142b-4c63-9036-5a28e5c90f8c" ma:anchorId="00000000-0000-0000-0000-000000000000" ma:open="false" ma:isKeyword="false">
      <xsd:complexType>
        <xsd:sequence>
          <xsd:element ref="pc:Terms" minOccurs="0" maxOccurs="1"/>
        </xsd:sequence>
      </xsd:complexType>
    </xsd:element>
    <xsd:element name="c473f98684114ecd9e62b403be213f9f" ma:index="24" ma:taxonomy="true" ma:internalName="c473f98684114ecd9e62b403be213f9f" ma:taxonomyFieldName="DocumentType1" ma:displayName="Document Type" ma:readOnly="false" ma:fieldId="{c473f986-8411-4ecd-9e62-b403be213f9f}" ma:taxonomyMulti="true" ma:sspId="ee04b049-f472-44b8-8781-0cfba27cd2bd" ma:termSetId="f34d95ee-ab14-48c4-a5b1-ec9c25eb4121" ma:anchorId="00000000-0000-0000-0000-000000000000" ma:open="false" ma:isKeyword="false">
      <xsd:complexType>
        <xsd:sequence>
          <xsd:element ref="pc:Terms" minOccurs="0" maxOccurs="1"/>
        </xsd:sequence>
      </xsd:complexType>
    </xsd:element>
    <xsd:element name="EffectiveDate" ma:index="26" ma:displayName="Effective DateTime" ma:format="DateOnly" ma:internalName="EffectiveDate" ma:readOnly="false">
      <xsd:simpleType>
        <xsd:restriction base="dms:DateTime"/>
      </xsd:simpleType>
    </xsd:element>
    <xsd:element name="eDOXKeyword" ma:index="27" nillable="true" ma:displayName="Keyword" ma:internalName="eDOXKeyword" ma:readOnly="false">
      <xsd:simpleType>
        <xsd:restriction base="dms:Note">
          <xsd:maxLength value="255"/>
        </xsd:restriction>
      </xsd:simpleType>
    </xsd:element>
    <xsd:element name="WeeklyWireGroup" ma:index="28" nillable="true" ma:displayName="Weekly Wire Group" ma:format="Dropdown" ma:internalName="WeeklyWireGroup" ma:readOnly="false">
      <xsd:simpleType>
        <xsd:restriction base="dms:Choice">
          <xsd:enumeration value="Benefits &amp; compensation News"/>
          <xsd:enumeration value="Company news"/>
          <xsd:enumeration value="Compliance news"/>
          <xsd:enumeration value="Marketing &amp; technology news"/>
          <xsd:enumeration value="My business news"/>
          <xsd:enumeration value="Product news"/>
        </xsd:restriction>
      </xsd:simpleType>
    </xsd:element>
    <xsd:element name="ExcludeDocFromWhatsNew" ma:index="29" nillable="true" ma:displayName="Exclude Doc From Whats New" ma:default="0" ma:internalName="ExcludeDocFromWhatsNew" ma:readOnly="false">
      <xsd:simpleType>
        <xsd:restriction base="dms:Boolean"/>
      </xsd:simpleType>
    </xsd:element>
    <xsd:element name="ExpirationDate" ma:index="30" ma:displayName="Expiration DateTime" ma:format="DateOnly" ma:internalName="ExpirationDate" ma:readOnly="false">
      <xsd:simpleType>
        <xsd:restriction base="dms:DateTime"/>
      </xsd:simpleType>
    </xsd:element>
    <xsd:element name="PrintPermission" ma:index="31" nillable="true" ma:displayName="Print Permission" ma:default="0" ma:internalName="PrintPermission" ma:readOnly="false">
      <xsd:simpleType>
        <xsd:restriction base="dms:Boolean"/>
      </xsd:simpleType>
    </xsd:element>
    <xsd:element name="FillableSavable" ma:index="32" nillable="true" ma:displayName="Fillable/Savable" ma:format="Dropdown" ma:internalName="FillableSavable" ma:readOnly="false">
      <xsd:simpleType>
        <xsd:restriction base="dms:Choice">
          <xsd:enumeration value="None"/>
          <xsd:enumeration value="Fillable"/>
          <xsd:enumeration value="Savable"/>
        </xsd:restriction>
      </xsd:simpleType>
    </xsd:element>
    <xsd:element name="ePubNumber" ma:index="33" nillable="true" ma:displayName="ePub Number" ma:internalName="ePubNumber" ma:readOnly="false">
      <xsd:simpleType>
        <xsd:restriction base="dms:Text">
          <xsd:maxLength value="255"/>
        </xsd:restriction>
      </xsd:simpleType>
    </xsd:element>
    <xsd:element name="OwnedBy" ma:index="34" nillable="true" ma:displayName="Content Owner" ma:list="UserInfo" ma:SharePointGroup="0" ma:internalName="Own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Number" ma:index="35" nillable="true" ma:displayName="Item Number" ma:internalName="ItemNumber" ma:readOnly="false">
      <xsd:simpleType>
        <xsd:restriction base="dms:Text">
          <xsd:maxLength value="255"/>
        </xsd:restriction>
      </xsd:simpleType>
    </xsd:element>
    <xsd:element name="PlaceOrder" ma:index="36" nillable="true" ma:displayName="Place Order" ma:default="0" ma:internalName="PlaceOrder" ma:readOnly="false">
      <xsd:simpleType>
        <xsd:restriction base="dms:Boolean"/>
      </xsd:simpleType>
    </xsd:element>
    <xsd:element name="WhatsNewVersionControl" ma:index="37" nillable="true" ma:displayName="Whats New Version Control" ma:format="Dropdown" ma:internalName="WhatsNewVersionControl" ma:readOnly="false">
      <xsd:simpleType>
        <xsd:restriction base="dms:Choice">
          <xsd:enumeration value="Always include New versions"/>
          <xsd:enumeration value="Never include new versions"/>
        </xsd:restriction>
      </xsd:simpleType>
    </xsd:element>
    <xsd:element name="Node" ma:index="38" nillable="true" ma:displayName="Node" ma:internalName="Node" ma:readOnly="false">
      <xsd:simpleType>
        <xsd:restriction base="dms:Text">
          <xsd:maxLength value="255"/>
        </xsd:restriction>
      </xsd:simpleType>
    </xsd:element>
    <xsd:element name="ContentOwner" ma:index="39" nillable="true" ma:displayName="Owned By" ma:internalName="ContentOwner" ma:readOnly="false">
      <xsd:simpleType>
        <xsd:restriction base="dms:Text">
          <xsd:maxLength value="255"/>
        </xsd:restriction>
      </xsd:simpleType>
    </xsd:element>
    <xsd:element name="Required_x0020_Approval" ma:index="40" nillable="true" ma:displayName="Required Approval" ma:default="No" ma:format="Dropdown" ma:internalName="Required_x0020_Approval"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165c0ba8-d3ca-4924-85cd-96410058dcf8" elementFormDefault="qualified">
    <xsd:import namespace="http://schemas.microsoft.com/office/2006/documentManagement/types"/>
    <xsd:import namespace="http://schemas.microsoft.com/office/infopath/2007/PartnerControls"/>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EventHashCode" ma:index="44" nillable="true" ma:displayName="MediaServiceEventHashCode" ma:hidden="true" ma:internalName="MediaServiceEventHashCode" ma:readOnly="true">
      <xsd:simpleType>
        <xsd:restriction base="dms:Text"/>
      </xsd:simpleType>
    </xsd:element>
    <xsd:element name="MediaLengthInSeconds" ma:index="4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c20609a-3051-41d9-b17a-8705bef0fda4">
      <Value>20</Value>
      <Value>19</Value>
      <Value>18</Value>
      <Value>24</Value>
      <Value>1</Value>
    </TaxCatchAll>
    <Descriptions xmlns="ac20609a-3051-41d9-b17a-8705bef0fda4">Use this presentation with your clients to educate them about asset location planning and how it can be beneficial for their retirement.</Descriptions>
    <WeeklyWireGroup xmlns="ac20609a-3051-41d9-b17a-8705bef0fda4" xsi:nil="true"/>
    <ActiveStatus xmlns="ac20609a-3051-41d9-b17a-8705bef0fda4" xsi:nil="true"/>
    <_dlc_DocIdPersistId xmlns="ac20609a-3051-41d9-b17a-8705bef0fda4" xsi:nil="true"/>
    <FillableSavable xmlns="ac20609a-3051-41d9-b17a-8705bef0fda4" xsi:nil="true"/>
    <ComplianceNumber xmlns="ac20609a-3051-41d9-b17a-8705bef0fda4">GE-8567292</ComplianceNumber>
    <ExpirationDate xmlns="ac20609a-3051-41d9-b17a-8705bef0fda4">2029-11-30T05:00:00+00:00</ExpirationDate>
    <Required_x0020_Approval xmlns="ac20609a-3051-41d9-b17a-8705bef0fda4">No</Required_x0020_Approval>
    <ItemNumber xmlns="ac20609a-3051-41d9-b17a-8705bef0fda4" xsi:nil="true"/>
    <Node xmlns="ac20609a-3051-41d9-b17a-8705bef0fda4">A2025111200012</Node>
    <WhatsNewVersionControl xmlns="ac20609a-3051-41d9-b17a-8705bef0fda4" xsi:nil="true"/>
    <EffectiveDate xmlns="ac20609a-3051-41d9-b17a-8705bef0fda4">2025-11-12T05:00:00+00:00</EffectiveDate>
    <ExcludeDocFromWhatsNew xmlns="ac20609a-3051-41d9-b17a-8705bef0fda4">true</ExcludeDocFromWhatsNew>
    <CatalogNumber xmlns="ac20609a-3051-41d9-b17a-8705bef0fda4" xsi:nil="true"/>
    <kc37e8acea214b26bd23a9efa566ac16 xmlns="ac20609a-3051-41d9-b17a-8705bef0fda4">
      <Terms xmlns="http://schemas.microsoft.com/office/infopath/2007/PartnerControls">
        <TermInfo xmlns="http://schemas.microsoft.com/office/infopath/2007/PartnerControls">
          <TermName xmlns="http://schemas.microsoft.com/office/infopath/2007/PartnerControls">eDOX</TermName>
          <TermId xmlns="http://schemas.microsoft.com/office/infopath/2007/PartnerControls">dbdf074c-48cf-4384-adc6-d2152712d3e2</TermId>
        </TermInfo>
        <TermInfo xmlns="http://schemas.microsoft.com/office/infopath/2007/PartnerControls">
          <TermName xmlns="http://schemas.microsoft.com/office/infopath/2007/PartnerControls">ADL</TermName>
          <TermId xmlns="http://schemas.microsoft.com/office/infopath/2007/PartnerControls">451c10f9-a6ec-4701-969e-cf5ecce0ecbf</TermId>
        </TermInfo>
        <TermInfo xmlns="http://schemas.microsoft.com/office/infopath/2007/PartnerControls">
          <TermName xmlns="http://schemas.microsoft.com/office/infopath/2007/PartnerControls">Wholesale</TermName>
          <TermId xmlns="http://schemas.microsoft.com/office/infopath/2007/PartnerControls">f1630df0-df78-49b7-a52d-93942431ec7a</TermId>
        </TermInfo>
      </Terms>
    </kc37e8acea214b26bd23a9efa566ac16>
    <ea0af7464256420b83d394d347890816 xmlns="ac20609a-3051-41d9-b17a-8705bef0fda4">
      <Terms xmlns="http://schemas.microsoft.com/office/infopath/2007/PartnerControls"/>
    </ea0af7464256420b83d394d347890816>
    <ePubNumber xmlns="ac20609a-3051-41d9-b17a-8705bef0fda4" xsi:nil="true"/>
    <DocumentName xmlns="ac20609a-3051-41d9-b17a-8705bef0fda4">Asset Location Client Presentation GE-8567292.1 (11/25) (Exp. 11/29)</DocumentName>
    <c473f98684114ecd9e62b403be213f9f xmlns="ac20609a-3051-41d9-b17a-8705bef0fda4">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8b9a7635-b49a-4f1c-b0ea-e0c013228d29</TermId>
        </TermInfo>
        <TermInfo xmlns="http://schemas.microsoft.com/office/infopath/2007/PartnerControls">
          <TermName xmlns="http://schemas.microsoft.com/office/infopath/2007/PartnerControls">Public</TermName>
          <TermId xmlns="http://schemas.microsoft.com/office/infopath/2007/PartnerControls">06aef62c-c796-46dd-a4d0-4224b632869e</TermId>
        </TermInfo>
      </Terms>
    </c473f98684114ecd9e62b403be213f9f>
    <eDOXKeyword xmlns="ac20609a-3051-41d9-b17a-8705bef0fda4">Asset location client presentation, asset location, tax strategies, Asset Location Client, GE-8567292.1</eDOXKeyword>
    <ContentVersionDate xmlns="ac20609a-3051-41d9-b17a-8705bef0fda4" xsi:nil="true"/>
    <PrintPermission xmlns="ac20609a-3051-41d9-b17a-8705bef0fda4">false</PrintPermission>
    <ContentOwner xmlns="ac20609a-3051-41d9-b17a-8705bef0fda4">Life</ContentOwner>
    <ComplianceRelatedRequiredReading xmlns="ac20609a-3051-41d9-b17a-8705bef0fda4">false</ComplianceRelatedRequiredReading>
    <PlaceOrder xmlns="ac20609a-3051-41d9-b17a-8705bef0fda4">false</PlaceOrder>
    <OwnedBy xmlns="ac20609a-3051-41d9-b17a-8705bef0fda4">
      <UserInfo>
        <DisplayName>Thomas, Ryan</DisplayName>
        <AccountId>14811</AccountId>
        <AccountType/>
      </UserInfo>
    </OwnedBy>
    <_dlc_DocId xmlns="ac20609a-3051-41d9-b17a-8705bef0fda4">Y6CZYP3QUJ6H-1787642447-5405</_dlc_DocId>
    <_dlc_DocIdUrl xmlns="ac20609a-3051-41d9-b17a-8705bef0fda4">
      <Url>https://equprod.sharepoint.com/sites/edocs/MM-MP/_layouts/15/DocIdRedir.aspx?ID=Y6CZYP3QUJ6H-1787642447-5405</Url>
      <Description>Y6CZYP3QUJ6H-1787642447-5405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BDEAE98-16A1-4A2F-86B0-6BFD4D95399B}"/>
</file>

<file path=customXml/itemProps2.xml><?xml version="1.0" encoding="utf-8"?>
<ds:datastoreItem xmlns:ds="http://schemas.openxmlformats.org/officeDocument/2006/customXml" ds:itemID="{FD71969F-F6DD-4471-BD16-CE5F9370C0AD}">
  <ds:schemaRefs>
    <ds:schemaRef ds:uri="http://schemas.microsoft.com/sharepoint/v3/contenttype/forms"/>
  </ds:schemaRefs>
</ds:datastoreItem>
</file>

<file path=customXml/itemProps3.xml><?xml version="1.0" encoding="utf-8"?>
<ds:datastoreItem xmlns:ds="http://schemas.openxmlformats.org/officeDocument/2006/customXml" ds:itemID="{C29E4681-3FBF-4FE7-B036-8DB53AE97009}">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www.w3.org/XML/1998/namespace"/>
    <ds:schemaRef ds:uri="http://schemas.microsoft.com/office/2006/metadata/properties"/>
    <ds:schemaRef ds:uri="http://purl.org/dc/dcmitype/"/>
    <ds:schemaRef ds:uri="94fabe4a-2506-401e-8075-92f6e8bfe020"/>
    <ds:schemaRef ds:uri="44721a8c-6030-4636-af65-3800c6236bdc"/>
  </ds:schemaRefs>
</ds:datastoreItem>
</file>

<file path=customXml/itemProps4.xml><?xml version="1.0" encoding="utf-8"?>
<ds:datastoreItem xmlns:ds="http://schemas.openxmlformats.org/officeDocument/2006/customXml" ds:itemID="{6E3B3A27-A2F9-4D85-919F-E86AD1E2443B}"/>
</file>

<file path=docProps/app.xml><?xml version="1.0" encoding="utf-8"?>
<Properties xmlns="http://schemas.openxmlformats.org/officeDocument/2006/extended-properties" xmlns:vt="http://schemas.openxmlformats.org/officeDocument/2006/docPropsVTypes">
  <Template>Office Theme</Template>
  <TotalTime>2821</TotalTime>
  <Words>4491</Words>
  <Application>Microsoft Office PowerPoint</Application>
  <PresentationFormat>Custom</PresentationFormat>
  <Paragraphs>485</Paragraphs>
  <Slides>22</Slides>
  <Notes>20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Courier New</vt:lpstr>
      <vt:lpstr>GT-R</vt:lpstr>
      <vt:lpstr>IBM Eliot Sans Medium</vt:lpstr>
      <vt:lpstr>Segoe </vt:lpstr>
      <vt:lpstr>Segoe UI</vt:lpstr>
      <vt:lpstr>Segoe UI Semibold</vt:lpstr>
      <vt:lpstr>SegoeUI</vt:lpstr>
      <vt:lpstr>Trebuchet MS</vt:lpstr>
      <vt:lpstr>Office Theme</vt:lpstr>
      <vt:lpstr>1_Office Theme</vt:lpstr>
      <vt:lpstr>think-cell Slide</vt:lpstr>
      <vt:lpstr>PowerPoint Presentation</vt:lpstr>
      <vt:lpstr>Agenda</vt:lpstr>
      <vt:lpstr>Addressing key financial pain points</vt:lpstr>
      <vt:lpstr>The uncertainty of future tax rates</vt:lpstr>
      <vt:lpstr>Have you heard the saying, “Don’t place all your eggs  in one basket”?</vt:lpstr>
      <vt:lpstr>Understanding tax account types</vt:lpstr>
      <vt:lpstr>Taking control of your taxes using asset location</vt:lpstr>
      <vt:lpstr>The three phases of asset location planning</vt:lpstr>
      <vt:lpstr>The three phases of asset location planning</vt:lpstr>
      <vt:lpstr>The three phases of asset location planning</vt:lpstr>
      <vt:lpstr>PowerPoint Presentation</vt:lpstr>
      <vt:lpstr>A hypothetical case of inefficient tax planning </vt:lpstr>
      <vt:lpstr>Hypothetical impact of asset location </vt:lpstr>
      <vt:lpstr>PowerPoint Presentation</vt:lpstr>
      <vt:lpstr>A hypothetical case of inefficient tax planning </vt:lpstr>
      <vt:lpstr>Hypothetical impact of asset location </vt:lpstr>
      <vt:lpstr>So, where are you in your asset location journey?</vt:lpstr>
      <vt:lpstr>So, where are you in your asset location journey?</vt:lpstr>
      <vt:lpstr>So, where are you in your asset location journey?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Prafull</dc:creator>
  <cp:lastModifiedBy>Thomas, Ryan</cp:lastModifiedBy>
  <cp:revision>58</cp:revision>
  <dcterms:created xsi:type="dcterms:W3CDTF">2020-08-20T17:06:39Z</dcterms:created>
  <dcterms:modified xsi:type="dcterms:W3CDTF">2025-11-12T22:27:38Z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0x010100B24C549A633F7C48BA2305DAC5266D4A0057AE83A2E3390D40B2C7768C49040E83</vt:lpwstr>
  </property>
  <property fmtid="{D5CDD505-2E9C-101B-9397-08002B2CF9AE}" pid="3" name="MediaServiceImageTags">
    <vt:lpwstr/>
  </property>
  <property fmtid="{D5CDD505-2E9C-101B-9397-08002B2CF9AE}" pid="4" name="_dlc_DocIdItemGuid">
    <vt:lpwstr>2ccba2f3-c360-4569-b1be-67f7c202cb40</vt:lpwstr>
  </property>
  <property fmtid="{D5CDD505-2E9C-101B-9397-08002B2CF9AE}" pid="5" name="DocumentSource1">
    <vt:lpwstr>1;#eDOX|dbdf074c-48cf-4384-adc6-d2152712d3e2;#18;#ADL|451c10f9-a6ec-4701-969e-cf5ecce0ecbf;#19;#Wholesale|f1630df0-df78-49b7-a52d-93942431ec7a</vt:lpwstr>
  </property>
  <property fmtid="{D5CDD505-2E9C-101B-9397-08002B2CF9AE}" pid="6" name="ProductService1">
    <vt:lpwstr/>
  </property>
  <property fmtid="{D5CDD505-2E9C-101B-9397-08002B2CF9AE}" pid="7" name="DocumentType1">
    <vt:lpwstr>20;#Presentation|8b9a7635-b49a-4f1c-b0ea-e0c013228d29;#24;#Public|06aef62c-c796-46dd-a4d0-4224b632869e</vt:lpwstr>
  </property>
</Properties>
</file>