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56.xml" ContentType="application/vnd.openxmlformats-officedocument.presentationml.slideLayout+xml"/>
  <Override PartName="/ppt/slideLayouts/slideLayout187.xml" ContentType="application/vnd.openxmlformats-officedocument.presentationml.slideLayout+xml"/>
  <Override PartName="/ppt/notesSlides/notesSlide1.xml" ContentType="application/vnd.openxmlformats-officedocument.presentationml.notesSlide+xml"/>
  <Override PartName="/ppt/slideLayouts/slideLayout16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186.xml" ContentType="application/vnd.openxmlformats-officedocument.presentationml.slideLayout+xml"/>
  <Override PartName="/ppt/slideLayouts/slideLayout220.xml" ContentType="application/vnd.openxmlformats-officedocument.presentationml.slideLayout+xml"/>
  <Override PartName="/ppt/slideLayouts/slideLayout147.xml" ContentType="application/vnd.openxmlformats-officedocument.presentationml.slideLayout+xml"/>
  <Override PartName="/ppt/slideLayouts/slideLayout185.xml" ContentType="application/vnd.openxmlformats-officedocument.presentationml.slideLayout+xml"/>
  <Override PartName="/ppt/slideLayouts/slideLayout219.xml" ContentType="application/vnd.openxmlformats-officedocument.presentationml.slideLayout+xml"/>
  <Override PartName="/ppt/slideLayouts/slideLayout165.xml" ContentType="application/vnd.openxmlformats-officedocument.presentationml.slideLayout+xml"/>
  <Override PartName="/ppt/slideLayouts/slideLayout184.xml" ContentType="application/vnd.openxmlformats-officedocument.presentationml.slideLayout+xml"/>
  <Override PartName="/ppt/slideLayouts/slideLayout218.xml" ContentType="application/vnd.openxmlformats-officedocument.presentationml.slideLayout+xml"/>
  <Override PartName="/ppt/slideLayouts/slideLayout155.xml" ContentType="application/vnd.openxmlformats-officedocument.presentationml.slideLayout+xml"/>
  <Override PartName="/ppt/slideLayouts/slideLayout183.xml" ContentType="application/vnd.openxmlformats-officedocument.presentationml.slideLayout+xml"/>
  <Override PartName="/ppt/slideLayouts/slideLayout217.xml" ContentType="application/vnd.openxmlformats-officedocument.presentationml.slideLayout+xml"/>
  <Override PartName="/ppt/slideLayouts/slideLayout164.xml" ContentType="application/vnd.openxmlformats-officedocument.presentationml.slideLayout+xml"/>
  <Override PartName="/ppt/slideLayouts/slideLayout182.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150.xml" ContentType="application/vnd.openxmlformats-officedocument.presentationml.slideLayout+xml"/>
  <Override PartName="/ppt/slideLayouts/slideLayout216.xml" ContentType="application/vnd.openxmlformats-officedocument.presentationml.slideLayout+xml"/>
  <Override PartName="/ppt/slideLayouts/slideLayout181.xml" ContentType="application/vnd.openxmlformats-officedocument.presentationml.slideLayout+xml"/>
  <Override PartName="/ppt/slideLayouts/slideLayout215.xml" ContentType="application/vnd.openxmlformats-officedocument.presentationml.slideLayout+xml"/>
  <Override PartName="/ppt/slideLayouts/slideLayout163.xml" ContentType="application/vnd.openxmlformats-officedocument.presentationml.slideLayout+xml"/>
  <Override PartName="/ppt/slideLayouts/slideLayout214.xml" ContentType="application/vnd.openxmlformats-officedocument.presentationml.slideLayout+xml"/>
  <Override PartName="/ppt/slideLayouts/slideLayout180.xml" ContentType="application/vnd.openxmlformats-officedocument.presentationml.slideLayout+xml"/>
  <Override PartName="/ppt/slideLayouts/slideLayout213.xml" ContentType="application/vnd.openxmlformats-officedocument.presentationml.slideLayout+xml"/>
  <Override PartName="/ppt/slideLayouts/slideLayout154.xml" ContentType="application/vnd.openxmlformats-officedocument.presentationml.slideLayout+xml"/>
  <Override PartName="/ppt/slideLayouts/slideLayout212.xml" ContentType="application/vnd.openxmlformats-officedocument.presentationml.slideLayout+xml"/>
  <Override PartName="/ppt/slideLayouts/slideLayout179.xml" ContentType="application/vnd.openxmlformats-officedocument.presentationml.slideLayout+xml"/>
  <Override PartName="/ppt/slideLayouts/slideLayout211.xml" ContentType="application/vnd.openxmlformats-officedocument.presentationml.slideLayout+xml"/>
  <Override PartName="/ppt/slideLayouts/slideLayout162.xml" ContentType="application/vnd.openxmlformats-officedocument.presentationml.slideLayout+xml"/>
  <Override PartName="/ppt/slideLayouts/slideLayout210.xml" ContentType="application/vnd.openxmlformats-officedocument.presentationml.slideLayout+xml"/>
  <Override PartName="/ppt/slideLayouts/slideLayout178.xml" ContentType="application/vnd.openxmlformats-officedocument.presentationml.slideLayout+xml"/>
  <Override PartName="/ppt/slideLayouts/slideLayout209.xml" ContentType="application/vnd.openxmlformats-officedocument.presentationml.slideLayout+xml"/>
  <Override PartName="/ppt/slideLayouts/slideLayout148.xml" ContentType="application/vnd.openxmlformats-officedocument.presentationml.slideLayout+xml"/>
  <Override PartName="/ppt/slideLayouts/slideLayout208.xml" ContentType="application/vnd.openxmlformats-officedocument.presentationml.slideLayout+xml"/>
  <Override PartName="/ppt/slideLayouts/slideLayout177.xml" ContentType="application/vnd.openxmlformats-officedocument.presentationml.slideLayout+xml"/>
  <Override PartName="/ppt/slideLayouts/slideLayout161.xml" ContentType="application/vnd.openxmlformats-officedocument.presentationml.slideLayout+xml"/>
  <Override PartName="/ppt/slideLayouts/slideLayout207.xml" ContentType="application/vnd.openxmlformats-officedocument.presentationml.slideLayout+xml"/>
  <Override PartName="/ppt/slideLayouts/slideLayout176.xml" ContentType="application/vnd.openxmlformats-officedocument.presentationml.slideLayout+xml"/>
  <Override PartName="/ppt/slideLayouts/slideLayout206.xml" ContentType="application/vnd.openxmlformats-officedocument.presentationml.slideLayout+xml"/>
  <Override PartName="/ppt/slideLayouts/slideLayout153.xml" ContentType="application/vnd.openxmlformats-officedocument.presentationml.slideLayout+xml"/>
  <Override PartName="/ppt/slideLayouts/slideLayout205.xml" ContentType="application/vnd.openxmlformats-officedocument.presentationml.slideLayout+xml"/>
  <Override PartName="/ppt/slideLayouts/slideLayout175.xml" ContentType="application/vnd.openxmlformats-officedocument.presentationml.slideLayout+xml"/>
  <Override PartName="/ppt/slideLayouts/slideLayout204.xml" ContentType="application/vnd.openxmlformats-officedocument.presentationml.slideLayout+xml"/>
  <Override PartName="/ppt/slideLayouts/slideLayout160.xml" ContentType="application/vnd.openxmlformats-officedocument.presentationml.slideLayout+xml"/>
  <Override PartName="/ppt/slideLayouts/slideLayout203.xml" ContentType="application/vnd.openxmlformats-officedocument.presentationml.slideLayout+xml"/>
  <Override PartName="/ppt/slideLayouts/slideLayout174.xml" ContentType="application/vnd.openxmlformats-officedocument.presentationml.slideLayout+xml"/>
  <Override PartName="/ppt/slideLayouts/slideLayout202.xml" ContentType="application/vnd.openxmlformats-officedocument.presentationml.slideLayout+xml"/>
  <Override PartName="/ppt/slideLayouts/slideLayout145.xml" ContentType="application/vnd.openxmlformats-officedocument.presentationml.slideLayout+xml"/>
  <Override PartName="/ppt/slideLayouts/slideLayout201.xml" ContentType="application/vnd.openxmlformats-officedocument.presentationml.slideLayout+xml"/>
  <Override PartName="/ppt/slideLayouts/slideLayout173.xml" ContentType="application/vnd.openxmlformats-officedocument.presentationml.slideLayout+xml"/>
  <Override PartName="/ppt/slideLayouts/slideLayout200.xml" ContentType="application/vnd.openxmlformats-officedocument.presentationml.slideLayout+xml"/>
  <Override PartName="/ppt/slideLayouts/slideLayout159.xml" ContentType="application/vnd.openxmlformats-officedocument.presentationml.slideLayout+xml"/>
  <Override PartName="/ppt/slideLayouts/slideLayout199.xml" ContentType="application/vnd.openxmlformats-officedocument.presentationml.slideLayout+xml"/>
  <Override PartName="/ppt/slideLayouts/slideLayout172.xml" ContentType="application/vnd.openxmlformats-officedocument.presentationml.slideLayout+xml"/>
  <Override PartName="/ppt/slideLayouts/slideLayout198.xml" ContentType="application/vnd.openxmlformats-officedocument.presentationml.slideLayout+xml"/>
  <Override PartName="/ppt/slideLayouts/slideLayout152.xml" ContentType="application/vnd.openxmlformats-officedocument.presentationml.slideLayout+xml"/>
  <Override PartName="/ppt/slideLayouts/slideLayout197.xml" ContentType="application/vnd.openxmlformats-officedocument.presentationml.slideLayout+xml"/>
  <Override PartName="/ppt/slideLayouts/slideLayout171.xml" ContentType="application/vnd.openxmlformats-officedocument.presentationml.slideLayout+xml"/>
  <Override PartName="/ppt/slideLayouts/slideLayout196.xml" ContentType="application/vnd.openxmlformats-officedocument.presentationml.slideLayout+xml"/>
  <Override PartName="/ppt/slideLayouts/slideLayout158.xml" ContentType="application/vnd.openxmlformats-officedocument.presentationml.slideLayout+xml"/>
  <Override PartName="/ppt/slideLayouts/slideLayout195.xml" ContentType="application/vnd.openxmlformats-officedocument.presentationml.slideLayout+xml"/>
  <Override PartName="/ppt/slideLayouts/slideLayout170.xml" ContentType="application/vnd.openxmlformats-officedocument.presentationml.slideLayout+xml"/>
  <Override PartName="/ppt/slideLayouts/slideLayout194.xml" ContentType="application/vnd.openxmlformats-officedocument.presentationml.slideLayout+xml"/>
  <Override PartName="/ppt/slideLayouts/slideLayout149.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notesSlides/notesSlide21.xml" ContentType="application/vnd.openxmlformats-officedocument.presentationml.notesSlide+xml"/>
  <Override PartName="/ppt/slideLayouts/slideLayout118.xml" ContentType="application/vnd.openxmlformats-officedocument.presentationml.slideLayout+xml"/>
  <Override PartName="/ppt/notesSlides/notesSlide20.xml" ContentType="application/vnd.openxmlformats-officedocument.presentationml.notesSlide+xml"/>
  <Override PartName="/ppt/slideLayouts/slideLayout119.xml" ContentType="application/vnd.openxmlformats-officedocument.presentationml.slideLayout+xml"/>
  <Override PartName="/ppt/notesSlides/notesSlide19.xml" ContentType="application/vnd.openxmlformats-officedocument.presentationml.notesSlid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notesSlides/notesSlide18.xml" ContentType="application/vnd.openxmlformats-officedocument.presentationml.notesSlid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notesSlides/notesSlide17.xml" ContentType="application/vnd.openxmlformats-officedocument.presentationml.notesSlid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notesSlides/notesSlide16.xml" ContentType="application/vnd.openxmlformats-officedocument.presentationml.notesSlid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notesSlides/notesSlide15.xml" ContentType="application/vnd.openxmlformats-officedocument.presentationml.notesSlid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notesSlides/notesSlide14.xml" ContentType="application/vnd.openxmlformats-officedocument.presentationml.notesSlid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notesSlides/notesSlide13.xml" ContentType="application/vnd.openxmlformats-officedocument.presentationml.notesSlid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notesSlides/notesSlide12.xml" ContentType="application/vnd.openxmlformats-officedocument.presentationml.notesSlid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notesSlides/notesSlide11.xml" ContentType="application/vnd.openxmlformats-officedocument.presentationml.notesSlid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notesSlides/notesSlide10.xml" ContentType="application/vnd.openxmlformats-officedocument.presentationml.notesSlid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notesSlides/notesSlide9.xml" ContentType="application/vnd.openxmlformats-officedocument.presentationml.notesSlid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notesSlides/notesSlide8.xml" ContentType="application/vnd.openxmlformats-officedocument.presentationml.notesSlide+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169.xml" ContentType="application/vnd.openxmlformats-officedocument.presentationml.slideLayout+xml"/>
  <Override PartName="/ppt/notesSlides/notesSlide7.xml" ContentType="application/vnd.openxmlformats-officedocument.presentationml.notesSlide+xml"/>
  <Override PartName="/ppt/slideLayouts/slideLayout192.xml" ContentType="application/vnd.openxmlformats-officedocument.presentationml.slideLayout+xml"/>
  <Override PartName="/ppt/slideLayouts/slideLayout157.xml" ContentType="application/vnd.openxmlformats-officedocument.presentationml.slideLayout+xml"/>
  <Override PartName="/ppt/notesSlides/notesSlide6.xml" ContentType="application/vnd.openxmlformats-officedocument.presentationml.notesSlide+xml"/>
  <Override PartName="/ppt/slideLayouts/slideLayout191.xml" ContentType="application/vnd.openxmlformats-officedocument.presentationml.slideLayout+xml"/>
  <Override PartName="/ppt/slideLayouts/slideLayout168.xml" ContentType="application/vnd.openxmlformats-officedocument.presentationml.slideLayout+xml"/>
  <Override PartName="/ppt/notesSlides/notesSlide5.xml" ContentType="application/vnd.openxmlformats-officedocument.presentationml.notesSlide+xml"/>
  <Override PartName="/ppt/slideLayouts/slideLayout190.xml" ContentType="application/vnd.openxmlformats-officedocument.presentationml.slideLayout+xml"/>
  <Override PartName="/ppt/notesSlides/notesSlide4.xml" ContentType="application/vnd.openxmlformats-officedocument.presentationml.notesSlide+xml"/>
  <Override PartName="/ppt/slideLayouts/slideLayout151.xml" ContentType="application/vnd.openxmlformats-officedocument.presentationml.slideLayout+xml"/>
  <Override PartName="/ppt/slideLayouts/slideLayout189.xml" ContentType="application/vnd.openxmlformats-officedocument.presentationml.slideLayout+xml"/>
  <Override PartName="/ppt/notesSlides/notesSlide3.xml" ContentType="application/vnd.openxmlformats-officedocument.presentationml.notesSlide+xml"/>
  <Override PartName="/ppt/slideLayouts/slideLayout167.xml" ContentType="application/vnd.openxmlformats-officedocument.presentationml.slideLayout+xml"/>
  <Override PartName="/ppt/slideLayouts/slideLayout188.xml" ContentType="application/vnd.openxmlformats-officedocument.presentationml.slideLayout+xml"/>
  <Override PartName="/ppt/notesSlides/notesSlide2.xml" ContentType="application/vnd.openxmlformats-officedocument.presentationml.notesSlid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media/image85.jpg" ContentType="image/jpeg"/>
  <Override PartName="/ppt/media/image86.jpg" ContentType="image/jpeg"/>
  <Override PartName="/ppt/media/image87.jpg" ContentType="image/jpeg"/>
  <Override PartName="/ppt/media/image88.jpg" ContentType="image/jpeg"/>
  <Override PartName="/ppt/media/image89.jpg" ContentType="image/jpeg"/>
  <Override PartName="/ppt/media/image90.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179.xml" ContentType="application/vnd.openxmlformats-officedocument.presentationml.tags+xml"/>
  <Override PartName="/ppt/tags/tag142.xml" ContentType="application/vnd.openxmlformats-officedocument.presentationml.tags+xml"/>
  <Override PartName="/ppt/tags/tag180.xml" ContentType="application/vnd.openxmlformats-officedocument.presentationml.tags+xml"/>
  <Override PartName="/ppt/tags/tag143.xml" ContentType="application/vnd.openxmlformats-officedocument.presentationml.tags+xml"/>
  <Override PartName="/ppt/tags/tag181.xml" ContentType="application/vnd.openxmlformats-officedocument.presentationml.tags+xml"/>
  <Override PartName="/ppt/tags/tag141.xml" ContentType="application/vnd.openxmlformats-officedocument.presentationml.tags+xml"/>
  <Override PartName="/ppt/tags/tag182.xml" ContentType="application/vnd.openxmlformats-officedocument.presentationml.tags+xml"/>
  <Override PartName="/ppt/tags/tag144.xml" ContentType="application/vnd.openxmlformats-officedocument.presentationml.tags+xml"/>
  <Override PartName="/ppt/tags/tag183.xml" ContentType="application/vnd.openxmlformats-officedocument.presentationml.tags+xml"/>
  <Override PartName="/ppt/tags/tag140.xml" ContentType="application/vnd.openxmlformats-officedocument.presentationml.tags+xml"/>
  <Override PartName="/ppt/tags/tag184.xml" ContentType="application/vnd.openxmlformats-officedocument.presentationml.tags+xml"/>
  <Override PartName="/ppt/tags/tag145.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139.xml" ContentType="application/vnd.openxmlformats-officedocument.presentationml.tags+xml"/>
  <Override PartName="/ppt/tags/tag185.xml" ContentType="application/vnd.openxmlformats-officedocument.presentationml.tags+xml"/>
  <Override PartName="/ppt/tags/tag146.xml" ContentType="application/vnd.openxmlformats-officedocument.presentationml.tags+xml"/>
  <Override PartName="/ppt/tags/tag186.xml" ContentType="application/vnd.openxmlformats-officedocument.presentationml.tags+xml"/>
  <Override PartName="/ppt/tags/tag138.xml" ContentType="application/vnd.openxmlformats-officedocument.presentationml.tags+xml"/>
  <Override PartName="/ppt/tags/tag187.xml" ContentType="application/vnd.openxmlformats-officedocument.presentationml.tags+xml"/>
  <Override PartName="/ppt/tags/tag147.xml" ContentType="application/vnd.openxmlformats-officedocument.presentationml.tags+xml"/>
  <Override PartName="/ppt/tags/tag188.xml" ContentType="application/vnd.openxmlformats-officedocument.presentationml.tags+xml"/>
  <Override PartName="/ppt/tags/tag137.xml" ContentType="application/vnd.openxmlformats-officedocument.presentationml.tags+xml"/>
  <Override PartName="/ppt/tags/tag189.xml" ContentType="application/vnd.openxmlformats-officedocument.presentationml.tags+xml"/>
  <Override PartName="/ppt/tags/tag148.xml" ContentType="application/vnd.openxmlformats-officedocument.presentationml.tags+xml"/>
  <Override PartName="/ppt/tags/tag190.xml" ContentType="application/vnd.openxmlformats-officedocument.presentationml.tags+xml"/>
  <Override PartName="/ppt/tags/tag136.xml" ContentType="application/vnd.openxmlformats-officedocument.presentationml.tags+xml"/>
  <Override PartName="/ppt/tags/tag191.xml" ContentType="application/vnd.openxmlformats-officedocument.presentationml.tags+xml"/>
  <Override PartName="/ppt/tags/tag149.xml" ContentType="application/vnd.openxmlformats-officedocument.presentationml.tags+xml"/>
  <Override PartName="/ppt/tags/tag192.xml" ContentType="application/vnd.openxmlformats-officedocument.presentationml.tags+xml"/>
  <Override PartName="/ppt/tags/tag135.xml" ContentType="application/vnd.openxmlformats-officedocument.presentationml.tags+xml"/>
  <Override PartName="/ppt/tags/tag193.xml" ContentType="application/vnd.openxmlformats-officedocument.presentationml.tags+xml"/>
  <Override PartName="/ppt/tags/tag150.xml" ContentType="application/vnd.openxmlformats-officedocument.presentationml.tags+xml"/>
  <Override PartName="/ppt/tags/tag194.xml" ContentType="application/vnd.openxmlformats-officedocument.presentationml.tags+xml"/>
  <Override PartName="/ppt/tags/tag134.xml" ContentType="application/vnd.openxmlformats-officedocument.presentationml.tags+xml"/>
  <Override PartName="/ppt/tags/tag195.xml" ContentType="application/vnd.openxmlformats-officedocument.presentationml.tags+xml"/>
  <Override PartName="/ppt/tags/tag151.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133.xml" ContentType="application/vnd.openxmlformats-officedocument.presentationml.tags+xml"/>
  <Override PartName="/ppt/tags/tag196.xml" ContentType="application/vnd.openxmlformats-officedocument.presentationml.tags+xml"/>
  <Override PartName="/ppt/tags/tag152.xml" ContentType="application/vnd.openxmlformats-officedocument.presentationml.tags+xml"/>
  <Override PartName="/ppt/tags/tag197.xml" ContentType="application/vnd.openxmlformats-officedocument.presentationml.tags+xml"/>
  <Override PartName="/ppt/tags/tag132.xml" ContentType="application/vnd.openxmlformats-officedocument.presentationml.tags+xml"/>
  <Override PartName="/ppt/tags/tag198.xml" ContentType="application/vnd.openxmlformats-officedocument.presentationml.tags+xml"/>
  <Override PartName="/ppt/tags/tag153.xml" ContentType="application/vnd.openxmlformats-officedocument.presentationml.tags+xml"/>
  <Override PartName="/ppt/tags/tag199.xml" ContentType="application/vnd.openxmlformats-officedocument.presentationml.tags+xml"/>
  <Override PartName="/ppt/tags/tag131.xml" ContentType="application/vnd.openxmlformats-officedocument.presentationml.tags+xml"/>
  <Override PartName="/ppt/tags/tag200.xml" ContentType="application/vnd.openxmlformats-officedocument.presentationml.tags+xml"/>
  <Override PartName="/ppt/tags/tag154.xml" ContentType="application/vnd.openxmlformats-officedocument.presentationml.tags+xml"/>
  <Override PartName="/ppt/tags/tag201.xml" ContentType="application/vnd.openxmlformats-officedocument.presentationml.tags+xml"/>
  <Override PartName="/ppt/tags/tag130.xml" ContentType="application/vnd.openxmlformats-officedocument.presentationml.tags+xml"/>
  <Override PartName="/ppt/tags/tag202.xml" ContentType="application/vnd.openxmlformats-officedocument.presentationml.tags+xml"/>
  <Override PartName="/ppt/tags/tag155.xml" ContentType="application/vnd.openxmlformats-officedocument.presentationml.tags+xml"/>
  <Override PartName="/ppt/tags/tag203.xml" ContentType="application/vnd.openxmlformats-officedocument.presentationml.tags+xml"/>
  <Override PartName="/ppt/tags/tag129.xml" ContentType="application/vnd.openxmlformats-officedocument.presentationml.tags+xml"/>
  <Override PartName="/ppt/tags/tag204.xml" ContentType="application/vnd.openxmlformats-officedocument.presentationml.tags+xml"/>
  <Override PartName="/ppt/tags/tag156.xml" ContentType="application/vnd.openxmlformats-officedocument.presentationml.tags+xml"/>
  <Override PartName="/ppt/tags/tag205.xml" ContentType="application/vnd.openxmlformats-officedocument.presentationml.tags+xml"/>
  <Override PartName="/ppt/tags/tag128.xml" ContentType="application/vnd.openxmlformats-officedocument.presentationml.tags+xml"/>
  <Override PartName="/ppt/tags/tag206.xml" ContentType="application/vnd.openxmlformats-officedocument.presentationml.tags+xml"/>
  <Override PartName="/ppt/tags/tag157.xml" ContentType="application/vnd.openxmlformats-officedocument.presentationml.tags+xml"/>
  <Override PartName="/ppt/tags/tag207.xml" ContentType="application/vnd.openxmlformats-officedocument.presentationml.tags+xml"/>
  <Override PartName="/ppt/tags/tag127.xml" ContentType="application/vnd.openxmlformats-officedocument.presentationml.tags+xml"/>
  <Override PartName="/ppt/tags/tag208.xml" ContentType="application/vnd.openxmlformats-officedocument.presentationml.tags+xml"/>
  <Override PartName="/ppt/tags/tag158.xml" ContentType="application/vnd.openxmlformats-officedocument.presentationml.tags+xml"/>
  <Override PartName="/ppt/tags/tag209.xml" ContentType="application/vnd.openxmlformats-officedocument.presentationml.tags+xml"/>
  <Override PartName="/ppt/tags/tag126.xml" ContentType="application/vnd.openxmlformats-officedocument.presentationml.tags+xml"/>
  <Override PartName="/ppt/tags/tag210.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125.xml" ContentType="application/vnd.openxmlformats-officedocument.presentationml.tags+xml"/>
  <Override PartName="/ppt/tags/tag212.xml" ContentType="application/vnd.openxmlformats-officedocument.presentationml.tags+xml"/>
  <Override PartName="/ppt/tags/tag160.xml" ContentType="application/vnd.openxmlformats-officedocument.presentationml.tags+xml"/>
  <Override PartName="/ppt/tags/tag213.xml" ContentType="application/vnd.openxmlformats-officedocument.presentationml.tags+xml"/>
  <Override PartName="/ppt/tags/tag124.xml" ContentType="application/vnd.openxmlformats-officedocument.presentationml.tags+xml"/>
  <Override PartName="/ppt/tags/tag214.xml" ContentType="application/vnd.openxmlformats-officedocument.presentationml.tags+xml"/>
  <Override PartName="/ppt/tags/tag161.xml" ContentType="application/vnd.openxmlformats-officedocument.presentationml.tags+xml"/>
  <Override PartName="/ppt/tags/tag215.xml" ContentType="application/vnd.openxmlformats-officedocument.presentationml.tags+xml"/>
  <Override PartName="/ppt/tags/tag123.xml" ContentType="application/vnd.openxmlformats-officedocument.presentationml.tags+xml"/>
  <Override PartName="/ppt/tags/tag216.xml" ContentType="application/vnd.openxmlformats-officedocument.presentationml.tags+xml"/>
  <Override PartName="/ppt/tags/tag162.xml" ContentType="application/vnd.openxmlformats-officedocument.presentationml.tags+xml"/>
  <Override PartName="/ppt/tags/tag217.xml" ContentType="application/vnd.openxmlformats-officedocument.presentationml.tags+xml"/>
  <Override PartName="/ppt/tags/tag122.xml" ContentType="application/vnd.openxmlformats-officedocument.presentationml.tags+xml"/>
  <Override PartName="/ppt/tags/tag218.xml" ContentType="application/vnd.openxmlformats-officedocument.presentationml.tags+xml"/>
  <Override PartName="/ppt/tags/tag163.xml" ContentType="application/vnd.openxmlformats-officedocument.presentationml.tags+xml"/>
  <Override PartName="/ppt/tags/tag121.xml" ContentType="application/vnd.openxmlformats-officedocument.presentationml.tags+xml"/>
  <Override PartName="/ppt/tags/tag164.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120.xml" ContentType="application/vnd.openxmlformats-officedocument.presentationml.tags+xml"/>
  <Override PartName="/ppt/tags/tag165.xml" ContentType="application/vnd.openxmlformats-officedocument.presentationml.tags+xml"/>
  <Override PartName="/ppt/tags/tag67.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66.xml" ContentType="application/vnd.openxmlformats-officedocument.presentationml.tags+xml"/>
  <Override PartName="/ppt/tags/tag118.xml" ContentType="application/vnd.openxmlformats-officedocument.presentationml.tags+xml"/>
  <Override PartName="/ppt/tags/tag65.xml" ContentType="application/vnd.openxmlformats-officedocument.presentationml.tags+xml"/>
  <Override PartName="/ppt/tags/tag167.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117.xml" ContentType="application/vnd.openxmlformats-officedocument.presentationml.tags+xml"/>
  <Override PartName="/ppt/tags/tag62.xml" ContentType="application/vnd.openxmlformats-officedocument.presentationml.tags+xml"/>
  <Override PartName="/ppt/tags/tag168.xml" ContentType="application/vnd.openxmlformats-officedocument.presentationml.tags+xml"/>
  <Override PartName="/ppt/tags/tag61.xml" ContentType="application/vnd.openxmlformats-officedocument.presentationml.tags+xml"/>
  <Override PartName="/ppt/tags/tag116.xml" ContentType="application/vnd.openxmlformats-officedocument.presentationml.tags+xml"/>
  <Override PartName="/ppt/tags/tag60.xml" ContentType="application/vnd.openxmlformats-officedocument.presentationml.tags+xml"/>
  <Override PartName="/ppt/tags/tag169.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115.xml" ContentType="application/vnd.openxmlformats-officedocument.presentationml.tags+xml"/>
  <Override PartName="/ppt/tags/tag170.xml" ContentType="application/vnd.openxmlformats-officedocument.presentationml.tags+xml"/>
  <Override PartName="/ppt/tags/tag114.xml" ContentType="application/vnd.openxmlformats-officedocument.presentationml.tags+xml"/>
  <Override PartName="/ppt/tags/tag171.xml" ContentType="application/vnd.openxmlformats-officedocument.presentationml.tags+xml"/>
  <Override PartName="/ppt/tags/tag57.xml" ContentType="application/vnd.openxmlformats-officedocument.presentationml.tags+xml"/>
  <Override PartName="/ppt/tags/tag113.xml" ContentType="application/vnd.openxmlformats-officedocument.presentationml.tags+xml"/>
  <Override PartName="/ppt/tags/tag172.xml" ContentType="application/vnd.openxmlformats-officedocument.presentationml.tags+xml"/>
  <Override PartName="/ppt/tags/tag56.xml" ContentType="application/vnd.openxmlformats-officedocument.presentationml.tags+xml"/>
  <Override PartName="/ppt/tags/tag112.xml" ContentType="application/vnd.openxmlformats-officedocument.presentationml.tags+xml"/>
  <Override PartName="/ppt/tags/tag173.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111.xml" ContentType="application/vnd.openxmlformats-officedocument.presentationml.tags+xml"/>
  <Override PartName="/ppt/tags/tag174.xml" ContentType="application/vnd.openxmlformats-officedocument.presentationml.tags+xml"/>
  <Override PartName="/ppt/tags/tag110.xml" ContentType="application/vnd.openxmlformats-officedocument.presentationml.tags+xml"/>
  <Override PartName="/ppt/tags/tag175.xml" ContentType="application/vnd.openxmlformats-officedocument.presentationml.tags+xml"/>
  <Override PartName="/ppt/tags/tag109.xml" ContentType="application/vnd.openxmlformats-officedocument.presentationml.tags+xml"/>
  <Override PartName="/ppt/tags/tag53.xml" ContentType="application/vnd.openxmlformats-officedocument.presentationml.tags+xml"/>
  <Override PartName="/ppt/tags/tag176.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77.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78.xml" ContentType="application/vnd.openxmlformats-officedocument.presentationml.tags+xml"/>
  <Override PartName="/ppt/tags/tag106.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3801" r:id="rId6"/>
    <p:sldMasterId id="2147484099" r:id="rId7"/>
    <p:sldMasterId id="2147484123" r:id="rId8"/>
    <p:sldMasterId id="2147484182" r:id="rId9"/>
    <p:sldMasterId id="2147484166" r:id="rId10"/>
    <p:sldMasterId id="2147484226" r:id="rId11"/>
  </p:sldMasterIdLst>
  <p:notesMasterIdLst>
    <p:notesMasterId r:id="rId36"/>
  </p:notesMasterIdLst>
  <p:handoutMasterIdLst>
    <p:handoutMasterId r:id="rId37"/>
  </p:handoutMasterIdLst>
  <p:sldIdLst>
    <p:sldId id="338"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340" r:id="rId25"/>
    <p:sldId id="271" r:id="rId26"/>
    <p:sldId id="272" r:id="rId27"/>
    <p:sldId id="273" r:id="rId28"/>
    <p:sldId id="274" r:id="rId29"/>
    <p:sldId id="341" r:id="rId30"/>
    <p:sldId id="276" r:id="rId31"/>
    <p:sldId id="277" r:id="rId32"/>
    <p:sldId id="278" r:id="rId33"/>
    <p:sldId id="339" r:id="rId34"/>
    <p:sldId id="280" r:id="rId35"/>
  </p:sldIdLst>
  <p:sldSz cx="14630400" cy="8229600"/>
  <p:notesSz cx="9144000" cy="6858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338"/>
            <p14:sldId id="257"/>
            <p14:sldId id="258"/>
            <p14:sldId id="259"/>
            <p14:sldId id="260"/>
            <p14:sldId id="261"/>
            <p14:sldId id="262"/>
            <p14:sldId id="263"/>
            <p14:sldId id="264"/>
            <p14:sldId id="265"/>
            <p14:sldId id="266"/>
            <p14:sldId id="267"/>
            <p14:sldId id="268"/>
            <p14:sldId id="340"/>
            <p14:sldId id="271"/>
            <p14:sldId id="272"/>
            <p14:sldId id="273"/>
            <p14:sldId id="274"/>
            <p14:sldId id="341"/>
            <p14:sldId id="276"/>
            <p14:sldId id="277"/>
            <p14:sldId id="278"/>
            <p14:sldId id="339"/>
            <p14:sldId id="280"/>
          </p14:sldIdLst>
        </p14:section>
      </p14:sectionLst>
    </p:ext>
    <p:ext uri="{EFAFB233-063F-42B5-8137-9DF3F51BA10A}">
      <p15:sldGuideLst xmlns:p15="http://schemas.microsoft.com/office/powerpoint/2012/main">
        <p15:guide id="1" pos="4608" userDrawn="1">
          <p15:clr>
            <a:srgbClr val="A4A3A4"/>
          </p15:clr>
        </p15:guide>
        <p15:guide id="2" orient="horz" pos="2592">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51"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AEA"/>
    <a:srgbClr val="153A8B"/>
    <a:srgbClr val="0A8ACD"/>
    <a:srgbClr val="75787B"/>
    <a:srgbClr val="FFFFFF"/>
    <a:srgbClr val="3369FF"/>
    <a:srgbClr val="002577"/>
    <a:srgbClr val="73C0FF"/>
    <a:srgbClr val="000000"/>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02" autoAdjust="0"/>
    <p:restoredTop sz="96334"/>
  </p:normalViewPr>
  <p:slideViewPr>
    <p:cSldViewPr snapToGrid="0" snapToObjects="1" showGuides="1">
      <p:cViewPr varScale="1">
        <p:scale>
          <a:sx n="85" d="100"/>
          <a:sy n="85" d="100"/>
        </p:scale>
        <p:origin x="1446" y="90"/>
      </p:cViewPr>
      <p:guideLst>
        <p:guide pos="4608"/>
        <p:guide orient="horz" pos="259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0606591990026"/>
          <c:y val="3.4004142632247158E-2"/>
          <c:w val="0.58003551011175769"/>
          <c:h val="0.85364027774808848"/>
        </c:manualLayout>
      </c:layout>
      <c:doughnutChart>
        <c:varyColors val="1"/>
        <c:ser>
          <c:idx val="0"/>
          <c:order val="0"/>
          <c:tx>
            <c:strRef>
              <c:f>Sheet1!$B$1</c:f>
              <c:strCache>
                <c:ptCount val="1"/>
                <c:pt idx="0">
                  <c:v>Sales</c:v>
                </c:pt>
              </c:strCache>
            </c:strRef>
          </c:tx>
          <c:spPr>
            <a:solidFill>
              <a:schemeClr val="accent1"/>
            </a:solidFill>
            <a:ln w="25400">
              <a:solidFill>
                <a:schemeClr val="bg1"/>
              </a:solidFill>
            </a:ln>
          </c:spPr>
          <c:dPt>
            <c:idx val="0"/>
            <c:bubble3D val="0"/>
            <c:spPr>
              <a:solidFill>
                <a:schemeClr val="tx2"/>
              </a:solidFill>
              <a:ln w="25400">
                <a:solidFill>
                  <a:schemeClr val="bg1"/>
                </a:solidFill>
              </a:ln>
              <a:effectLst/>
            </c:spPr>
            <c:extLst>
              <c:ext xmlns:c16="http://schemas.microsoft.com/office/drawing/2014/chart" uri="{C3380CC4-5D6E-409C-BE32-E72D297353CC}">
                <c16:uniqueId val="{00000001-AE49-1041-AC66-F9487B9F0C18}"/>
              </c:ext>
            </c:extLst>
          </c:dPt>
          <c:dPt>
            <c:idx val="1"/>
            <c:bubble3D val="0"/>
            <c:spPr>
              <a:solidFill>
                <a:schemeClr val="accent1"/>
              </a:solidFill>
              <a:ln w="25400">
                <a:solidFill>
                  <a:schemeClr val="bg1"/>
                </a:solidFill>
              </a:ln>
              <a:effectLst/>
            </c:spPr>
            <c:extLst>
              <c:ext xmlns:c16="http://schemas.microsoft.com/office/drawing/2014/chart" uri="{C3380CC4-5D6E-409C-BE32-E72D297353CC}">
                <c16:uniqueId val="{00000003-AE49-1041-AC66-F9487B9F0C18}"/>
              </c:ext>
            </c:extLst>
          </c:dPt>
          <c:dPt>
            <c:idx val="2"/>
            <c:bubble3D val="0"/>
            <c:spPr>
              <a:solidFill>
                <a:schemeClr val="accent1"/>
              </a:solidFill>
              <a:ln w="28575">
                <a:solidFill>
                  <a:schemeClr val="bg1"/>
                </a:solidFill>
              </a:ln>
              <a:effectLst/>
            </c:spPr>
            <c:extLst>
              <c:ext xmlns:c16="http://schemas.microsoft.com/office/drawing/2014/chart" uri="{C3380CC4-5D6E-409C-BE32-E72D297353CC}">
                <c16:uniqueId val="{00000005-AE49-1041-AC66-F9487B9F0C18}"/>
              </c:ext>
            </c:extLst>
          </c:dPt>
          <c:cat>
            <c:strRef>
              <c:f>Sheet1!$A$2:$A$4</c:f>
              <c:strCache>
                <c:ptCount val="2"/>
                <c:pt idx="0">
                  <c:v>Title 01</c:v>
                </c:pt>
                <c:pt idx="1">
                  <c:v>Title 01</c:v>
                </c:pt>
              </c:strCache>
            </c:strRef>
          </c:cat>
          <c:val>
            <c:numRef>
              <c:f>Sheet1!$B$2:$B$4</c:f>
              <c:numCache>
                <c:formatCode>General</c:formatCode>
                <c:ptCount val="3"/>
                <c:pt idx="0">
                  <c:v>70</c:v>
                </c:pt>
                <c:pt idx="1">
                  <c:v>30</c:v>
                </c:pt>
              </c:numCache>
            </c:numRef>
          </c:val>
          <c:extLst>
            <c:ext xmlns:c16="http://schemas.microsoft.com/office/drawing/2014/chart" uri="{C3380CC4-5D6E-409C-BE32-E72D297353CC}">
              <c16:uniqueId val="{00000006-AE49-1041-AC66-F9487B9F0C18}"/>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5/15/2023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5/15/2023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neolane.axa-equitable.com/r/?id=hc26faa,5ce9de8,5ce9e0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Century Gothic"/>
                <a:cs typeface="Century Gothic"/>
              </a:rPr>
              <a:t>In this presentation, we will focus on:</a:t>
            </a:r>
          </a:p>
          <a:p>
            <a:pPr>
              <a:defRPr/>
            </a:pPr>
            <a:endParaRPr lang="en-US" sz="1200" dirty="0">
              <a:latin typeface="Century Gothic"/>
              <a:cs typeface="Century Gothic"/>
            </a:endParaRPr>
          </a:p>
          <a:p>
            <a:pPr>
              <a:defRPr/>
            </a:pPr>
            <a:r>
              <a:rPr lang="en-US" sz="1200" dirty="0" err="1">
                <a:latin typeface="Century Gothic" charset="0"/>
              </a:rPr>
              <a:t>Equitable</a:t>
            </a:r>
            <a:r>
              <a:rPr lang="en-US" sz="1200" dirty="0" err="1">
                <a:latin typeface="Century Gothic"/>
                <a:cs typeface="Century Gothic"/>
              </a:rPr>
              <a:t>’s</a:t>
            </a:r>
            <a:r>
              <a:rPr lang="en-US" sz="1200" dirty="0">
                <a:latin typeface="Century Gothic"/>
                <a:cs typeface="Century Gothic"/>
              </a:rPr>
              <a:t> commitment to the K-12 marketplace</a:t>
            </a:r>
          </a:p>
          <a:p>
            <a:pPr>
              <a:defRPr/>
            </a:pPr>
            <a:endParaRPr lang="en-US" sz="1200" dirty="0">
              <a:latin typeface="Century Gothic"/>
              <a:cs typeface="Century Gothic"/>
            </a:endParaRPr>
          </a:p>
          <a:p>
            <a:pPr>
              <a:defRPr/>
            </a:pPr>
            <a:r>
              <a:rPr lang="en-US" sz="1200" dirty="0">
                <a:latin typeface="Century Gothic"/>
                <a:cs typeface="Century Gothic"/>
              </a:rPr>
              <a:t>How </a:t>
            </a:r>
            <a:r>
              <a:rPr lang="en-US" sz="1200" dirty="0">
                <a:latin typeface="Century Gothic" charset="0"/>
              </a:rPr>
              <a:t>Equitable</a:t>
            </a:r>
            <a:r>
              <a:rPr lang="en-US" sz="1200" dirty="0">
                <a:latin typeface="Century Gothic"/>
                <a:cs typeface="Century Gothic"/>
              </a:rPr>
              <a:t> is striving to collaborate with you in product, services and education as it relates to your staff’s financial future.</a:t>
            </a:r>
          </a:p>
          <a:p>
            <a:pPr>
              <a:defRPr/>
            </a:pPr>
            <a:endParaRPr lang="en-US" sz="1200" dirty="0">
              <a:latin typeface="Century Gothic"/>
              <a:cs typeface="Century Gothic"/>
            </a:endParaRPr>
          </a:p>
          <a:p>
            <a:pPr>
              <a:defRPr/>
            </a:pPr>
            <a:r>
              <a:rPr lang="en-US" sz="1200" dirty="0">
                <a:latin typeface="Century Gothic"/>
                <a:cs typeface="Century Gothic"/>
              </a:rPr>
              <a:t>Women’s Unique Needs in Saving for Retirement</a:t>
            </a:r>
          </a:p>
          <a:p>
            <a:pPr>
              <a:defRPr/>
            </a:pPr>
            <a:endParaRPr lang="en-US" sz="1200" dirty="0">
              <a:latin typeface="Century Gothic"/>
              <a:cs typeface="Century Gothic"/>
            </a:endParaRPr>
          </a:p>
          <a:p>
            <a:pPr>
              <a:defRPr/>
            </a:pPr>
            <a:r>
              <a:rPr lang="en-US" sz="1200" dirty="0">
                <a:latin typeface="Century Gothic"/>
                <a:cs typeface="Century Gothic"/>
              </a:rPr>
              <a:t>As I mentioned, the majority of K-12 teachers are women.  This new initiative that </a:t>
            </a:r>
            <a:r>
              <a:rPr lang="en-US" sz="1200" dirty="0">
                <a:latin typeface="Century Gothic" charset="0"/>
              </a:rPr>
              <a:t>Equitable</a:t>
            </a:r>
            <a:r>
              <a:rPr lang="en-US" sz="1200" dirty="0">
                <a:latin typeface="Century Gothic"/>
                <a:cs typeface="Century Gothic"/>
              </a:rPr>
              <a:t> is launching here is focused on women in your district to help them with spending, saving and life events.</a:t>
            </a:r>
          </a:p>
          <a:p>
            <a:pPr>
              <a:defRPr/>
            </a:pPr>
            <a:endParaRPr lang="en-US" sz="1200" dirty="0">
              <a:latin typeface="Century Gothic"/>
              <a:cs typeface="Century Gothic"/>
            </a:endParaRPr>
          </a:p>
          <a:p>
            <a:pPr>
              <a:defRPr/>
            </a:pPr>
            <a:r>
              <a:rPr lang="en-US" sz="1200" dirty="0" err="1">
                <a:latin typeface="Century Gothic"/>
                <a:cs typeface="Century Gothic"/>
              </a:rPr>
              <a:t>Equi</a:t>
            </a:r>
            <a:r>
              <a:rPr lang="en-US" sz="1200" dirty="0">
                <a:latin typeface="Century Gothic"/>
                <a:cs typeface="Century Gothic"/>
              </a:rPr>
              <a:t>-vest Annuity from </a:t>
            </a:r>
            <a:r>
              <a:rPr lang="en-US" sz="1200" dirty="0">
                <a:latin typeface="Century Gothic" charset="0"/>
              </a:rPr>
              <a:t>Equitable</a:t>
            </a:r>
            <a:r>
              <a:rPr lang="en-US" sz="1200" dirty="0">
                <a:latin typeface="Century Gothic"/>
                <a:cs typeface="Century Gothic"/>
              </a:rPr>
              <a:t> which is a unique savings and investment solution that addresses the major concerns of women when it comes to their retirement and financial future.</a:t>
            </a:r>
          </a:p>
          <a:p>
            <a:pPr>
              <a:defRPr/>
            </a:pPr>
            <a:endParaRPr lang="en-US" sz="1200" dirty="0">
              <a:latin typeface="Century Gothic"/>
              <a:cs typeface="Century Gothic"/>
            </a:endParaRPr>
          </a:p>
          <a:p>
            <a:pPr>
              <a:defRPr/>
            </a:pPr>
            <a:r>
              <a:rPr lang="en-US" sz="1200" dirty="0">
                <a:latin typeface="Century Gothic"/>
                <a:cs typeface="Century Gothic"/>
              </a:rPr>
              <a:t>Finally, I would like to talk about how we can collaborate going forward to better meet the needs of all of your school personnel, with a highlighted focus on the needs of women.</a:t>
            </a:r>
          </a:p>
          <a:p>
            <a:pPr>
              <a:defRPr/>
            </a:pPr>
            <a:endParaRPr lang="en-US" sz="1200" dirty="0">
              <a:latin typeface="Century Gothic"/>
              <a:cs typeface="Century Gothic"/>
            </a:endParaRPr>
          </a:p>
          <a:p>
            <a:pPr>
              <a:defRPr/>
            </a:pPr>
            <a:endParaRPr lang="en-US" sz="1200" dirty="0">
              <a:latin typeface="Century Gothic"/>
              <a:cs typeface="Century Gothic"/>
            </a:endParaRPr>
          </a:p>
          <a:p>
            <a:pPr algn="l"/>
            <a:endParaRPr lang="en-US" sz="1200" b="0" i="0" kern="1200" dirty="0">
              <a:solidFill>
                <a:schemeClr val="tx1"/>
              </a:solidFill>
              <a:effectLst/>
              <a:latin typeface="Segoe UI" panose="020B0502040204020203" pitchFamily="34" charset="0"/>
              <a:ea typeface="+mn-ea"/>
              <a:cs typeface="+mn-cs"/>
              <a:sym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2</a:t>
            </a:fld>
            <a:endParaRPr lang="en-US"/>
          </a:p>
        </p:txBody>
      </p:sp>
    </p:spTree>
    <p:extLst>
      <p:ext uri="{BB962C8B-B14F-4D97-AF65-F5344CB8AC3E}">
        <p14:creationId xmlns:p14="http://schemas.microsoft.com/office/powerpoint/2010/main" val="12264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However, women</a:t>
            </a:r>
            <a:r>
              <a:rPr lang="en-US" sz="1200" baseline="0" dirty="0"/>
              <a:t> face unique constraints on their income.</a:t>
            </a:r>
            <a:endParaRPr lang="en-US" sz="1200" dirty="0"/>
          </a:p>
          <a:p>
            <a:endParaRPr lang="en-US" sz="1200" dirty="0">
              <a:latin typeface="Century Gothic"/>
              <a:cs typeface="Century Gothic"/>
            </a:endParaRPr>
          </a:p>
          <a:p>
            <a:r>
              <a:rPr lang="en-US" sz="1200" dirty="0">
                <a:latin typeface="Century Gothic"/>
                <a:cs typeface="Century Gothic"/>
              </a:rPr>
              <a:t>The demands on women’s time and monetary resources can also be spread thin as they find themselves in the middle of the sandwich generation.  </a:t>
            </a:r>
          </a:p>
          <a:p>
            <a:endParaRPr lang="en-US" sz="1200" dirty="0">
              <a:latin typeface="Century Gothic"/>
              <a:cs typeface="Century Gothic"/>
            </a:endParaRPr>
          </a:p>
          <a:p>
            <a:r>
              <a:rPr lang="en-US" sz="1200" dirty="0">
                <a:latin typeface="Century Gothic"/>
                <a:cs typeface="Century Gothic"/>
              </a:rPr>
              <a:t>Read stats</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11</a:t>
            </a:fld>
            <a:endParaRPr lang="en-US"/>
          </a:p>
        </p:txBody>
      </p:sp>
    </p:spTree>
    <p:extLst>
      <p:ext uri="{BB962C8B-B14F-4D97-AF65-F5344CB8AC3E}">
        <p14:creationId xmlns:p14="http://schemas.microsoft.com/office/powerpoint/2010/main" val="4260402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longevity, women typically have lower earnings over their lifetimes.</a:t>
            </a:r>
          </a:p>
          <a:p>
            <a:endParaRPr lang="en-US" sz="1200" dirty="0"/>
          </a:p>
          <a:p>
            <a:r>
              <a:rPr lang="en-US" sz="1200" dirty="0"/>
              <a:t>While the gender gap is closing,</a:t>
            </a:r>
            <a:r>
              <a:rPr lang="en-US" sz="1200" baseline="0" dirty="0"/>
              <a:t> many women take time out of their careers to have children. Also many women work part-time jobs that don’t offer retirement plans.</a:t>
            </a:r>
            <a:endParaRPr lang="en-US" sz="1200" dirty="0"/>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12</a:t>
            </a:fld>
            <a:endParaRPr lang="en-US"/>
          </a:p>
        </p:txBody>
      </p:sp>
    </p:spTree>
    <p:extLst>
      <p:ext uri="{BB962C8B-B14F-4D97-AF65-F5344CB8AC3E}">
        <p14:creationId xmlns:p14="http://schemas.microsoft.com/office/powerpoint/2010/main" val="403629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a:cs typeface="Century Gothic"/>
              </a:rPr>
              <a:t>Having the necessary financial resources to retirement is a number one concern for women, and how they are going to save for retirement is an even bigger question.</a:t>
            </a:r>
          </a:p>
          <a:p>
            <a:endParaRPr lang="en-US" sz="1200" dirty="0">
              <a:latin typeface="Century Gothic"/>
              <a:cs typeface="Century Gothic"/>
            </a:endParaRPr>
          </a:p>
          <a:p>
            <a:r>
              <a:rPr lang="en-US" sz="1200" dirty="0">
                <a:latin typeface="Century Gothic"/>
                <a:cs typeface="Century Gothic"/>
              </a:rPr>
              <a:t>That’s why we are here </a:t>
            </a:r>
            <a:r>
              <a:rPr lang="mr-IN" sz="1200" dirty="0">
                <a:latin typeface="Century Gothic"/>
                <a:cs typeface="Century Gothic"/>
              </a:rPr>
              <a:t>–</a:t>
            </a:r>
            <a:r>
              <a:rPr lang="en-US" sz="1200" dirty="0">
                <a:latin typeface="Century Gothic"/>
                <a:cs typeface="Century Gothic"/>
              </a:rPr>
              <a:t> </a:t>
            </a:r>
            <a:r>
              <a:rPr lang="en-US" sz="1200" dirty="0">
                <a:latin typeface="Century Gothic" charset="0"/>
              </a:rPr>
              <a:t>Equitable</a:t>
            </a:r>
            <a:r>
              <a:rPr lang="en-US" sz="1200" dirty="0">
                <a:latin typeface="Century Gothic"/>
                <a:cs typeface="Century Gothic"/>
              </a:rPr>
              <a:t> wants to provide a roadmap for your educators and staff to make sure they know how to save for retirement and the importance of saving </a:t>
            </a:r>
            <a:r>
              <a:rPr lang="mr-IN" sz="1200" dirty="0">
                <a:latin typeface="Century Gothic"/>
                <a:cs typeface="Century Gothic"/>
              </a:rPr>
              <a:t>–</a:t>
            </a:r>
            <a:r>
              <a:rPr lang="en-US" sz="1200" dirty="0">
                <a:latin typeface="Century Gothic"/>
                <a:cs typeface="Century Gothic"/>
              </a:rPr>
              <a:t> now.  Small manageable steps now make a big difference later.</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13</a:t>
            </a:fld>
            <a:endParaRPr lang="en-US"/>
          </a:p>
        </p:txBody>
      </p:sp>
    </p:spTree>
    <p:extLst>
      <p:ext uri="{BB962C8B-B14F-4D97-AF65-F5344CB8AC3E}">
        <p14:creationId xmlns:p14="http://schemas.microsoft.com/office/powerpoint/2010/main" val="106350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Many of women’s top worries about investing can</a:t>
            </a:r>
            <a:r>
              <a:rPr lang="en-US" sz="1600" baseline="0" dirty="0"/>
              <a:t> be somewhat alleviated with</a:t>
            </a:r>
            <a:r>
              <a:rPr lang="en-US" sz="1600" dirty="0"/>
              <a:t> fixed index annuities that have guaranteed income riders.</a:t>
            </a:r>
          </a:p>
        </p:txBody>
      </p:sp>
      <p:sp>
        <p:nvSpPr>
          <p:cNvPr id="4" name="Slide Number Placeholder 3"/>
          <p:cNvSpPr>
            <a:spLocks noGrp="1"/>
          </p:cNvSpPr>
          <p:nvPr>
            <p:ph type="sldNum" sz="quarter" idx="5"/>
          </p:nvPr>
        </p:nvSpPr>
        <p:spPr/>
        <p:txBody>
          <a:bodyPr/>
          <a:lstStyle/>
          <a:p>
            <a:fld id="{06C8E028-78F5-4C0E-90C2-EEF100FE127D}" type="slidenum">
              <a:rPr lang="en-US" smtClean="0"/>
              <a:t>14</a:t>
            </a:fld>
            <a:endParaRPr lang="en-US"/>
          </a:p>
        </p:txBody>
      </p:sp>
    </p:spTree>
    <p:extLst>
      <p:ext uri="{BB962C8B-B14F-4D97-AF65-F5344CB8AC3E}">
        <p14:creationId xmlns:p14="http://schemas.microsoft.com/office/powerpoint/2010/main" val="21528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Women are more interested in life goals than beating</a:t>
            </a:r>
            <a:r>
              <a:rPr lang="en-US" baseline="0" dirty="0"/>
              <a:t> the market.</a:t>
            </a:r>
          </a:p>
          <a:p>
            <a:endParaRPr lang="en-US" dirty="0"/>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15</a:t>
            </a:fld>
            <a:endParaRPr lang="en-US"/>
          </a:p>
        </p:txBody>
      </p:sp>
    </p:spTree>
    <p:extLst>
      <p:ext uri="{BB962C8B-B14F-4D97-AF65-F5344CB8AC3E}">
        <p14:creationId xmlns:p14="http://schemas.microsoft.com/office/powerpoint/2010/main" val="2222260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cs typeface="Century Gothic"/>
              </a:rPr>
              <a:t>On a bridge or curving road, you rely on guardrails to keep you on track and keep you safe.</a:t>
            </a:r>
          </a:p>
          <a:p>
            <a:endParaRPr lang="en-US" dirty="0">
              <a:latin typeface="Century Gothic"/>
              <a:cs typeface="Century Gothic"/>
            </a:endParaRPr>
          </a:p>
          <a:p>
            <a:r>
              <a:rPr lang="en-US" dirty="0">
                <a:latin typeface="Century Gothic"/>
                <a:cs typeface="Century Gothic"/>
              </a:rPr>
              <a:t>Certain investments like variable annuities with guarantees can offer you the same guardrail protection.  The </a:t>
            </a:r>
            <a:r>
              <a:rPr lang="en-US" sz="1100" dirty="0">
                <a:latin typeface="Century Gothic" charset="0"/>
              </a:rPr>
              <a:t>Equitable Financial</a:t>
            </a:r>
            <a:r>
              <a:rPr lang="en-US" dirty="0">
                <a:latin typeface="Century Gothic"/>
                <a:cs typeface="Century Gothic"/>
              </a:rPr>
              <a:t> EQUI-VEST Annuity is one of few unique investment solutions that provides guarantees to allow for upside growth potential while protecting from marketing downturns that result in losses to your account.</a:t>
            </a:r>
          </a:p>
          <a:p>
            <a:endParaRPr lang="en-US" dirty="0"/>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16</a:t>
            </a:fld>
            <a:endParaRPr lang="en-US"/>
          </a:p>
        </p:txBody>
      </p:sp>
    </p:spTree>
    <p:extLst>
      <p:ext uri="{BB962C8B-B14F-4D97-AF65-F5344CB8AC3E}">
        <p14:creationId xmlns:p14="http://schemas.microsoft.com/office/powerpoint/2010/main" val="87802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Century Gothic"/>
                <a:cs typeface="Century Gothic"/>
              </a:rPr>
              <a:t>The Personal Income Benefit is available for an additional fee an is not appropriate for all participants. Early or excess withdrawals are not recommended as they can significantly reduce or eliminate the benefit’s value. Personal Income Benefit is not appropriate if you do not intend to take withdraws prior to annuitization.</a:t>
            </a:r>
          </a:p>
          <a:p>
            <a:pPr>
              <a:spcBef>
                <a:spcPct val="0"/>
              </a:spcBef>
            </a:pPr>
            <a:endParaRPr lang="en-US" altLang="en-US" dirty="0">
              <a:latin typeface="Century Gothic"/>
              <a:cs typeface="Century Gothic"/>
            </a:endParaRPr>
          </a:p>
          <a:p>
            <a:pPr>
              <a:spcBef>
                <a:spcPct val="0"/>
              </a:spcBef>
            </a:pPr>
            <a:r>
              <a:rPr lang="en-US" altLang="en-US" dirty="0">
                <a:latin typeface="Century Gothic"/>
                <a:cs typeface="Century Gothic"/>
              </a:rPr>
              <a:t>“Retirement Certainty” specifically refers to the Personal Income Benefit and Guaranteed Interest Options features available in the plan. It does not include the wide variety of variable investment options available through EQUI-VEST, which are subject to market risk including loos of principal. It should be noted that prior to allocating amounts to and activating the Personal Income Benefit (PIB) feature, participants should consider the cost and benefits before doing so. Participants should not activate this benefit if they intent to take withdrawals from the PIB account value in excess of the guaranteed annual withdrawal amount because those withdrawals may significantly reduce or eliminate the value of the benefit.</a:t>
            </a:r>
          </a:p>
          <a:p>
            <a:pPr>
              <a:spcBef>
                <a:spcPct val="0"/>
              </a:spcBef>
            </a:pPr>
            <a:endParaRPr lang="en-US" altLang="en-US" dirty="0">
              <a:latin typeface="Century Gothic"/>
              <a:cs typeface="Century Gothic"/>
            </a:endParaRPr>
          </a:p>
          <a:p>
            <a:pPr>
              <a:spcBef>
                <a:spcPct val="0"/>
              </a:spcBef>
            </a:pPr>
            <a:r>
              <a:rPr lang="en-US" altLang="en-US" dirty="0">
                <a:latin typeface="Century Gothic"/>
                <a:cs typeface="Century Gothic"/>
              </a:rPr>
              <a:t>Guarantees are based on the claims-paying ability of Equitable Financial Life Insurance Company.</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17</a:t>
            </a:fld>
            <a:endParaRPr lang="en-US"/>
          </a:p>
        </p:txBody>
      </p:sp>
    </p:spTree>
    <p:extLst>
      <p:ext uri="{BB962C8B-B14F-4D97-AF65-F5344CB8AC3E}">
        <p14:creationId xmlns:p14="http://schemas.microsoft.com/office/powerpoint/2010/main" val="20867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a:cs typeface="Century Gothic"/>
              </a:rPr>
              <a:t>During the first quarter of 2016, investors voiced concerns over what was happening in the financial markets. Although many participants recovered from those losses, wild swings in market values can stick in the minds of investors for a long time.</a:t>
            </a:r>
            <a:br>
              <a:rPr lang="en-US" sz="1200" dirty="0">
                <a:latin typeface="Century Gothic"/>
                <a:cs typeface="Century Gothic"/>
              </a:rPr>
            </a:br>
            <a:br>
              <a:rPr lang="en-US" sz="1200" dirty="0">
                <a:latin typeface="Century Gothic"/>
                <a:cs typeface="Century Gothic"/>
              </a:rPr>
            </a:br>
            <a:r>
              <a:rPr lang="en-US" sz="1200" dirty="0">
                <a:latin typeface="Century Gothic"/>
                <a:cs typeface="Century Gothic"/>
              </a:rPr>
              <a:t>To help ease some of those concerns, your employees can protect a portion of their 403(b) assets with the </a:t>
            </a:r>
            <a:r>
              <a:rPr lang="en-US" sz="1200" b="1" dirty="0">
                <a:latin typeface="Century Gothic"/>
                <a:cs typeface="Century Gothic"/>
                <a:hlinkClick r:id="rId3" tooltip="Structured Investment Option"/>
              </a:rPr>
              <a:t>Structured Investment Option</a:t>
            </a:r>
            <a:r>
              <a:rPr lang="en-US" sz="1200" dirty="0">
                <a:latin typeface="Century Gothic"/>
                <a:cs typeface="Century Gothic"/>
              </a:rPr>
              <a:t> in an EQUI-VEST</a:t>
            </a:r>
            <a:r>
              <a:rPr lang="en-US" sz="1200" baseline="30000" dirty="0">
                <a:latin typeface="Century Gothic"/>
                <a:cs typeface="Century Gothic"/>
              </a:rPr>
              <a:t>®</a:t>
            </a:r>
            <a:r>
              <a:rPr lang="en-US" sz="1200" dirty="0">
                <a:latin typeface="Century Gothic"/>
                <a:cs typeface="Century Gothic"/>
              </a:rPr>
              <a:t> variable annuity. This option provides them with:</a:t>
            </a:r>
          </a:p>
          <a:p>
            <a:r>
              <a:rPr lang="en-US" sz="1200" dirty="0">
                <a:latin typeface="Century Gothic"/>
                <a:cs typeface="Century Gothic"/>
              </a:rPr>
              <a:t>•Protection from losses up to -10% or -20%, depending on Segment and duration selection, for assets allocated to the Structured Investment Option.</a:t>
            </a:r>
            <a:r>
              <a:rPr lang="en-US" sz="1200" baseline="30000" dirty="0">
                <a:latin typeface="Century Gothic"/>
                <a:cs typeface="Century Gothic"/>
              </a:rPr>
              <a:t>1 </a:t>
            </a:r>
          </a:p>
          <a:p>
            <a:pPr marL="59411" indent="-59411">
              <a:buFont typeface="Arial" panose="020B0604020202020204" pitchFamily="34" charset="0"/>
              <a:buChar char="•"/>
            </a:pPr>
            <a:r>
              <a:rPr lang="en-US" sz="1200" dirty="0">
                <a:latin typeface="Century Gothic"/>
                <a:cs typeface="Century Gothic"/>
              </a:rPr>
              <a:t>Growth potential, up to a performance cap. The Performance Cap Rate is the maximum potential “ceiling,” or cap, that you may get from Index gains over the Segment Duration. The SIO does not involve an investment in any underlying portfolio. Instead, it is an obligation of protection against certain decreases </a:t>
            </a:r>
            <a:r>
              <a:rPr lang="en-US" sz="1200" dirty="0" err="1">
                <a:latin typeface="Century Gothic"/>
                <a:cs typeface="Century Gothic"/>
              </a:rPr>
              <a:t>i</a:t>
            </a:r>
            <a:r>
              <a:rPr lang="en-US" sz="1200" dirty="0">
                <a:latin typeface="Century Gothic"/>
                <a:cs typeface="Century Gothic"/>
              </a:rPr>
              <a:t> n the Index in exchange for a limitation on participation in certain increases in the index. The extent of the downside protection provided by the SIO is the first 10% or 20% of loss, depending on the Index and Segment duration you choose. There is risk of substantial loss of principal because you would agree to absorb all losses that exceed the protection provided by the SIO at maturity. If you want a guarantee of principal, you should consider other investment options or products that provide such guarantees.</a:t>
            </a:r>
          </a:p>
          <a:p>
            <a:pPr marL="59411" indent="-59411">
              <a:buFont typeface="Arial" panose="020B0604020202020204" pitchFamily="34" charset="0"/>
              <a:buChar char="•"/>
            </a:pPr>
            <a:r>
              <a:rPr lang="en-US" sz="1200" dirty="0">
                <a:latin typeface="Century Gothic"/>
                <a:cs typeface="Century Gothic"/>
              </a:rPr>
              <a:t>Diversification, with Segments that track three well-known Indices covering large cap, small cap and international asset classes.</a:t>
            </a:r>
            <a:endParaRPr lang="en-US" altLang="en-US" dirty="0">
              <a:latin typeface="Century Gothic"/>
              <a:cs typeface="Century Gothic"/>
            </a:endParaRP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18</a:t>
            </a:fld>
            <a:endParaRPr lang="en-US"/>
          </a:p>
        </p:txBody>
      </p:sp>
    </p:spTree>
    <p:extLst>
      <p:ext uri="{BB962C8B-B14F-4D97-AF65-F5344CB8AC3E}">
        <p14:creationId xmlns:p14="http://schemas.microsoft.com/office/powerpoint/2010/main" val="101250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06C8E028-78F5-4C0E-90C2-EEF100FE127D}" type="slidenum">
              <a:rPr lang="en-US" smtClean="0"/>
              <a:t>19</a:t>
            </a:fld>
            <a:endParaRPr lang="en-US"/>
          </a:p>
        </p:txBody>
      </p:sp>
    </p:spTree>
    <p:extLst>
      <p:ext uri="{BB962C8B-B14F-4D97-AF65-F5344CB8AC3E}">
        <p14:creationId xmlns:p14="http://schemas.microsoft.com/office/powerpoint/2010/main" val="4173902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a:cs typeface="Century Gothic"/>
              </a:rPr>
              <a:t>As I mentioned earlier, </a:t>
            </a:r>
            <a:r>
              <a:rPr lang="en-US" sz="1200" dirty="0">
                <a:latin typeface="Century Gothic" charset="0"/>
              </a:rPr>
              <a:t>Equitable</a:t>
            </a:r>
            <a:r>
              <a:rPr lang="en-US" sz="1200" dirty="0">
                <a:latin typeface="Century Gothic"/>
                <a:cs typeface="Century Gothic"/>
              </a:rPr>
              <a:t> is here to work with you every step of the way.  We are committed to educating your staff on the importance of saving for retirement, what their options are, talking to them about their concerns how they can get started saving today.</a:t>
            </a:r>
          </a:p>
          <a:p>
            <a:endParaRPr lang="en-US" sz="1200" dirty="0">
              <a:latin typeface="Century Gothic"/>
              <a:cs typeface="Century Gothic"/>
            </a:endParaRPr>
          </a:p>
          <a:p>
            <a:r>
              <a:rPr lang="en-US" sz="1200" dirty="0">
                <a:latin typeface="Century Gothic"/>
                <a:cs typeface="Century Gothic"/>
              </a:rPr>
              <a:t>We understand that working</a:t>
            </a:r>
            <a:r>
              <a:rPr lang="en-US" sz="1200" baseline="0" dirty="0">
                <a:latin typeface="Century Gothic"/>
                <a:cs typeface="Century Gothic"/>
              </a:rPr>
              <a:t> with you goes beyond just offering</a:t>
            </a:r>
            <a:r>
              <a:rPr lang="en-US" sz="1200" dirty="0">
                <a:latin typeface="Century Gothic"/>
                <a:cs typeface="Century Gothic"/>
              </a:rPr>
              <a:t> products and services.</a:t>
            </a:r>
          </a:p>
          <a:p>
            <a:endParaRPr lang="en-US" sz="1200" dirty="0">
              <a:latin typeface="Century Gothic"/>
              <a:cs typeface="Century Gothic"/>
            </a:endParaRPr>
          </a:p>
          <a:p>
            <a:r>
              <a:rPr lang="en-US" sz="1200" dirty="0">
                <a:latin typeface="Century Gothic"/>
                <a:cs typeface="Century Gothic"/>
              </a:rPr>
              <a:t>We can</a:t>
            </a:r>
            <a:r>
              <a:rPr lang="en-US" sz="1200" baseline="0" dirty="0">
                <a:latin typeface="Century Gothic"/>
                <a:cs typeface="Century Gothic"/>
              </a:rPr>
              <a:t> also </a:t>
            </a:r>
            <a:r>
              <a:rPr lang="en-US" sz="1200" dirty="0">
                <a:latin typeface="Century Gothic"/>
                <a:cs typeface="Century Gothic"/>
              </a:rPr>
              <a:t>serve as a resource for your employees by:</a:t>
            </a:r>
          </a:p>
          <a:p>
            <a:endParaRPr lang="en-US" sz="1200" dirty="0">
              <a:latin typeface="Century Gothic"/>
              <a:cs typeface="Century Gothic"/>
            </a:endParaRPr>
          </a:p>
          <a:p>
            <a:r>
              <a:rPr lang="en-US" sz="1200" dirty="0">
                <a:latin typeface="Century Gothic"/>
                <a:cs typeface="Century Gothic"/>
              </a:rPr>
              <a:t>Participating in new hire orientation to educate employees on their 403(b) options</a:t>
            </a:r>
          </a:p>
          <a:p>
            <a:endParaRPr lang="en-US" sz="1200" dirty="0">
              <a:latin typeface="Century Gothic"/>
              <a:cs typeface="Century Gothic"/>
            </a:endParaRPr>
          </a:p>
          <a:p>
            <a:r>
              <a:rPr lang="en-US" sz="1200" dirty="0">
                <a:latin typeface="Century Gothic"/>
                <a:cs typeface="Century Gothic"/>
              </a:rPr>
              <a:t>Holding benefit fairs and financial education workshops for your employees on the importance of saving for retirement</a:t>
            </a:r>
          </a:p>
          <a:p>
            <a:endParaRPr lang="en-US" sz="1200" dirty="0">
              <a:latin typeface="Century Gothic"/>
              <a:cs typeface="Century Gothic"/>
            </a:endParaRPr>
          </a:p>
          <a:p>
            <a:r>
              <a:rPr lang="en-US" sz="1200" dirty="0">
                <a:latin typeface="Century Gothic"/>
                <a:cs typeface="Century Gothic"/>
              </a:rPr>
              <a:t>Having face to face meetings with your staff and show your support for retirement savings and education</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20</a:t>
            </a:fld>
            <a:endParaRPr lang="en-US"/>
          </a:p>
        </p:txBody>
      </p:sp>
    </p:spTree>
    <p:extLst>
      <p:ext uri="{BB962C8B-B14F-4D97-AF65-F5344CB8AC3E}">
        <p14:creationId xmlns:p14="http://schemas.microsoft.com/office/powerpoint/2010/main" val="89671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Century Gothic"/>
                <a:ea typeface="ＭＳ Ｐゴシック" pitchFamily="34" charset="-128"/>
                <a:cs typeface="Century Gothic"/>
              </a:rPr>
              <a:t>Equitable also has a great depth of experience in the small business market through its Employer Sponsored Division, which has been offering retirement products and services to small business owners for over 88 years – now that’s experience. </a:t>
            </a:r>
          </a:p>
          <a:p>
            <a:pPr eaLnBrk="1" hangingPunct="1"/>
            <a:endParaRPr lang="en-US" sz="1200" dirty="0">
              <a:latin typeface="Century Gothic"/>
              <a:ea typeface="ＭＳ Ｐゴシック" pitchFamily="34" charset="-128"/>
              <a:cs typeface="Century Gothic"/>
            </a:endParaRPr>
          </a:p>
          <a:p>
            <a:pPr eaLnBrk="1" hangingPunct="1"/>
            <a:r>
              <a:rPr lang="en-US" sz="1200" dirty="0">
                <a:latin typeface="Century Gothic"/>
                <a:ea typeface="ＭＳ Ｐゴシック" pitchFamily="34" charset="-128"/>
                <a:cs typeface="Century Gothic"/>
              </a:rPr>
              <a:t>The Employer Sponsored Division is a leading provider of retirement plans to both for-profit and not-for-profit organizations. The numbers speak for themselves:</a:t>
            </a:r>
          </a:p>
          <a:p>
            <a:pPr eaLnBrk="1" hangingPunct="1"/>
            <a:endParaRPr lang="en-US" sz="1200" dirty="0">
              <a:latin typeface="Century Gothic"/>
              <a:ea typeface="ＭＳ Ｐゴシック" pitchFamily="34" charset="-128"/>
              <a:cs typeface="Century Gothic"/>
            </a:endParaRPr>
          </a:p>
          <a:p>
            <a:pPr eaLnBrk="1" hangingPunct="1"/>
            <a:r>
              <a:rPr lang="en-US" sz="1200" b="1" dirty="0">
                <a:latin typeface="Century Gothic"/>
                <a:ea typeface="ＭＳ Ｐゴシック" pitchFamily="34" charset="-128"/>
                <a:cs typeface="Century Gothic"/>
              </a:rPr>
              <a:t>[Read Slide]</a:t>
            </a:r>
          </a:p>
          <a:p>
            <a:pPr eaLnBrk="1" hangingPunct="1"/>
            <a:endParaRPr lang="en-US" sz="1200" b="1" dirty="0">
              <a:latin typeface="Century Gothic"/>
              <a:ea typeface="ＭＳ Ｐゴシック" pitchFamily="34" charset="-128"/>
              <a:cs typeface="Century Gothic"/>
            </a:endParaRPr>
          </a:p>
          <a:p>
            <a:pPr eaLnBrk="1" hangingPunct="1"/>
            <a:r>
              <a:rPr lang="en-US" sz="1200" dirty="0">
                <a:solidFill>
                  <a:srgbClr val="000000"/>
                </a:solidFill>
                <a:latin typeface="Century Gothic"/>
                <a:ea typeface="ＭＳ Ｐゴシック" pitchFamily="34" charset="-128"/>
                <a:cs typeface="Century Gothic"/>
              </a:rPr>
              <a:t>Our strong presence in the retirement savings market is a result of our commitment not only to employees, but also to plan sponsors, with the flexible, cost-effective, and timely services we provide.</a:t>
            </a:r>
            <a:r>
              <a:rPr lang="en-US" sz="1200" dirty="0">
                <a:latin typeface="Century Gothic"/>
                <a:ea typeface="ＭＳ Ｐゴシック" pitchFamily="34" charset="-128"/>
                <a:cs typeface="Century Gothic"/>
              </a:rPr>
              <a:t> </a:t>
            </a:r>
          </a:p>
          <a:p>
            <a:pPr eaLnBrk="1" hangingPunct="1"/>
            <a:endParaRPr lang="en-US" sz="1200" dirty="0">
              <a:latin typeface="Century Gothic"/>
              <a:ea typeface="ＭＳ Ｐゴシック" pitchFamily="34" charset="-128"/>
              <a:cs typeface="Century Gothic"/>
            </a:endParaRPr>
          </a:p>
          <a:p>
            <a:pPr eaLnBrk="1" hangingPunct="1"/>
            <a:r>
              <a:rPr lang="en-US" sz="1200" dirty="0">
                <a:latin typeface="Century Gothic"/>
                <a:ea typeface="ＭＳ Ｐゴシック" pitchFamily="34" charset="-128"/>
                <a:cs typeface="Century Gothic"/>
              </a:rPr>
              <a:t>Equitable understands that every plan sponsor needs a resource to help build and maintain a retirement benefit that empowers participants to plan for the future.</a:t>
            </a:r>
          </a:p>
          <a:p>
            <a:pPr eaLnBrk="1" hangingPunct="1"/>
            <a:endParaRPr lang="en-US" sz="1200" dirty="0">
              <a:latin typeface="Century Gothic"/>
              <a:ea typeface="ＭＳ Ｐゴシック" pitchFamily="34" charset="-128"/>
              <a:cs typeface="Century Gothic"/>
            </a:endParaRPr>
          </a:p>
          <a:p>
            <a:pPr eaLnBrk="1" hangingPunct="1"/>
            <a:r>
              <a:rPr lang="en-US" sz="1200" dirty="0">
                <a:latin typeface="Century Gothic"/>
                <a:ea typeface="ＭＳ Ｐゴシック" pitchFamily="34" charset="-128"/>
                <a:cs typeface="Century Gothic"/>
              </a:rPr>
              <a:t>With its leadership, experience and commitment, Equitable can be your retirement source now and in the future. </a:t>
            </a:r>
          </a:p>
          <a:p>
            <a:endParaRPr lang="fr-FR" sz="1200" dirty="0"/>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3</a:t>
            </a:fld>
            <a:endParaRPr lang="en-US"/>
          </a:p>
        </p:txBody>
      </p:sp>
    </p:spTree>
    <p:extLst>
      <p:ext uri="{BB962C8B-B14F-4D97-AF65-F5344CB8AC3E}">
        <p14:creationId xmlns:p14="http://schemas.microsoft.com/office/powerpoint/2010/main" val="163295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21</a:t>
            </a:fld>
            <a:endParaRPr lang="en-US"/>
          </a:p>
        </p:txBody>
      </p:sp>
    </p:spTree>
    <p:extLst>
      <p:ext uri="{BB962C8B-B14F-4D97-AF65-F5344CB8AC3E}">
        <p14:creationId xmlns:p14="http://schemas.microsoft.com/office/powerpoint/2010/main" val="73736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24</a:t>
            </a:fld>
            <a:endParaRPr lang="en-US"/>
          </a:p>
        </p:txBody>
      </p:sp>
    </p:spTree>
    <p:extLst>
      <p:ext uri="{BB962C8B-B14F-4D97-AF65-F5344CB8AC3E}">
        <p14:creationId xmlns:p14="http://schemas.microsoft.com/office/powerpoint/2010/main" val="316080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06C8E028-78F5-4C0E-90C2-EEF100FE127D}" type="slidenum">
              <a:rPr lang="en-US" smtClean="0"/>
              <a:t>4</a:t>
            </a:fld>
            <a:endParaRPr lang="en-US"/>
          </a:p>
        </p:txBody>
      </p:sp>
    </p:spTree>
    <p:extLst>
      <p:ext uri="{BB962C8B-B14F-4D97-AF65-F5344CB8AC3E}">
        <p14:creationId xmlns:p14="http://schemas.microsoft.com/office/powerpoint/2010/main" val="275238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Segoe UI" panose="020B0502040204020203" pitchFamily="34" charset="0"/>
                <a:ea typeface="+mn-ea"/>
                <a:cs typeface="+mn-cs"/>
                <a:sym typeface="Segoe UI" panose="020B0502040204020203" pitchFamily="34" charset="0"/>
              </a:rPr>
              <a:t>Discussion open to however presenter sees fit.</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5</a:t>
            </a:fld>
            <a:endParaRPr lang="en-US"/>
          </a:p>
        </p:txBody>
      </p:sp>
    </p:spTree>
    <p:extLst>
      <p:ext uri="{BB962C8B-B14F-4D97-AF65-F5344CB8AC3E}">
        <p14:creationId xmlns:p14="http://schemas.microsoft.com/office/powerpoint/2010/main" val="242684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cs typeface="Century Gothic"/>
              </a:rPr>
              <a:t>Based on </a:t>
            </a:r>
            <a:r>
              <a:rPr lang="en-US" sz="1100" dirty="0" err="1">
                <a:latin typeface="Century Gothic" charset="0"/>
              </a:rPr>
              <a:t>Equitable</a:t>
            </a:r>
            <a:r>
              <a:rPr lang="en-US" dirty="0" err="1">
                <a:latin typeface="Century Gothic"/>
                <a:cs typeface="Century Gothic"/>
              </a:rPr>
              <a:t>’s</a:t>
            </a:r>
            <a:r>
              <a:rPr lang="en-US" dirty="0">
                <a:latin typeface="Century Gothic"/>
                <a:cs typeface="Century Gothic"/>
              </a:rPr>
              <a:t> years of experience in working with school districts, we have seen consistently that school systems in which the administration talked to their staff about the importance of saving, participating in their 403(b) and allowing us access to your staff </a:t>
            </a:r>
            <a:r>
              <a:rPr lang="mr-IN" dirty="0">
                <a:latin typeface="Century Gothic"/>
                <a:cs typeface="Century Gothic"/>
              </a:rPr>
              <a:t>–</a:t>
            </a:r>
            <a:r>
              <a:rPr lang="en-US" dirty="0">
                <a:latin typeface="Century Gothic"/>
                <a:cs typeface="Century Gothic"/>
              </a:rPr>
              <a:t> participation rates went up dramatically.</a:t>
            </a:r>
          </a:p>
          <a:p>
            <a:endParaRPr lang="en-US" dirty="0">
              <a:latin typeface="Century Gothic"/>
              <a:cs typeface="Century Gothic"/>
            </a:endParaRPr>
          </a:p>
          <a:p>
            <a:r>
              <a:rPr lang="en-US" dirty="0">
                <a:latin typeface="Century Gothic"/>
                <a:cs typeface="Century Gothic"/>
              </a:rPr>
              <a:t>Employees look to you and your leadership for guidance and will follow your lead.</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6</a:t>
            </a:fld>
            <a:endParaRPr lang="en-US"/>
          </a:p>
        </p:txBody>
      </p:sp>
    </p:spTree>
    <p:extLst>
      <p:ext uri="{BB962C8B-B14F-4D97-AF65-F5344CB8AC3E}">
        <p14:creationId xmlns:p14="http://schemas.microsoft.com/office/powerpoint/2010/main" val="37807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charset="0"/>
              </a:rPr>
              <a:t>Equitable</a:t>
            </a:r>
            <a:r>
              <a:rPr lang="en-US" sz="1200" dirty="0">
                <a:latin typeface="Century Gothic"/>
                <a:cs typeface="Century Gothic"/>
              </a:rPr>
              <a:t> is proud to offer plans and products that are essential to saving for a long life in retirement.  We are equally proud of our sales practices and service.  </a:t>
            </a:r>
          </a:p>
          <a:p>
            <a:endParaRPr lang="en-US" sz="1200" dirty="0">
              <a:latin typeface="Century Gothic"/>
              <a:cs typeface="Century Gothic"/>
            </a:endParaRPr>
          </a:p>
          <a:p>
            <a:r>
              <a:rPr lang="en-US" sz="1200" dirty="0">
                <a:latin typeface="Century Gothic"/>
                <a:cs typeface="Century Gothic"/>
              </a:rPr>
              <a:t>But in addition to products and services, </a:t>
            </a:r>
            <a:r>
              <a:rPr lang="en-US" sz="1200" dirty="0">
                <a:latin typeface="Century Gothic" charset="0"/>
              </a:rPr>
              <a:t>Equitable</a:t>
            </a:r>
            <a:r>
              <a:rPr lang="en-US" sz="1200" dirty="0">
                <a:latin typeface="Century Gothic"/>
                <a:cs typeface="Century Gothic"/>
              </a:rPr>
              <a:t> is also a thought leader in the area of financial services.  We pride our sales and staying on the forefront of what impacts savers and investors as they prepare for retirement and helping to find solutions to help clients and potential clients with their financial needs.</a:t>
            </a:r>
          </a:p>
          <a:p>
            <a:endParaRPr lang="en-US" sz="1200" dirty="0">
              <a:latin typeface="Century Gothic"/>
              <a:cs typeface="Century Gothic"/>
            </a:endParaRPr>
          </a:p>
          <a:p>
            <a:r>
              <a:rPr lang="en-US" sz="1200" dirty="0">
                <a:latin typeface="Century Gothic"/>
                <a:cs typeface="Century Gothic"/>
              </a:rPr>
              <a:t>One area that is of great importance is that of helping women prepare for retirement.  Women have historically been underserved when it comes to financial services and retirement readiness.   Studies have shown that women have rated the financial services industry the industry of greatest dissatisfaction, even more than healthcare or buying a used car.  That needs to change </a:t>
            </a:r>
            <a:r>
              <a:rPr lang="mr-IN" sz="1200" dirty="0">
                <a:latin typeface="Century Gothic"/>
                <a:cs typeface="Century Gothic"/>
              </a:rPr>
              <a:t>–</a:t>
            </a:r>
            <a:r>
              <a:rPr lang="en-US" sz="1200" dirty="0">
                <a:latin typeface="Century Gothic"/>
                <a:cs typeface="Century Gothic"/>
              </a:rPr>
              <a:t> women are amassing more assets then our male counterparts.  </a:t>
            </a:r>
          </a:p>
          <a:p>
            <a:endParaRPr lang="en-US" sz="1200" dirty="0">
              <a:latin typeface="Century Gothic"/>
              <a:cs typeface="Century Gothic"/>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a:cs typeface="Century Gothic"/>
              </a:rPr>
              <a:t>- Women earn more bachelor’s degrees, masters degrees and PhD’s then men </a:t>
            </a:r>
            <a:r>
              <a:rPr lang="en-US" sz="1200" i="1" dirty="0"/>
              <a:t>(Source: The Council of Graduate Schools Annual Report, 2017)</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7</a:t>
            </a:fld>
            <a:endParaRPr lang="en-US"/>
          </a:p>
        </p:txBody>
      </p:sp>
    </p:spTree>
    <p:extLst>
      <p:ext uri="{BB962C8B-B14F-4D97-AF65-F5344CB8AC3E}">
        <p14:creationId xmlns:p14="http://schemas.microsoft.com/office/powerpoint/2010/main" val="218869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a:cs typeface="Century Gothic"/>
              </a:rPr>
              <a:t>Women live an average of five years longer than men.</a:t>
            </a:r>
          </a:p>
          <a:p>
            <a:endParaRPr lang="en-US" sz="1200" dirty="0">
              <a:latin typeface="Century Gothic"/>
              <a:cs typeface="Century Gothic"/>
            </a:endParaRPr>
          </a:p>
          <a:p>
            <a:r>
              <a:rPr lang="en-US" sz="1200" dirty="0">
                <a:latin typeface="Century Gothic"/>
                <a:cs typeface="Century Gothic"/>
              </a:rPr>
              <a:t>This means that the money they make, save, or  inherit has to go further because they typically will be living longer in retirement.</a:t>
            </a:r>
          </a:p>
          <a:p>
            <a:endParaRPr lang="en-US" sz="1200" dirty="0">
              <a:latin typeface="Century Gothic"/>
              <a:cs typeface="Century Gothic"/>
            </a:endParaRPr>
          </a:p>
          <a:p>
            <a:r>
              <a:rPr lang="en-US" sz="1200" dirty="0">
                <a:latin typeface="Century Gothic"/>
                <a:cs typeface="Century Gothic"/>
              </a:rPr>
              <a:t>If a woman retires at age 60 or 65, they could conceivably be living 35 to 40 years in retirement – or more.  This longevity requires unique financial planning so they don’t out live their income.</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8</a:t>
            </a:fld>
            <a:endParaRPr lang="en-US"/>
          </a:p>
        </p:txBody>
      </p:sp>
    </p:spTree>
    <p:extLst>
      <p:ext uri="{BB962C8B-B14F-4D97-AF65-F5344CB8AC3E}">
        <p14:creationId xmlns:p14="http://schemas.microsoft.com/office/powerpoint/2010/main" val="276785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cs typeface="Century Gothic"/>
              </a:rPr>
              <a:t>The last bullet on the previous slide stated that 90% of us will be responsible for our own financial planning sometime in our lifetime.</a:t>
            </a:r>
          </a:p>
          <a:p>
            <a:endParaRPr lang="en-US" dirty="0">
              <a:latin typeface="Century Gothic"/>
              <a:cs typeface="Century Gothic"/>
            </a:endParaRPr>
          </a:p>
          <a:p>
            <a:r>
              <a:rPr lang="en-US" dirty="0">
                <a:latin typeface="Century Gothic"/>
                <a:cs typeface="Century Gothic"/>
              </a:rPr>
              <a:t>Do you have a guess as to the average age of widowhood in the United States?  59.4.</a:t>
            </a:r>
          </a:p>
          <a:p>
            <a:endParaRPr lang="en-US" dirty="0">
              <a:latin typeface="Century Gothic"/>
              <a:cs typeface="Century Gothic"/>
            </a:endParaRPr>
          </a:p>
          <a:p>
            <a:r>
              <a:rPr lang="en-US" dirty="0">
                <a:latin typeface="Century Gothic"/>
                <a:cs typeface="Century Gothic"/>
              </a:rPr>
              <a:t>It’s shocking!</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9</a:t>
            </a:fld>
            <a:endParaRPr lang="en-US"/>
          </a:p>
        </p:txBody>
      </p:sp>
    </p:spTree>
    <p:extLst>
      <p:ext uri="{BB962C8B-B14F-4D97-AF65-F5344CB8AC3E}">
        <p14:creationId xmlns:p14="http://schemas.microsoft.com/office/powerpoint/2010/main" val="132019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Today’s</a:t>
            </a:r>
            <a:r>
              <a:rPr lang="en-US" sz="1200" baseline="0" dirty="0"/>
              <a:t> women are earning more.</a:t>
            </a:r>
            <a:endParaRPr lang="en-US" sz="1200" dirty="0"/>
          </a:p>
          <a:p>
            <a:r>
              <a:rPr lang="en-US" sz="1200" dirty="0"/>
              <a:t>(read slide)</a:t>
            </a:r>
          </a:p>
          <a:p>
            <a:endParaRPr lang="en-US" dirty="0"/>
          </a:p>
        </p:txBody>
      </p:sp>
      <p:sp>
        <p:nvSpPr>
          <p:cNvPr id="4" name="Slide Number Placeholder 3"/>
          <p:cNvSpPr>
            <a:spLocks noGrp="1"/>
          </p:cNvSpPr>
          <p:nvPr>
            <p:ph type="sldNum" sz="quarter" idx="5"/>
          </p:nvPr>
        </p:nvSpPr>
        <p:spPr/>
        <p:txBody>
          <a:bodyPr/>
          <a:lstStyle/>
          <a:p>
            <a:fld id="{06C8E028-78F5-4C0E-90C2-EEF100FE127D}" type="slidenum">
              <a:rPr lang="en-US" smtClean="0"/>
              <a:t>10</a:t>
            </a:fld>
            <a:endParaRPr lang="en-US"/>
          </a:p>
        </p:txBody>
      </p:sp>
    </p:spTree>
    <p:extLst>
      <p:ext uri="{BB962C8B-B14F-4D97-AF65-F5344CB8AC3E}">
        <p14:creationId xmlns:p14="http://schemas.microsoft.com/office/powerpoint/2010/main" val="4237134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3.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5.xml"/><Relationship Id="rId1" Type="http://schemas.openxmlformats.org/officeDocument/2006/relationships/tags" Target="../tags/tag101.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102.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101.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5.xml"/><Relationship Id="rId1" Type="http://schemas.openxmlformats.org/officeDocument/2006/relationships/tags" Target="../tags/tag103.xml"/><Relationship Id="rId4" Type="http://schemas.openxmlformats.org/officeDocument/2006/relationships/image" Target="../media/image9.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5.xml"/><Relationship Id="rId1" Type="http://schemas.openxmlformats.org/officeDocument/2006/relationships/tags" Target="../tags/tag104.xml"/><Relationship Id="rId4" Type="http://schemas.openxmlformats.org/officeDocument/2006/relationships/image" Target="../media/image10.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5.xml"/><Relationship Id="rId1" Type="http://schemas.openxmlformats.org/officeDocument/2006/relationships/tags" Target="../tags/tag105.xml"/><Relationship Id="rId4" Type="http://schemas.openxmlformats.org/officeDocument/2006/relationships/image" Target="../media/image1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5.xml"/><Relationship Id="rId1" Type="http://schemas.openxmlformats.org/officeDocument/2006/relationships/tags" Target="../tags/tag106.xml"/><Relationship Id="rId4" Type="http://schemas.openxmlformats.org/officeDocument/2006/relationships/image" Target="../media/image1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5.xml"/><Relationship Id="rId1" Type="http://schemas.openxmlformats.org/officeDocument/2006/relationships/tags" Target="../tags/tag107.xml"/><Relationship Id="rId4" Type="http://schemas.openxmlformats.org/officeDocument/2006/relationships/image" Target="../media/image13.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5.xml"/><Relationship Id="rId1" Type="http://schemas.openxmlformats.org/officeDocument/2006/relationships/tags" Target="../tags/tag108.xml"/><Relationship Id="rId4" Type="http://schemas.openxmlformats.org/officeDocument/2006/relationships/image" Target="../media/image14.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5.xml"/><Relationship Id="rId1" Type="http://schemas.openxmlformats.org/officeDocument/2006/relationships/tags" Target="../tags/tag109.xml"/><Relationship Id="rId4" Type="http://schemas.openxmlformats.org/officeDocument/2006/relationships/image" Target="../media/image1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5.xml"/><Relationship Id="rId1" Type="http://schemas.openxmlformats.org/officeDocument/2006/relationships/tags" Target="../tags/tag110.xml"/><Relationship Id="rId4" Type="http://schemas.openxmlformats.org/officeDocument/2006/relationships/image" Target="../media/image1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5.xml"/><Relationship Id="rId1" Type="http://schemas.openxmlformats.org/officeDocument/2006/relationships/tags" Target="../tags/tag111.xml"/><Relationship Id="rId4" Type="http://schemas.openxmlformats.org/officeDocument/2006/relationships/image" Target="../media/image1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5.xml"/><Relationship Id="rId1" Type="http://schemas.openxmlformats.org/officeDocument/2006/relationships/tags" Target="../tags/tag112.xml"/><Relationship Id="rId4" Type="http://schemas.openxmlformats.org/officeDocument/2006/relationships/image" Target="../media/image1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5.xml"/><Relationship Id="rId1" Type="http://schemas.openxmlformats.org/officeDocument/2006/relationships/tags" Target="../tags/tag113.xml"/><Relationship Id="rId4" Type="http://schemas.openxmlformats.org/officeDocument/2006/relationships/image" Target="../media/image1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5.xml"/><Relationship Id="rId1" Type="http://schemas.openxmlformats.org/officeDocument/2006/relationships/tags" Target="../tags/tag114.xml"/><Relationship Id="rId4" Type="http://schemas.openxmlformats.org/officeDocument/2006/relationships/image" Target="../media/image2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5.xml"/><Relationship Id="rId1" Type="http://schemas.openxmlformats.org/officeDocument/2006/relationships/tags" Target="../tags/tag115.xml"/><Relationship Id="rId4" Type="http://schemas.openxmlformats.org/officeDocument/2006/relationships/image" Target="../media/image2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5.xml"/><Relationship Id="rId1" Type="http://schemas.openxmlformats.org/officeDocument/2006/relationships/tags" Target="../tags/tag116.xml"/><Relationship Id="rId4" Type="http://schemas.openxmlformats.org/officeDocument/2006/relationships/image" Target="../media/image2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5.xml"/><Relationship Id="rId1" Type="http://schemas.openxmlformats.org/officeDocument/2006/relationships/tags" Target="../tags/tag117.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5.xml"/><Relationship Id="rId1" Type="http://schemas.openxmlformats.org/officeDocument/2006/relationships/tags" Target="../tags/tag118.xml"/><Relationship Id="rId5" Type="http://schemas.openxmlformats.org/officeDocument/2006/relationships/image" Target="../media/image50.png"/><Relationship Id="rId4" Type="http://schemas.openxmlformats.org/officeDocument/2006/relationships/image" Target="../media/image25.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5.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4" Type="http://schemas.openxmlformats.org/officeDocument/2006/relationships/image" Target="../media/image26.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5.xml"/><Relationship Id="rId1" Type="http://schemas.openxmlformats.org/officeDocument/2006/relationships/tags" Target="../tags/tag121.xml"/><Relationship Id="rId4" Type="http://schemas.openxmlformats.org/officeDocument/2006/relationships/image" Target="../media/image27.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50.png"/><Relationship Id="rId4" Type="http://schemas.openxmlformats.org/officeDocument/2006/relationships/image" Target="../media/image27.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5.xml"/><Relationship Id="rId1" Type="http://schemas.openxmlformats.org/officeDocument/2006/relationships/tags" Target="../tags/tag123.xml"/><Relationship Id="rId4" Type="http://schemas.openxmlformats.org/officeDocument/2006/relationships/image" Target="../media/image28.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5.xml"/><Relationship Id="rId1" Type="http://schemas.openxmlformats.org/officeDocument/2006/relationships/tags" Target="../tags/tag124.xml"/><Relationship Id="rId4" Type="http://schemas.openxmlformats.org/officeDocument/2006/relationships/image" Target="../media/image29.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5.xml"/><Relationship Id="rId1" Type="http://schemas.openxmlformats.org/officeDocument/2006/relationships/tags" Target="../tags/tag125.xml"/><Relationship Id="rId4" Type="http://schemas.openxmlformats.org/officeDocument/2006/relationships/image" Target="../media/image30.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5.xml"/><Relationship Id="rId1" Type="http://schemas.openxmlformats.org/officeDocument/2006/relationships/tags" Target="../tags/tag126.xml"/><Relationship Id="rId4" Type="http://schemas.openxmlformats.org/officeDocument/2006/relationships/image" Target="../media/image3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5.xml"/><Relationship Id="rId1" Type="http://schemas.openxmlformats.org/officeDocument/2006/relationships/tags" Target="../tags/tag127.xml"/><Relationship Id="rId4" Type="http://schemas.openxmlformats.org/officeDocument/2006/relationships/image" Target="../media/image32.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33.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3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35.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36.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4" Type="http://schemas.openxmlformats.org/officeDocument/2006/relationships/image" Target="../media/image37.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38.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39.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40.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41.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4" Type="http://schemas.openxmlformats.org/officeDocument/2006/relationships/image" Target="../media/image42.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4" Type="http://schemas.openxmlformats.org/officeDocument/2006/relationships/image" Target="../media/image43.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4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7.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5.xml"/><Relationship Id="rId1" Type="http://schemas.openxmlformats.org/officeDocument/2006/relationships/tags" Target="../tags/tag141.xml"/><Relationship Id="rId4" Type="http://schemas.openxmlformats.org/officeDocument/2006/relationships/image" Target="../media/image47.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5.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Master" Target="../slideMasters/slideMaster6.xml"/><Relationship Id="rId1" Type="http://schemas.openxmlformats.org/officeDocument/2006/relationships/tags" Target="../tags/tag14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146.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145.bin"/></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8.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4" Type="http://schemas.openxmlformats.org/officeDocument/2006/relationships/image" Target="../media/image10.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4" Type="http://schemas.openxmlformats.org/officeDocument/2006/relationships/image" Target="../media/image11.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4" Type="http://schemas.openxmlformats.org/officeDocument/2006/relationships/image" Target="../media/image12.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4" Type="http://schemas.openxmlformats.org/officeDocument/2006/relationships/image" Target="../media/image13.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4" Type="http://schemas.openxmlformats.org/officeDocument/2006/relationships/image" Target="../media/image14.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4" Type="http://schemas.openxmlformats.org/officeDocument/2006/relationships/image" Target="../media/image15.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4" Type="http://schemas.openxmlformats.org/officeDocument/2006/relationships/image" Target="../media/image16.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4" Type="http://schemas.openxmlformats.org/officeDocument/2006/relationships/image" Target="../media/image17.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4" Type="http://schemas.openxmlformats.org/officeDocument/2006/relationships/image" Target="../media/image18.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4" Type="http://schemas.openxmlformats.org/officeDocument/2006/relationships/image" Target="../media/image19.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9.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4" Type="http://schemas.openxmlformats.org/officeDocument/2006/relationships/image" Target="../media/image20.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4" Type="http://schemas.openxmlformats.org/officeDocument/2006/relationships/image" Target="../media/image21.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4" Type="http://schemas.openxmlformats.org/officeDocument/2006/relationships/image" Target="../media/image22.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4" Type="http://schemas.openxmlformats.org/officeDocument/2006/relationships/image" Target="../media/image25.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4" Type="http://schemas.openxmlformats.org/officeDocument/2006/relationships/image" Target="../media/image26.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4" Type="http://schemas.openxmlformats.org/officeDocument/2006/relationships/image" Target="../media/image27.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4" Type="http://schemas.openxmlformats.org/officeDocument/2006/relationships/image" Target="../media/image28.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4" Type="http://schemas.openxmlformats.org/officeDocument/2006/relationships/image" Target="../media/image29.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4" Type="http://schemas.openxmlformats.org/officeDocument/2006/relationships/image" Target="../media/image30.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0.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4" Type="http://schemas.openxmlformats.org/officeDocument/2006/relationships/image" Target="../media/image31.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4" Type="http://schemas.openxmlformats.org/officeDocument/2006/relationships/image" Target="../media/image32.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4" Type="http://schemas.openxmlformats.org/officeDocument/2006/relationships/image" Target="../media/image33.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4" Type="http://schemas.openxmlformats.org/officeDocument/2006/relationships/image" Target="../media/image34.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4" Type="http://schemas.openxmlformats.org/officeDocument/2006/relationships/image" Target="../media/image35.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4" Type="http://schemas.openxmlformats.org/officeDocument/2006/relationships/image" Target="../media/image36.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4" Type="http://schemas.openxmlformats.org/officeDocument/2006/relationships/image" Target="../media/image37.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4" Type="http://schemas.openxmlformats.org/officeDocument/2006/relationships/image" Target="../media/image38.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4" Type="http://schemas.openxmlformats.org/officeDocument/2006/relationships/image" Target="../media/image39.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4" Type="http://schemas.openxmlformats.org/officeDocument/2006/relationships/image" Target="../media/image40.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1.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4" Type="http://schemas.openxmlformats.org/officeDocument/2006/relationships/image" Target="../media/image41.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4" Type="http://schemas.openxmlformats.org/officeDocument/2006/relationships/image" Target="../media/image42.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4" Type="http://schemas.openxmlformats.org/officeDocument/2006/relationships/image" Target="../media/image43.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4" Type="http://schemas.openxmlformats.org/officeDocument/2006/relationships/image" Target="../media/image44.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4" Type="http://schemas.openxmlformats.org/officeDocument/2006/relationships/image" Target="../media/image47.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7.xml"/><Relationship Id="rId1" Type="http://schemas.openxmlformats.org/officeDocument/2006/relationships/tags" Target="../tags/tag186.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7.xml"/><Relationship Id="rId1" Type="http://schemas.openxmlformats.org/officeDocument/2006/relationships/tags" Target="../tags/tag187.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2.emf"/></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Master" Target="../slideMasters/slideMaster7.xml"/><Relationship Id="rId1" Type="http://schemas.openxmlformats.org/officeDocument/2006/relationships/tags" Target="../tags/tag188.xml"/><Relationship Id="rId6" Type="http://schemas.openxmlformats.org/officeDocument/2006/relationships/image" Target="../media/image50.png"/><Relationship Id="rId5" Type="http://schemas.openxmlformats.org/officeDocument/2006/relationships/image" Target="../media/image8.emf"/><Relationship Id="rId4" Type="http://schemas.openxmlformats.org/officeDocument/2006/relationships/oleObject" Target="../embeddings/oleObject187.bin"/></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4" Type="http://schemas.openxmlformats.org/officeDocument/2006/relationships/image" Target="../media/image73.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7.xml"/><Relationship Id="rId1" Type="http://schemas.openxmlformats.org/officeDocument/2006/relationships/tags" Target="../tags/tag190.xml"/><Relationship Id="rId4" Type="http://schemas.openxmlformats.org/officeDocument/2006/relationships/image" Target="../media/image74.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Master" Target="../slideMasters/slideMaster7.xml"/><Relationship Id="rId1" Type="http://schemas.openxmlformats.org/officeDocument/2006/relationships/tags" Target="../tags/tag191.xml"/><Relationship Id="rId4" Type="http://schemas.openxmlformats.org/officeDocument/2006/relationships/image" Target="../media/image75.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76.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77.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78.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8.xml"/><Relationship Id="rId1" Type="http://schemas.openxmlformats.org/officeDocument/2006/relationships/tags" Target="../tags/tag197.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198.xml"/><Relationship Id="rId5" Type="http://schemas.openxmlformats.org/officeDocument/2006/relationships/image" Target="../media/image6.emf"/><Relationship Id="rId4" Type="http://schemas.openxmlformats.org/officeDocument/2006/relationships/oleObject" Target="../embeddings/oleObject197.bin"/></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8.xml"/><Relationship Id="rId1" Type="http://schemas.openxmlformats.org/officeDocument/2006/relationships/tags" Target="../tags/tag199.xml"/><Relationship Id="rId5" Type="http://schemas.openxmlformats.org/officeDocument/2006/relationships/image" Target="../media/image6.emf"/><Relationship Id="rId4" Type="http://schemas.openxmlformats.org/officeDocument/2006/relationships/oleObject" Target="../embeddings/oleObject198.bin"/></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0.xml"/><Relationship Id="rId5" Type="http://schemas.openxmlformats.org/officeDocument/2006/relationships/image" Target="../media/image6.emf"/><Relationship Id="rId4" Type="http://schemas.openxmlformats.org/officeDocument/2006/relationships/oleObject" Target="../embeddings/oleObject199.bin"/></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8.xml"/><Relationship Id="rId1" Type="http://schemas.openxmlformats.org/officeDocument/2006/relationships/tags" Target="../tags/tag201.xml"/><Relationship Id="rId5" Type="http://schemas.openxmlformats.org/officeDocument/2006/relationships/image" Target="../media/image6.emf"/><Relationship Id="rId4" Type="http://schemas.openxmlformats.org/officeDocument/2006/relationships/oleObject" Target="../embeddings/oleObject200.bin"/></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8.xml"/><Relationship Id="rId1" Type="http://schemas.openxmlformats.org/officeDocument/2006/relationships/tags" Target="../tags/tag202.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201.bin"/></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3.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202.bin"/></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204.xml"/><Relationship Id="rId6" Type="http://schemas.openxmlformats.org/officeDocument/2006/relationships/image" Target="../media/image6.emf"/><Relationship Id="rId5" Type="http://schemas.openxmlformats.org/officeDocument/2006/relationships/oleObject" Target="../embeddings/oleObject203.bin"/><Relationship Id="rId4" Type="http://schemas.openxmlformats.org/officeDocument/2006/relationships/image" Target="../media/image54.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8.xml"/><Relationship Id="rId1" Type="http://schemas.openxmlformats.org/officeDocument/2006/relationships/tags" Target="../tags/tag205.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204.bin"/></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8.xml"/><Relationship Id="rId1" Type="http://schemas.openxmlformats.org/officeDocument/2006/relationships/tags" Target="../tags/tag206.xml"/><Relationship Id="rId4" Type="http://schemas.openxmlformats.org/officeDocument/2006/relationships/image" Target="../media/image57.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8.xml"/><Relationship Id="rId1" Type="http://schemas.openxmlformats.org/officeDocument/2006/relationships/tags" Target="../tags/tag207.xml"/><Relationship Id="rId4" Type="http://schemas.openxmlformats.org/officeDocument/2006/relationships/image" Target="../media/image5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5.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8.xml"/><Relationship Id="rId1" Type="http://schemas.openxmlformats.org/officeDocument/2006/relationships/tags" Target="../tags/tag208.xml"/><Relationship Id="rId4" Type="http://schemas.openxmlformats.org/officeDocument/2006/relationships/image" Target="../media/image59.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8.xml"/><Relationship Id="rId1" Type="http://schemas.openxmlformats.org/officeDocument/2006/relationships/tags" Target="../tags/tag209.xml"/><Relationship Id="rId4" Type="http://schemas.openxmlformats.org/officeDocument/2006/relationships/image" Target="../media/image6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8.xml"/><Relationship Id="rId1" Type="http://schemas.openxmlformats.org/officeDocument/2006/relationships/tags" Target="../tags/tag210.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8.xml"/><Relationship Id="rId1" Type="http://schemas.openxmlformats.org/officeDocument/2006/relationships/tags" Target="../tags/tag211.xml"/><Relationship Id="rId4" Type="http://schemas.openxmlformats.org/officeDocument/2006/relationships/image" Target="../media/image63.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8.xml"/><Relationship Id="rId1" Type="http://schemas.openxmlformats.org/officeDocument/2006/relationships/tags" Target="../tags/tag212.xml"/><Relationship Id="rId4" Type="http://schemas.openxmlformats.org/officeDocument/2006/relationships/image" Target="../media/image64.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8.xml"/><Relationship Id="rId1" Type="http://schemas.openxmlformats.org/officeDocument/2006/relationships/tags" Target="../tags/tag213.xml"/><Relationship Id="rId4" Type="http://schemas.openxmlformats.org/officeDocument/2006/relationships/image" Target="../media/image65.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8.xml"/><Relationship Id="rId1" Type="http://schemas.openxmlformats.org/officeDocument/2006/relationships/tags" Target="../tags/tag214.xml"/><Relationship Id="rId4" Type="http://schemas.openxmlformats.org/officeDocument/2006/relationships/image" Target="../media/image66.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8.xml"/><Relationship Id="rId1" Type="http://schemas.openxmlformats.org/officeDocument/2006/relationships/tags" Target="../tags/tag215.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8.xml"/><Relationship Id="rId1" Type="http://schemas.openxmlformats.org/officeDocument/2006/relationships/tags" Target="../tags/tag216.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8.xml"/><Relationship Id="rId1" Type="http://schemas.openxmlformats.org/officeDocument/2006/relationships/tags" Target="../tags/tag217.xml"/><Relationship Id="rId4" Type="http://schemas.openxmlformats.org/officeDocument/2006/relationships/image" Target="../media/image7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6.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8.xml"/><Relationship Id="rId1" Type="http://schemas.openxmlformats.org/officeDocument/2006/relationships/tags" Target="../tags/tag218.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7.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9.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5.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7.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0.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7.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2.xml"/><Relationship Id="rId6" Type="http://schemas.openxmlformats.org/officeDocument/2006/relationships/image" Target="../media/image6.emf"/><Relationship Id="rId5" Type="http://schemas.openxmlformats.org/officeDocument/2006/relationships/oleObject" Target="../embeddings/oleObject51.bin"/><Relationship Id="rId4" Type="http://schemas.openxmlformats.org/officeDocument/2006/relationships/image" Target="../media/image5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53.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57.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58.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59.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60.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6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9.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64.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65.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66.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3.xml"/><Relationship Id="rId1" Type="http://schemas.openxmlformats.org/officeDocument/2006/relationships/tags" Target="../tags/tag66.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Master" Target="../slideMasters/slideMaster3.xml"/><Relationship Id="rId1" Type="http://schemas.openxmlformats.org/officeDocument/2006/relationships/tags" Target="../tags/tag68.xml"/><Relationship Id="rId6" Type="http://schemas.openxmlformats.org/officeDocument/2006/relationships/image" Target="../media/image50.png"/><Relationship Id="rId5" Type="http://schemas.openxmlformats.org/officeDocument/2006/relationships/image" Target="../media/image8.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4" Type="http://schemas.openxmlformats.org/officeDocument/2006/relationships/image" Target="../media/image7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0.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74.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75.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76.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77.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78.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4.xml"/><Relationship Id="rId1" Type="http://schemas.openxmlformats.org/officeDocument/2006/relationships/tags" Target="../tags/tag77.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4.xml"/><Relationship Id="rId1" Type="http://schemas.openxmlformats.org/officeDocument/2006/relationships/tags" Target="../tags/tag78.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4.xml"/><Relationship Id="rId1" Type="http://schemas.openxmlformats.org/officeDocument/2006/relationships/tags" Target="../tags/tag79.xml"/><Relationship Id="rId5" Type="http://schemas.openxmlformats.org/officeDocument/2006/relationships/image" Target="../media/image6.emf"/><Relationship Id="rId4" Type="http://schemas.openxmlformats.org/officeDocument/2006/relationships/oleObject" Target="../embeddings/oleObject78.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0.xml"/><Relationship Id="rId5" Type="http://schemas.openxmlformats.org/officeDocument/2006/relationships/image" Target="../media/image6.emf"/><Relationship Id="rId4" Type="http://schemas.openxmlformats.org/officeDocument/2006/relationships/oleObject" Target="../embeddings/oleObject79.bin"/></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1.xml"/><Relationship Id="rId5" Type="http://schemas.openxmlformats.org/officeDocument/2006/relationships/image" Target="../media/image6.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4.xml"/><Relationship Id="rId1" Type="http://schemas.openxmlformats.org/officeDocument/2006/relationships/tags" Target="../tags/tag82.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3.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4.xml"/><Relationship Id="rId6" Type="http://schemas.openxmlformats.org/officeDocument/2006/relationships/image" Target="../media/image6.emf"/><Relationship Id="rId5" Type="http://schemas.openxmlformats.org/officeDocument/2006/relationships/oleObject" Target="../embeddings/oleObject83.bin"/><Relationship Id="rId4" Type="http://schemas.openxmlformats.org/officeDocument/2006/relationships/image" Target="../media/image80.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4.xml"/><Relationship Id="rId1" Type="http://schemas.openxmlformats.org/officeDocument/2006/relationships/tags" Target="../tags/tag85.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84.bin"/></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4.xml"/><Relationship Id="rId1" Type="http://schemas.openxmlformats.org/officeDocument/2006/relationships/tags" Target="../tags/tag86.xml"/><Relationship Id="rId4" Type="http://schemas.openxmlformats.org/officeDocument/2006/relationships/image" Target="../media/image57.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4.xml"/><Relationship Id="rId1" Type="http://schemas.openxmlformats.org/officeDocument/2006/relationships/tags" Target="../tags/tag87.xml"/><Relationship Id="rId4" Type="http://schemas.openxmlformats.org/officeDocument/2006/relationships/image" Target="../media/image58.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4.xml"/><Relationship Id="rId1" Type="http://schemas.openxmlformats.org/officeDocument/2006/relationships/tags" Target="../tags/tag88.xml"/><Relationship Id="rId4" Type="http://schemas.openxmlformats.org/officeDocument/2006/relationships/image" Target="../media/image59.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4.xml"/><Relationship Id="rId1" Type="http://schemas.openxmlformats.org/officeDocument/2006/relationships/tags" Target="../tags/tag89.xml"/><Relationship Id="rId4" Type="http://schemas.openxmlformats.org/officeDocument/2006/relationships/image" Target="../media/image6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4.xml"/><Relationship Id="rId1" Type="http://schemas.openxmlformats.org/officeDocument/2006/relationships/tags" Target="../tags/tag90.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4.xml"/><Relationship Id="rId1" Type="http://schemas.openxmlformats.org/officeDocument/2006/relationships/tags" Target="../tags/tag91.xml"/><Relationship Id="rId4" Type="http://schemas.openxmlformats.org/officeDocument/2006/relationships/image" Target="../media/image6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4.xml"/><Relationship Id="rId1" Type="http://schemas.openxmlformats.org/officeDocument/2006/relationships/tags" Target="../tags/tag92.xml"/><Relationship Id="rId4" Type="http://schemas.openxmlformats.org/officeDocument/2006/relationships/image" Target="../media/image6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4.xml"/><Relationship Id="rId1" Type="http://schemas.openxmlformats.org/officeDocument/2006/relationships/tags" Target="../tags/tag93.xml"/><Relationship Id="rId4" Type="http://schemas.openxmlformats.org/officeDocument/2006/relationships/image" Target="../media/image6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4.xml"/><Relationship Id="rId1" Type="http://schemas.openxmlformats.org/officeDocument/2006/relationships/tags" Target="../tags/tag94.xml"/><Relationship Id="rId4" Type="http://schemas.openxmlformats.org/officeDocument/2006/relationships/image" Target="../media/image6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4.xml"/><Relationship Id="rId1" Type="http://schemas.openxmlformats.org/officeDocument/2006/relationships/tags" Target="../tags/tag95.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4.xml"/><Relationship Id="rId1" Type="http://schemas.openxmlformats.org/officeDocument/2006/relationships/tags" Target="../tags/tag96.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4.xml"/><Relationship Id="rId1" Type="http://schemas.openxmlformats.org/officeDocument/2006/relationships/tags" Target="../tags/tag97.xml"/><Relationship Id="rId4" Type="http://schemas.openxmlformats.org/officeDocument/2006/relationships/image" Target="../media/image78.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4.xml"/><Relationship Id="rId1" Type="http://schemas.openxmlformats.org/officeDocument/2006/relationships/tags" Target="../tags/tag98.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5.xml"/><Relationship Id="rId1" Type="http://schemas.openxmlformats.org/officeDocument/2006/relationships/tags" Target="../tags/tag100.xml"/><Relationship Id="rId5" Type="http://schemas.openxmlformats.org/officeDocument/2006/relationships/image" Target="../media/image5.pn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8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
        <p:nvSpPr>
          <p:cNvPr id="14" name="Subtitle 2">
            <a:extLst>
              <a:ext uri="{FF2B5EF4-FFF2-40B4-BE49-F238E27FC236}">
                <a16:creationId xmlns:a16="http://schemas.microsoft.com/office/drawing/2014/main" id="{1E76D2B6-886A-D942-BDFF-C1382F88BE2C}"/>
              </a:ext>
            </a:extLst>
          </p:cNvPr>
          <p:cNvSpPr txBox="1">
            <a:spLocks/>
          </p:cNvSpPr>
          <p:nvPr userDrawn="1"/>
        </p:nvSpPr>
        <p:spPr>
          <a:xfrm>
            <a:off x="11776593" y="94970"/>
            <a:ext cx="2662544" cy="328464"/>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0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0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dirty="0"/>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extLst>
    <p:ext uri="{DCECCB84-F9BA-43D5-87BE-67443E8EF086}">
      <p15:sldGuideLst xmlns:p15="http://schemas.microsoft.com/office/powerpoint/2012/main">
        <p15:guide id="1" pos="4608"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B97B56E9-8CE9-3E43-965E-7239510D286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83486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159671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6" name="Picture 25">
            <a:extLst>
              <a:ext uri="{FF2B5EF4-FFF2-40B4-BE49-F238E27FC236}">
                <a16:creationId xmlns:a16="http://schemas.microsoft.com/office/drawing/2014/main" id="{3DFE6861-4407-D74D-B0E1-54FDF11B6CF2}"/>
              </a:ext>
            </a:extLst>
          </p:cNvPr>
          <p:cNvPicPr>
            <a:picLocks noChangeAspect="1"/>
          </p:cNvPicPr>
          <p:nvPr userDrawn="1"/>
        </p:nvPicPr>
        <p:blipFill>
          <a:blip r:embed="rId5"/>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682D8BD7-C399-404E-8FF1-19B65B7D1F1E}"/>
              </a:ext>
            </a:extLst>
          </p:cNvPr>
          <p:cNvPicPr>
            <a:picLocks noChangeAspect="1"/>
          </p:cNvPicPr>
          <p:nvPr userDrawn="1"/>
        </p:nvPicPr>
        <p:blipFill>
          <a:blip r:embed="rId5"/>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4865925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21500DCA-730C-3E44-B815-0E205F0A2EB3}"/>
              </a:ext>
            </a:extLst>
          </p:cNvPr>
          <p:cNvSpPr/>
          <p:nvPr userDrawn="1"/>
        </p:nvSpPr>
        <p:spPr>
          <a:xfrm>
            <a:off x="241300" y="7404100"/>
            <a:ext cx="1587500" cy="55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4159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4630400" cy="8229600"/>
          </a:xfrm>
          <a:custGeom>
            <a:avLst/>
            <a:gdLst/>
            <a:ahLst/>
            <a:cxnLst/>
            <a:rect l="l" t="t" r="r" b="b"/>
            <a:pathLst>
              <a:path w="14630400" h="8229600">
                <a:moveTo>
                  <a:pt x="0" y="0"/>
                </a:moveTo>
                <a:lnTo>
                  <a:pt x="14630400" y="0"/>
                </a:lnTo>
                <a:lnTo>
                  <a:pt x="14630400" y="8229599"/>
                </a:lnTo>
                <a:lnTo>
                  <a:pt x="0" y="8229599"/>
                </a:lnTo>
                <a:lnTo>
                  <a:pt x="0" y="0"/>
                </a:lnTo>
                <a:close/>
              </a:path>
            </a:pathLst>
          </a:custGeom>
          <a:solidFill>
            <a:srgbClr val="00257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000" b="1" i="0">
                <a:solidFill>
                  <a:schemeClr val="bg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defRPr sz="1000" b="1" i="0">
                <a:solidFill>
                  <a:schemeClr val="bg1"/>
                </a:solidFill>
                <a:latin typeface="Segoe UI"/>
                <a:cs typeface="Segoe UI"/>
              </a:defRPr>
            </a:lvl1pPr>
          </a:lstStyle>
          <a:p>
            <a:pPr marL="12700">
              <a:lnSpc>
                <a:spcPct val="100000"/>
              </a:lnSpc>
              <a:spcBef>
                <a:spcPts val="180"/>
              </a:spcBef>
            </a:pPr>
            <a:r>
              <a:rPr spc="-20" dirty="0"/>
              <a:t>Helping </a:t>
            </a:r>
            <a:r>
              <a:rPr spc="-25" dirty="0"/>
              <a:t>women </a:t>
            </a:r>
            <a:r>
              <a:rPr spc="-20" dirty="0"/>
              <a:t>save for </a:t>
            </a:r>
            <a:r>
              <a:rPr dirty="0"/>
              <a:t>a </a:t>
            </a:r>
            <a:r>
              <a:rPr spc="-20" dirty="0"/>
              <a:t>long </a:t>
            </a:r>
            <a:r>
              <a:rPr spc="-25" dirty="0"/>
              <a:t>and </a:t>
            </a:r>
            <a:r>
              <a:rPr spc="-20" dirty="0"/>
              <a:t>secure retirement </a:t>
            </a:r>
            <a:r>
              <a:rPr dirty="0">
                <a:latin typeface="Arial"/>
                <a:cs typeface="Arial"/>
              </a:rPr>
              <a:t>–</a:t>
            </a:r>
            <a:r>
              <a:rPr spc="-190" dirty="0">
                <a:latin typeface="Arial"/>
                <a:cs typeface="Arial"/>
              </a:rPr>
              <a:t> </a:t>
            </a:r>
            <a:r>
              <a:rPr spc="-25" dirty="0"/>
              <a:t>Month </a:t>
            </a:r>
            <a:r>
              <a:rPr spc="-20" dirty="0"/>
              <a:t>00, </a:t>
            </a:r>
            <a:r>
              <a:rPr spc="-25"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5" name="Holder 5"/>
          <p:cNvSpPr>
            <a:spLocks noGrp="1"/>
          </p:cNvSpPr>
          <p:nvPr>
            <p:ph type="sldNum" sz="quarter" idx="7"/>
          </p:nvPr>
        </p:nvSpPr>
        <p:spPr/>
        <p:txBody>
          <a:bodyPr lIns="0" tIns="0" rIns="0" bIns="0"/>
          <a:lstStyle>
            <a:lvl1pPr>
              <a:defRPr sz="1000" b="1" i="0">
                <a:solidFill>
                  <a:schemeClr val="bg1"/>
                </a:solidFill>
                <a:latin typeface="Segoe UI"/>
                <a:cs typeface="Segoe UI"/>
              </a:defRPr>
            </a:lvl1pPr>
          </a:lstStyle>
          <a:p>
            <a:pPr marL="38100">
              <a:lnSpc>
                <a:spcPct val="100000"/>
              </a:lnSpc>
              <a:spcBef>
                <a:spcPts val="180"/>
              </a:spcBef>
            </a:pPr>
            <a:fld id="{81D60167-4931-47E6-BA6A-407CBD079E47}" type="slidenum">
              <a:rPr dirty="0"/>
              <a:t>‹#›</a:t>
            </a:fld>
            <a:endParaRPr dirty="0"/>
          </a:p>
        </p:txBody>
      </p:sp>
    </p:spTree>
    <p:extLst>
      <p:ext uri="{BB962C8B-B14F-4D97-AF65-F5344CB8AC3E}">
        <p14:creationId xmlns:p14="http://schemas.microsoft.com/office/powerpoint/2010/main" val="28406033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1" i="0">
                <a:solidFill>
                  <a:schemeClr val="bg1"/>
                </a:solidFill>
                <a:latin typeface="Segoe UI"/>
                <a:cs typeface="Segoe UI"/>
              </a:defRPr>
            </a:lvl1pPr>
          </a:lstStyle>
          <a:p>
            <a:pPr marL="12700">
              <a:lnSpc>
                <a:spcPct val="100000"/>
              </a:lnSpc>
              <a:spcBef>
                <a:spcPts val="180"/>
              </a:spcBef>
            </a:pPr>
            <a:r>
              <a:rPr spc="-20" dirty="0"/>
              <a:t>Helping </a:t>
            </a:r>
            <a:r>
              <a:rPr spc="-25" dirty="0"/>
              <a:t>women </a:t>
            </a:r>
            <a:r>
              <a:rPr spc="-20" dirty="0"/>
              <a:t>save for </a:t>
            </a:r>
            <a:r>
              <a:rPr dirty="0"/>
              <a:t>a </a:t>
            </a:r>
            <a:r>
              <a:rPr spc="-20" dirty="0"/>
              <a:t>long </a:t>
            </a:r>
            <a:r>
              <a:rPr spc="-25" dirty="0"/>
              <a:t>and </a:t>
            </a:r>
            <a:r>
              <a:rPr spc="-20" dirty="0"/>
              <a:t>secure retirement </a:t>
            </a:r>
            <a:r>
              <a:rPr dirty="0">
                <a:latin typeface="Arial"/>
                <a:cs typeface="Arial"/>
              </a:rPr>
              <a:t>–</a:t>
            </a:r>
            <a:r>
              <a:rPr spc="-190" dirty="0">
                <a:latin typeface="Arial"/>
                <a:cs typeface="Arial"/>
              </a:rPr>
              <a:t> </a:t>
            </a:r>
            <a:r>
              <a:rPr spc="-25" dirty="0"/>
              <a:t>Month </a:t>
            </a:r>
            <a:r>
              <a:rPr spc="-20" dirty="0"/>
              <a:t>00, </a:t>
            </a:r>
            <a:r>
              <a:rPr spc="-25"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5/15/2023</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Segoe UI"/>
                <a:cs typeface="Segoe UI"/>
              </a:defRPr>
            </a:lvl1pPr>
          </a:lstStyle>
          <a:p>
            <a:pPr marL="38100">
              <a:lnSpc>
                <a:spcPct val="100000"/>
              </a:lnSpc>
              <a:spcBef>
                <a:spcPts val="180"/>
              </a:spcBef>
            </a:pPr>
            <a:fld id="{81D60167-4931-47E6-BA6A-407CBD079E47}" type="slidenum">
              <a:rPr dirty="0"/>
              <a:t>‹#›</a:t>
            </a:fld>
            <a:endParaRPr dirty="0"/>
          </a:p>
        </p:txBody>
      </p:sp>
    </p:spTree>
    <p:extLst>
      <p:ext uri="{BB962C8B-B14F-4D97-AF65-F5344CB8AC3E}">
        <p14:creationId xmlns:p14="http://schemas.microsoft.com/office/powerpoint/2010/main" val="10110789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6862140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F1801BDA-50C1-A446-84BE-19730FC0B15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86084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91298E43-330E-9A4A-9788-4D5CFE99C46E}"/>
              </a:ext>
            </a:extLst>
          </p:cNvPr>
          <p:cNvPicPr>
            <a:picLocks noChangeAspect="1"/>
          </p:cNvPicPr>
          <p:nvPr userDrawn="1"/>
        </p:nvPicPr>
        <p:blipFill>
          <a:blip r:embed="rId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9363898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8608451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78536162"/>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
        <p:nvSpPr>
          <p:cNvPr id="8" name="Rectangle 7">
            <a:extLst>
              <a:ext uri="{FF2B5EF4-FFF2-40B4-BE49-F238E27FC236}">
                <a16:creationId xmlns:a16="http://schemas.microsoft.com/office/drawing/2014/main" id="{5E2336ED-22FA-7B4D-9C29-974B48887163}"/>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767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19F0B2-2F0C-E546-B1BC-2192B765C0B0}"/>
              </a:ext>
            </a:extLst>
          </p:cNvPr>
          <p:cNvPicPr>
            <a:picLocks noChangeAspect="1"/>
          </p:cNvPicPr>
          <p:nvPr userDrawn="1"/>
        </p:nvPicPr>
        <p:blipFill>
          <a:blip r:embed="rId3"/>
          <a:stretch>
            <a:fillRect/>
          </a:stretch>
        </p:blipFill>
        <p:spPr>
          <a:xfrm>
            <a:off x="5486513" y="1447534"/>
            <a:ext cx="3654104" cy="212140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6428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9249802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84905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55309929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0288728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47632075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306640811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91171611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3721712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6480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4935543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630555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6840300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89050027"/>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954378488"/>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8568875"/>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40712802"/>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464880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2205888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69422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14200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285277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703872"/>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BDA43-2314-074F-B79F-5894328E4055}"/>
              </a:ext>
            </a:extLst>
          </p:cNvPr>
          <p:cNvPicPr>
            <a:picLocks noChangeAspect="1"/>
          </p:cNvPicPr>
          <p:nvPr userDrawn="1"/>
        </p:nvPicPr>
        <p:blipFill>
          <a:blip r:embed="rId3"/>
          <a:stretch>
            <a:fillRect/>
          </a:stretch>
        </p:blipFill>
        <p:spPr>
          <a:xfrm>
            <a:off x="5515180" y="1473538"/>
            <a:ext cx="3600037" cy="2090021"/>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875961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52417282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3C78DE2-F3F8-8440-8BEE-9DD78FC3707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10" name="Picture 9">
            <a:extLst>
              <a:ext uri="{FF2B5EF4-FFF2-40B4-BE49-F238E27FC236}">
                <a16:creationId xmlns:a16="http://schemas.microsoft.com/office/drawing/2014/main" id="{0455F57A-1F39-874F-8207-6EE6DB30C665}"/>
              </a:ext>
            </a:extLst>
          </p:cNvPr>
          <p:cNvPicPr>
            <a:picLocks noChangeAspect="1"/>
          </p:cNvPicPr>
          <p:nvPr userDrawn="1"/>
        </p:nvPicPr>
        <p:blipFill>
          <a:blip r:embed="rId3"/>
          <a:stretch>
            <a:fillRect/>
          </a:stretch>
        </p:blipFill>
        <p:spPr>
          <a:xfrm>
            <a:off x="6368796" y="492601"/>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2387004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1" name="Picture 10">
            <a:extLst>
              <a:ext uri="{FF2B5EF4-FFF2-40B4-BE49-F238E27FC236}">
                <a16:creationId xmlns:a16="http://schemas.microsoft.com/office/drawing/2014/main" id="{C5267CE5-6C42-F04E-8152-8EEAC8DC370C}"/>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844190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96445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
        <p:nvSpPr>
          <p:cNvPr id="3" name="Rectangle 2">
            <a:extLst>
              <a:ext uri="{FF2B5EF4-FFF2-40B4-BE49-F238E27FC236}">
                <a16:creationId xmlns:a16="http://schemas.microsoft.com/office/drawing/2014/main" id="{D9ED4DB0-57B7-857E-F2FD-A54CED2DFB2A}"/>
              </a:ext>
            </a:extLst>
          </p:cNvPr>
          <p:cNvSpPr/>
          <p:nvPr userDrawn="1"/>
        </p:nvSpPr>
        <p:spPr>
          <a:xfrm>
            <a:off x="0" y="7431314"/>
            <a:ext cx="1792514" cy="566057"/>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57E516EB-7B5F-B040-A8EF-5398B6CF9F4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A4FB5A2-CCC5-014E-9AAD-FADA8079111E}"/>
              </a:ext>
            </a:extLst>
          </p:cNvPr>
          <p:cNvSpPr/>
          <p:nvPr userDrawn="1"/>
        </p:nvSpPr>
        <p:spPr>
          <a:xfrm>
            <a:off x="247135" y="7371468"/>
            <a:ext cx="1767016" cy="672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88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50.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49.emf"/><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oleObject" Target="../embeddings/oleObject43.bin"/><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ags" Target="../tags/tag44.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ags" Target="../tags/tag6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3.xml"/><Relationship Id="rId2" Type="http://schemas.openxmlformats.org/officeDocument/2006/relationships/slideLayout" Target="../slideLayouts/slideLayout66.xml"/><Relationship Id="rId16" Type="http://schemas.openxmlformats.org/officeDocument/2006/relationships/image" Target="../media/image50.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70.emf"/><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oleObject" Target="../embeddings/oleObject64.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oleObject" Target="../embeddings/oleObject75.bin"/><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tags" Target="../tags/tag7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4.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image" Target="../media/image50.png"/><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49.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theme" Target="../theme/theme5.xml"/><Relationship Id="rId50" Type="http://schemas.openxmlformats.org/officeDocument/2006/relationships/image" Target="../media/image1.emf"/><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oleObject" Target="../embeddings/oleObject98.bin"/><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tags" Target="../tags/tag99.xml"/><Relationship Id="rId8" Type="http://schemas.openxmlformats.org/officeDocument/2006/relationships/slideLayout" Target="../slideLayouts/slideLayout106.xml"/><Relationship Id="rId51"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9" Type="http://schemas.openxmlformats.org/officeDocument/2006/relationships/slideLayout" Target="../slideLayouts/slideLayout183.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42" Type="http://schemas.openxmlformats.org/officeDocument/2006/relationships/slideLayout" Target="../slideLayouts/slideLayout186.xml"/><Relationship Id="rId47" Type="http://schemas.openxmlformats.org/officeDocument/2006/relationships/image" Target="../media/image2.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slideLayout" Target="../slideLayouts/slideLayout182.xml"/><Relationship Id="rId46" Type="http://schemas.openxmlformats.org/officeDocument/2006/relationships/image" Target="../media/image1.emf"/><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41" Type="http://schemas.openxmlformats.org/officeDocument/2006/relationships/slideLayout" Target="../slideLayouts/slideLayout185.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slideLayout" Target="../slideLayouts/slideLayout181.xml"/><Relationship Id="rId40" Type="http://schemas.openxmlformats.org/officeDocument/2006/relationships/slideLayout" Target="../slideLayouts/slideLayout184.xml"/><Relationship Id="rId45" Type="http://schemas.openxmlformats.org/officeDocument/2006/relationships/oleObject" Target="../embeddings/oleObject142.bin"/><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4" Type="http://schemas.openxmlformats.org/officeDocument/2006/relationships/tags" Target="../tags/tag14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4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ags" Target="../tags/tag185.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7.xml"/><Relationship Id="rId2" Type="http://schemas.openxmlformats.org/officeDocument/2006/relationships/slideLayout" Target="../slideLayouts/slideLayout188.xml"/><Relationship Id="rId16" Type="http://schemas.openxmlformats.org/officeDocument/2006/relationships/image" Target="../media/image50.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70.emf"/><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oleObject" Target="../embeddings/oleObject184.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oleObject" Target="../embeddings/oleObject195.bin"/><Relationship Id="rId3" Type="http://schemas.openxmlformats.org/officeDocument/2006/relationships/slideLayout" Target="../slideLayouts/slideLayout200.xml"/><Relationship Id="rId21" Type="http://schemas.openxmlformats.org/officeDocument/2006/relationships/slideLayout" Target="../slideLayouts/slideLayout218.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tags" Target="../tags/tag196.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theme" Target="../theme/theme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image" Target="../media/image50.png"/><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image" Target="../media/image4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8AEC85F-6E33-EA49-8BE6-14A59B4E096D}"/>
              </a:ext>
            </a:extLst>
          </p:cNvPr>
          <p:cNvPicPr>
            <a:picLocks noChangeAspect="1"/>
          </p:cNvPicPr>
          <p:nvPr userDrawn="1"/>
        </p:nvPicPr>
        <p:blipFill>
          <a:blip r:embed="rId48"/>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3"/>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3973" r:id="rId2"/>
    <p:sldLayoutId id="2147484225" r:id="rId3"/>
    <p:sldLayoutId id="2147484085" r:id="rId4"/>
    <p:sldLayoutId id="2147484094" r:id="rId5"/>
    <p:sldLayoutId id="2147484095" r:id="rId6"/>
    <p:sldLayoutId id="2147484096" r:id="rId7"/>
    <p:sldLayoutId id="2147484097" r:id="rId8"/>
    <p:sldLayoutId id="2147484098" r:id="rId9"/>
    <p:sldLayoutId id="2147483786" r:id="rId10"/>
    <p:sldLayoutId id="2147483788" r:id="rId11"/>
    <p:sldLayoutId id="2147483790" r:id="rId12"/>
    <p:sldLayoutId id="2147483791" r:id="rId13"/>
    <p:sldLayoutId id="2147483792" r:id="rId14"/>
    <p:sldLayoutId id="2147483960" r:id="rId15"/>
    <p:sldLayoutId id="2147483794" r:id="rId16"/>
    <p:sldLayoutId id="2147483795" r:id="rId17"/>
    <p:sldLayoutId id="2147483796" r:id="rId18"/>
    <p:sldLayoutId id="2147483728" r:id="rId19"/>
    <p:sldLayoutId id="2147483797" r:id="rId20"/>
    <p:sldLayoutId id="2147483800" r:id="rId21"/>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EFA8B464-26E5-7646-8923-B6BE4205E77F}"/>
              </a:ext>
            </a:extLst>
          </p:cNvPr>
          <p:cNvPicPr>
            <a:picLocks noChangeAspect="1"/>
          </p:cNvPicPr>
          <p:nvPr userDrawn="1"/>
        </p:nvPicPr>
        <p:blipFill>
          <a:blip r:embed="rId1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E739BC69-1F95-8845-879F-1E9CF726F5F5}"/>
              </a:ext>
            </a:extLst>
          </p:cNvPr>
          <p:cNvPicPr>
            <a:picLocks noChangeAspect="1"/>
          </p:cNvPicPr>
          <p:nvPr userDrawn="1"/>
        </p:nvPicPr>
        <p:blipFill>
          <a:blip r:embed="rId28"/>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9" imgW="7772400" imgH="10058400" progId="TCLayout.ActiveDocument.1">
                  <p:embed/>
                </p:oleObj>
              </mc:Choice>
              <mc:Fallback>
                <p:oleObj name="think-cell Slide" r:id="rId49"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6A2264AA-8FC7-C04E-A0E7-6DDF13489889}"/>
              </a:ext>
            </a:extLst>
          </p:cNvPr>
          <p:cNvPicPr>
            <a:picLocks noChangeAspect="1"/>
          </p:cNvPicPr>
          <p:nvPr userDrawn="1"/>
        </p:nvPicPr>
        <p:blipFill>
          <a:blip r:embed="rId51"/>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51" r:id="rId45"/>
    <p:sldLayoutId id="2147484252" r:id="rId46"/>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D99DC210-A5C5-904E-A12D-1B44BC849615}"/>
              </a:ext>
            </a:extLst>
          </p:cNvPr>
          <p:cNvPicPr>
            <a:picLocks noChangeAspect="1"/>
          </p:cNvPicPr>
          <p:nvPr userDrawn="1"/>
        </p:nvPicPr>
        <p:blipFill>
          <a:blip r:embed="rId4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9E4DCAD5-6FF4-4544-BFD5-C733A8DE22D5}"/>
              </a:ext>
            </a:extLst>
          </p:cNvPr>
          <p:cNvPicPr>
            <a:picLocks noChangeAspect="1"/>
          </p:cNvPicPr>
          <p:nvPr userDrawn="1"/>
        </p:nvPicPr>
        <p:blipFill>
          <a:blip r:embed="rId1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8"/>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72353106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50"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5.xml"/><Relationship Id="rId1" Type="http://schemas.openxmlformats.org/officeDocument/2006/relationships/slideLayout" Target="../slideLayouts/slideLayout100.xml"/><Relationship Id="rId4" Type="http://schemas.openxmlformats.org/officeDocument/2006/relationships/image" Target="../media/image92.svg"/></Relationships>
</file>

<file path=ppt/slides/_rels/slide17.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6.xml"/><Relationship Id="rId1" Type="http://schemas.openxmlformats.org/officeDocument/2006/relationships/slideLayout" Target="../slideLayouts/slideLayout100.xml"/><Relationship Id="rId4" Type="http://schemas.openxmlformats.org/officeDocument/2006/relationships/image" Target="../media/image9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svg"/><Relationship Id="rId2" Type="http://schemas.openxmlformats.org/officeDocument/2006/relationships/notesSlide" Target="../notesSlides/notesSlide18.xml"/><Relationship Id="rId1" Type="http://schemas.openxmlformats.org/officeDocument/2006/relationships/slideLayout" Target="../slideLayouts/slideLayout100.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144.xml"/><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xml"/><Relationship Id="rId1" Type="http://schemas.openxmlformats.org/officeDocument/2006/relationships/slideLayout" Target="../slideLayouts/slideLayout100.xml"/><Relationship Id="rId4" Type="http://schemas.openxmlformats.org/officeDocument/2006/relationships/image" Target="../media/image82.svg"/></Relationships>
</file>

<file path=ppt/slides/_rels/slide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143.xml"/><Relationship Id="rId4" Type="http://schemas.openxmlformats.org/officeDocument/2006/relationships/image" Target="../media/image84.jpg"/></Relationships>
</file>

<file path=ppt/slides/_rels/slide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F9E3E2B0-EFA8-BB4D-0A31-69DE272F160A}"/>
              </a:ext>
            </a:extLst>
          </p:cNvPr>
          <p:cNvSpPr txBox="1">
            <a:spLocks/>
          </p:cNvSpPr>
          <p:nvPr/>
        </p:nvSpPr>
        <p:spPr>
          <a:xfrm>
            <a:off x="2150268" y="3349294"/>
            <a:ext cx="10329862" cy="2013372"/>
          </a:xfrm>
          <a:prstGeom prst="rect">
            <a:avLst/>
          </a:prstGeom>
        </p:spPr>
        <p:txBody>
          <a:bodyPr vert="horz" wrap="square" lIns="0" tIns="12700" rIns="0" bIns="0" rtlCol="0">
            <a:spAutoFit/>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spcBef>
                <a:spcPts val="100"/>
              </a:spcBef>
              <a:buNone/>
            </a:pPr>
            <a:r>
              <a:rPr lang="en-US" sz="6000" b="1" spc="-5" dirty="0">
                <a:solidFill>
                  <a:schemeClr val="bg2"/>
                </a:solidFill>
                <a:latin typeface="Segoe UI" panose="020B0502040204020203" pitchFamily="34" charset="0"/>
                <a:cs typeface="Segoe UI" panose="020B0502040204020203" pitchFamily="34" charset="0"/>
              </a:rPr>
              <a:t>Helping women save</a:t>
            </a:r>
            <a:r>
              <a:rPr lang="en-US" sz="6000" b="1" spc="-45" dirty="0">
                <a:solidFill>
                  <a:schemeClr val="bg2"/>
                </a:solidFill>
                <a:latin typeface="Segoe UI" panose="020B0502040204020203" pitchFamily="34" charset="0"/>
                <a:cs typeface="Segoe UI" panose="020B0502040204020203" pitchFamily="34" charset="0"/>
              </a:rPr>
              <a:t> </a:t>
            </a:r>
            <a:r>
              <a:rPr lang="en-US" sz="6000" b="1" spc="-5" dirty="0">
                <a:solidFill>
                  <a:schemeClr val="bg2"/>
                </a:solidFill>
                <a:latin typeface="Segoe UI" panose="020B0502040204020203" pitchFamily="34" charset="0"/>
                <a:cs typeface="Segoe UI" panose="020B0502040204020203" pitchFamily="34" charset="0"/>
              </a:rPr>
              <a:t>for</a:t>
            </a:r>
          </a:p>
          <a:p>
            <a:pPr marL="0" indent="0" algn="ctr">
              <a:lnSpc>
                <a:spcPct val="100000"/>
              </a:lnSpc>
              <a:buNone/>
            </a:pPr>
            <a:r>
              <a:rPr lang="en-US" sz="6000" b="1" dirty="0">
                <a:solidFill>
                  <a:schemeClr val="bg2"/>
                </a:solidFill>
                <a:latin typeface="Segoe UI" panose="020B0502040204020203" pitchFamily="34" charset="0"/>
                <a:cs typeface="Segoe UI" panose="020B0502040204020203" pitchFamily="34" charset="0"/>
              </a:rPr>
              <a:t>a </a:t>
            </a:r>
            <a:r>
              <a:rPr lang="en-US" sz="6000" b="1" spc="-10" dirty="0">
                <a:solidFill>
                  <a:schemeClr val="bg2"/>
                </a:solidFill>
                <a:latin typeface="Segoe UI" panose="020B0502040204020203" pitchFamily="34" charset="0"/>
                <a:cs typeface="Segoe UI" panose="020B0502040204020203" pitchFamily="34" charset="0"/>
              </a:rPr>
              <a:t>long </a:t>
            </a:r>
            <a:r>
              <a:rPr lang="en-US" sz="6000" b="1" spc="-5" dirty="0">
                <a:solidFill>
                  <a:schemeClr val="bg2"/>
                </a:solidFill>
                <a:latin typeface="Segoe UI" panose="020B0502040204020203" pitchFamily="34" charset="0"/>
                <a:cs typeface="Segoe UI" panose="020B0502040204020203" pitchFamily="34" charset="0"/>
              </a:rPr>
              <a:t>and secure</a:t>
            </a:r>
            <a:r>
              <a:rPr lang="en-US" sz="6000" b="1" spc="-90" dirty="0">
                <a:solidFill>
                  <a:schemeClr val="bg2"/>
                </a:solidFill>
                <a:latin typeface="Segoe UI" panose="020B0502040204020203" pitchFamily="34" charset="0"/>
                <a:cs typeface="Segoe UI" panose="020B0502040204020203" pitchFamily="34" charset="0"/>
              </a:rPr>
              <a:t> </a:t>
            </a:r>
            <a:r>
              <a:rPr lang="en-US" sz="6000" b="1" spc="-5" dirty="0">
                <a:solidFill>
                  <a:schemeClr val="bg2"/>
                </a:solidFill>
                <a:latin typeface="Segoe UI" panose="020B0502040204020203" pitchFamily="34" charset="0"/>
                <a:cs typeface="Segoe UI" panose="020B0502040204020203" pitchFamily="34" charset="0"/>
              </a:rPr>
              <a:t>retirement</a:t>
            </a:r>
          </a:p>
        </p:txBody>
      </p:sp>
      <p:sp>
        <p:nvSpPr>
          <p:cNvPr id="8" name="object 7">
            <a:extLst>
              <a:ext uri="{FF2B5EF4-FFF2-40B4-BE49-F238E27FC236}">
                <a16:creationId xmlns:a16="http://schemas.microsoft.com/office/drawing/2014/main" id="{DFACBACA-E060-7E74-87DD-0FF6BE7E1942}"/>
              </a:ext>
            </a:extLst>
          </p:cNvPr>
          <p:cNvSpPr txBox="1"/>
          <p:nvPr/>
        </p:nvSpPr>
        <p:spPr>
          <a:xfrm>
            <a:off x="6518145" y="7052564"/>
            <a:ext cx="161480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chemeClr val="bg2"/>
                </a:solidFill>
                <a:latin typeface="Segoe UI"/>
                <a:cs typeface="Segoe UI"/>
              </a:rPr>
              <a:t>Month </a:t>
            </a:r>
            <a:r>
              <a:rPr sz="1800" dirty="0">
                <a:solidFill>
                  <a:schemeClr val="bg2"/>
                </a:solidFill>
                <a:latin typeface="Segoe UI"/>
                <a:cs typeface="Segoe UI"/>
              </a:rPr>
              <a:t>00,</a:t>
            </a:r>
            <a:r>
              <a:rPr sz="1800" spc="-110" dirty="0">
                <a:solidFill>
                  <a:schemeClr val="bg2"/>
                </a:solidFill>
                <a:latin typeface="Segoe UI"/>
                <a:cs typeface="Segoe UI"/>
              </a:rPr>
              <a:t> </a:t>
            </a:r>
            <a:r>
              <a:rPr sz="1800" dirty="0">
                <a:solidFill>
                  <a:schemeClr val="bg2"/>
                </a:solidFill>
                <a:latin typeface="Segoe UI"/>
                <a:cs typeface="Segoe UI"/>
              </a:rPr>
              <a:t>202</a:t>
            </a:r>
            <a:r>
              <a:rPr lang="en-US" sz="1800" dirty="0">
                <a:solidFill>
                  <a:schemeClr val="bg2"/>
                </a:solidFill>
                <a:latin typeface="Segoe UI"/>
                <a:cs typeface="Segoe UI"/>
              </a:rPr>
              <a:t>3</a:t>
            </a:r>
            <a:endParaRPr sz="1800" dirty="0">
              <a:solidFill>
                <a:schemeClr val="bg2"/>
              </a:solidFill>
              <a:latin typeface="Segoe UI"/>
              <a:cs typeface="Segoe UI"/>
            </a:endParaRPr>
          </a:p>
        </p:txBody>
      </p:sp>
    </p:spTree>
    <p:extLst>
      <p:ext uri="{BB962C8B-B14F-4D97-AF65-F5344CB8AC3E}">
        <p14:creationId xmlns:p14="http://schemas.microsoft.com/office/powerpoint/2010/main" val="397833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sitting at a table with laptops&#10;&#10;Description automatically generated with low confidence">
            <a:extLst>
              <a:ext uri="{FF2B5EF4-FFF2-40B4-BE49-F238E27FC236}">
                <a16:creationId xmlns:a16="http://schemas.microsoft.com/office/drawing/2014/main" id="{113D7E8A-81BC-CF27-D7AE-64900B14E0E7}"/>
              </a:ext>
            </a:extLst>
          </p:cNvPr>
          <p:cNvPicPr>
            <a:picLocks noChangeAspect="1"/>
          </p:cNvPicPr>
          <p:nvPr/>
        </p:nvPicPr>
        <p:blipFill>
          <a:blip r:embed="rId3"/>
          <a:stretch>
            <a:fillRect/>
          </a:stretch>
        </p:blipFill>
        <p:spPr>
          <a:xfrm>
            <a:off x="7315200" y="0"/>
            <a:ext cx="7315200" cy="8229600"/>
          </a:xfrm>
          <a:prstGeom prst="rect">
            <a:avLst/>
          </a:prstGeom>
        </p:spPr>
      </p:pic>
      <p:sp>
        <p:nvSpPr>
          <p:cNvPr id="3" name="object 3"/>
          <p:cNvSpPr txBox="1">
            <a:spLocks noGrp="1"/>
          </p:cNvSpPr>
          <p:nvPr>
            <p:ph type="title"/>
          </p:nvPr>
        </p:nvSpPr>
        <p:spPr>
          <a:xfrm>
            <a:off x="420884" y="341376"/>
            <a:ext cx="5802115" cy="1090042"/>
          </a:xfrm>
          <a:prstGeom prst="rect">
            <a:avLst/>
          </a:prstGeom>
        </p:spPr>
        <p:txBody>
          <a:bodyPr vert="horz" wrap="square" lIns="0" tIns="12700" rIns="0" bIns="0" rtlCol="0">
            <a:spAutoFit/>
          </a:bodyPr>
          <a:lstStyle/>
          <a:p>
            <a:pPr marL="12700" marR="5080">
              <a:lnSpc>
                <a:spcPct val="100000"/>
              </a:lnSpc>
              <a:spcBef>
                <a:spcPts val="100"/>
              </a:spcBef>
            </a:pPr>
            <a:r>
              <a:rPr lang="en-US" sz="3500" dirty="0">
                <a:solidFill>
                  <a:srgbClr val="002677"/>
                </a:solidFill>
                <a:latin typeface="Arial"/>
                <a:cs typeface="Arial"/>
              </a:rPr>
              <a:t>Progress for women in </a:t>
            </a:r>
            <a:r>
              <a:rPr lang="en-US" sz="3500" spc="-5" dirty="0">
                <a:solidFill>
                  <a:srgbClr val="002677"/>
                </a:solidFill>
              </a:rPr>
              <a:t>the workplace is mixed</a:t>
            </a:r>
            <a:endParaRPr sz="3500" dirty="0">
              <a:latin typeface="Arial"/>
              <a:cs typeface="Arial"/>
            </a:endParaRPr>
          </a:p>
        </p:txBody>
      </p:sp>
      <p:sp>
        <p:nvSpPr>
          <p:cNvPr id="4" name="object 4"/>
          <p:cNvSpPr txBox="1"/>
          <p:nvPr/>
        </p:nvSpPr>
        <p:spPr>
          <a:xfrm>
            <a:off x="421969" y="2286000"/>
            <a:ext cx="6089015" cy="1703415"/>
          </a:xfrm>
          <a:prstGeom prst="rect">
            <a:avLst/>
          </a:prstGeom>
        </p:spPr>
        <p:txBody>
          <a:bodyPr vert="horz" wrap="square" lIns="0" tIns="45720" rIns="0" bIns="0" rtlCol="0">
            <a:spAutoFit/>
          </a:bodyPr>
          <a:lstStyle/>
          <a:p>
            <a:pPr marL="287338" marR="436880" indent="-249238">
              <a:lnSpc>
                <a:spcPts val="2090"/>
              </a:lnSpc>
              <a:spcBef>
                <a:spcPts val="1200"/>
              </a:spcBef>
              <a:buFont typeface="Courier New"/>
              <a:buChar char="o"/>
            </a:pPr>
            <a:r>
              <a:rPr sz="1800" spc="-5" dirty="0">
                <a:solidFill>
                  <a:srgbClr val="002577"/>
                </a:solidFill>
                <a:latin typeface="Segoe UI"/>
                <a:cs typeface="Segoe UI"/>
              </a:rPr>
              <a:t>In </a:t>
            </a:r>
            <a:r>
              <a:rPr sz="1800" dirty="0">
                <a:solidFill>
                  <a:srgbClr val="002577"/>
                </a:solidFill>
                <a:latin typeface="Segoe UI"/>
                <a:cs typeface="Segoe UI"/>
              </a:rPr>
              <a:t>20</a:t>
            </a:r>
            <a:r>
              <a:rPr lang="en-US" sz="1800" dirty="0">
                <a:solidFill>
                  <a:srgbClr val="002577"/>
                </a:solidFill>
                <a:latin typeface="Segoe UI"/>
                <a:cs typeface="Segoe UI"/>
              </a:rPr>
              <a:t>19</a:t>
            </a:r>
            <a:r>
              <a:rPr sz="1800" dirty="0">
                <a:solidFill>
                  <a:srgbClr val="002577"/>
                </a:solidFill>
                <a:latin typeface="Segoe UI"/>
                <a:cs typeface="Segoe UI"/>
              </a:rPr>
              <a:t>, </a:t>
            </a:r>
            <a:r>
              <a:rPr sz="1800" spc="-5" dirty="0">
                <a:solidFill>
                  <a:srgbClr val="002577"/>
                </a:solidFill>
                <a:latin typeface="Segoe UI"/>
                <a:cs typeface="Segoe UI"/>
              </a:rPr>
              <a:t>women </a:t>
            </a:r>
            <a:r>
              <a:rPr lang="en-US" sz="1800" spc="-5" dirty="0">
                <a:solidFill>
                  <a:srgbClr val="002577"/>
                </a:solidFill>
                <a:latin typeface="Segoe UI"/>
                <a:cs typeface="Segoe UI"/>
              </a:rPr>
              <a:t>were paid, on average, 20.3% less than </a:t>
            </a:r>
            <a:r>
              <a:rPr sz="1800" spc="-5" dirty="0">
                <a:solidFill>
                  <a:srgbClr val="002577"/>
                </a:solidFill>
                <a:latin typeface="Segoe UI"/>
                <a:cs typeface="Segoe UI"/>
              </a:rPr>
              <a:t>men. </a:t>
            </a:r>
            <a:r>
              <a:rPr lang="en-US" sz="1800" spc="-5" dirty="0">
                <a:solidFill>
                  <a:srgbClr val="002577"/>
                </a:solidFill>
                <a:latin typeface="Segoe UI"/>
                <a:cs typeface="Segoe UI"/>
              </a:rPr>
              <a:t>By 2022</a:t>
            </a:r>
            <a:r>
              <a:rPr sz="1800" spc="-5" dirty="0">
                <a:solidFill>
                  <a:srgbClr val="002577"/>
                </a:solidFill>
                <a:latin typeface="Segoe UI"/>
                <a:cs typeface="Segoe UI"/>
              </a:rPr>
              <a:t>, </a:t>
            </a:r>
            <a:r>
              <a:rPr lang="en-US" sz="1800" spc="-5" dirty="0">
                <a:solidFill>
                  <a:srgbClr val="002577"/>
                </a:solidFill>
                <a:latin typeface="Segoe UI"/>
                <a:cs typeface="Segoe UI"/>
              </a:rPr>
              <a:t>the gap widened to 22.2%</a:t>
            </a:r>
            <a:r>
              <a:rPr sz="1800" spc="-5" dirty="0">
                <a:solidFill>
                  <a:srgbClr val="002577"/>
                </a:solidFill>
                <a:latin typeface="Segoe UI"/>
                <a:cs typeface="Segoe UI"/>
              </a:rPr>
              <a:t>.</a:t>
            </a:r>
            <a:r>
              <a:rPr sz="1600" spc="-7" baseline="32000" dirty="0">
                <a:solidFill>
                  <a:srgbClr val="002577"/>
                </a:solidFill>
                <a:latin typeface="Segoe UI"/>
                <a:cs typeface="Segoe UI"/>
              </a:rPr>
              <a:t>1</a:t>
            </a:r>
            <a:r>
              <a:rPr lang="en-US" sz="1600" spc="-7" baseline="32000" dirty="0">
                <a:solidFill>
                  <a:srgbClr val="002577"/>
                </a:solidFill>
                <a:latin typeface="Segoe UI"/>
                <a:cs typeface="Segoe UI"/>
              </a:rPr>
              <a:t>2</a:t>
            </a:r>
            <a:endParaRPr sz="1600" baseline="32000" dirty="0">
              <a:latin typeface="Segoe UI"/>
              <a:cs typeface="Segoe UI"/>
            </a:endParaRPr>
          </a:p>
          <a:p>
            <a:pPr marL="287338" indent="-249238" algn="just">
              <a:lnSpc>
                <a:spcPct val="100000"/>
              </a:lnSpc>
              <a:spcBef>
                <a:spcPts val="1200"/>
              </a:spcBef>
              <a:buFont typeface="Courier New"/>
              <a:buChar char="o"/>
            </a:pPr>
            <a:r>
              <a:rPr lang="en-US" sz="1800" dirty="0">
                <a:solidFill>
                  <a:srgbClr val="002577"/>
                </a:solidFill>
                <a:latin typeface="Segoe UI"/>
                <a:cs typeface="Segoe UI"/>
              </a:rPr>
              <a:t>31.7</a:t>
            </a:r>
            <a:r>
              <a:rPr sz="1800" dirty="0">
                <a:solidFill>
                  <a:srgbClr val="002577"/>
                </a:solidFill>
                <a:latin typeface="Segoe UI"/>
                <a:cs typeface="Segoe UI"/>
              </a:rPr>
              <a:t>% </a:t>
            </a:r>
            <a:r>
              <a:rPr sz="1800" spc="-5" dirty="0">
                <a:solidFill>
                  <a:srgbClr val="002577"/>
                </a:solidFill>
                <a:latin typeface="Segoe UI"/>
                <a:cs typeface="Segoe UI"/>
              </a:rPr>
              <a:t>of women are employed as</a:t>
            </a:r>
            <a:r>
              <a:rPr sz="1800" spc="-45" dirty="0">
                <a:solidFill>
                  <a:srgbClr val="002577"/>
                </a:solidFill>
                <a:latin typeface="Segoe UI"/>
                <a:cs typeface="Segoe UI"/>
              </a:rPr>
              <a:t> </a:t>
            </a:r>
            <a:r>
              <a:rPr sz="1800" spc="-5" dirty="0">
                <a:solidFill>
                  <a:srgbClr val="002577"/>
                </a:solidFill>
                <a:latin typeface="Segoe UI"/>
                <a:cs typeface="Segoe UI"/>
              </a:rPr>
              <a:t>executives.</a:t>
            </a:r>
            <a:r>
              <a:rPr sz="1600" spc="-7" baseline="32000" dirty="0">
                <a:solidFill>
                  <a:srgbClr val="002577"/>
                </a:solidFill>
                <a:latin typeface="Segoe UI"/>
                <a:cs typeface="Segoe UI"/>
              </a:rPr>
              <a:t>1</a:t>
            </a:r>
            <a:r>
              <a:rPr lang="en-US" sz="1600" spc="-7" baseline="32000" dirty="0">
                <a:solidFill>
                  <a:srgbClr val="002577"/>
                </a:solidFill>
                <a:latin typeface="Segoe UI"/>
                <a:cs typeface="Segoe UI"/>
              </a:rPr>
              <a:t>3</a:t>
            </a:r>
            <a:endParaRPr sz="1600" baseline="32000" dirty="0">
              <a:latin typeface="Segoe UI"/>
              <a:cs typeface="Segoe UI"/>
            </a:endParaRPr>
          </a:p>
          <a:p>
            <a:pPr marL="287338" marR="30480" indent="-249238" algn="just">
              <a:lnSpc>
                <a:spcPct val="102200"/>
              </a:lnSpc>
              <a:spcBef>
                <a:spcPts val="1200"/>
              </a:spcBef>
              <a:buFont typeface="Courier New"/>
              <a:buChar char="o"/>
            </a:pPr>
            <a:r>
              <a:rPr sz="1800" spc="-10" dirty="0">
                <a:solidFill>
                  <a:srgbClr val="002577"/>
                </a:solidFill>
                <a:latin typeface="Segoe UI"/>
                <a:cs typeface="Segoe UI"/>
              </a:rPr>
              <a:t>The </a:t>
            </a:r>
            <a:r>
              <a:rPr sz="1800" spc="-5" dirty="0">
                <a:solidFill>
                  <a:srgbClr val="002577"/>
                </a:solidFill>
                <a:latin typeface="Segoe UI"/>
                <a:cs typeface="Segoe UI"/>
              </a:rPr>
              <a:t>share of women sitting on the boards of Fortune </a:t>
            </a:r>
            <a:r>
              <a:rPr sz="1800" dirty="0">
                <a:solidFill>
                  <a:srgbClr val="002577"/>
                </a:solidFill>
                <a:latin typeface="Segoe UI"/>
                <a:cs typeface="Segoe UI"/>
              </a:rPr>
              <a:t>500  </a:t>
            </a:r>
            <a:r>
              <a:rPr sz="1800" spc="-5" dirty="0">
                <a:solidFill>
                  <a:srgbClr val="002577"/>
                </a:solidFill>
                <a:latin typeface="Segoe UI"/>
                <a:cs typeface="Segoe UI"/>
              </a:rPr>
              <a:t>companies has </a:t>
            </a:r>
            <a:r>
              <a:rPr lang="en-US" spc="-5" dirty="0">
                <a:solidFill>
                  <a:srgbClr val="002577"/>
                </a:solidFill>
                <a:latin typeface="Segoe UI"/>
                <a:cs typeface="Segoe UI"/>
              </a:rPr>
              <a:t>risen </a:t>
            </a:r>
            <a:r>
              <a:rPr sz="1800" spc="-5" dirty="0">
                <a:solidFill>
                  <a:srgbClr val="002577"/>
                </a:solidFill>
                <a:latin typeface="Segoe UI"/>
                <a:cs typeface="Segoe UI"/>
              </a:rPr>
              <a:t>from </a:t>
            </a:r>
            <a:r>
              <a:rPr lang="en-US" sz="1800" spc="-5" dirty="0">
                <a:solidFill>
                  <a:srgbClr val="002577"/>
                </a:solidFill>
                <a:latin typeface="Segoe UI"/>
                <a:cs typeface="Segoe UI"/>
              </a:rPr>
              <a:t>1</a:t>
            </a:r>
            <a:r>
              <a:rPr lang="en-US" spc="-5" dirty="0">
                <a:solidFill>
                  <a:srgbClr val="002577"/>
                </a:solidFill>
                <a:latin typeface="Segoe UI"/>
                <a:cs typeface="Segoe UI"/>
              </a:rPr>
              <a:t>9</a:t>
            </a:r>
            <a:r>
              <a:rPr sz="1800" spc="-5" dirty="0">
                <a:solidFill>
                  <a:srgbClr val="002577"/>
                </a:solidFill>
                <a:latin typeface="Segoe UI"/>
                <a:cs typeface="Segoe UI"/>
              </a:rPr>
              <a:t>% </a:t>
            </a:r>
            <a:r>
              <a:rPr sz="1800" dirty="0">
                <a:solidFill>
                  <a:srgbClr val="002577"/>
                </a:solidFill>
                <a:latin typeface="Segoe UI"/>
                <a:cs typeface="Segoe UI"/>
              </a:rPr>
              <a:t>in </a:t>
            </a:r>
            <a:r>
              <a:rPr lang="en-US" dirty="0">
                <a:solidFill>
                  <a:srgbClr val="002577"/>
                </a:solidFill>
                <a:latin typeface="Segoe UI"/>
                <a:cs typeface="Segoe UI"/>
              </a:rPr>
              <a:t>2015</a:t>
            </a:r>
            <a:r>
              <a:rPr sz="1800" dirty="0">
                <a:solidFill>
                  <a:srgbClr val="002577"/>
                </a:solidFill>
                <a:latin typeface="Segoe UI"/>
                <a:cs typeface="Segoe UI"/>
              </a:rPr>
              <a:t> to </a:t>
            </a:r>
            <a:r>
              <a:rPr lang="en-US" spc="-5" dirty="0">
                <a:solidFill>
                  <a:srgbClr val="002577"/>
                </a:solidFill>
                <a:latin typeface="Segoe UI"/>
                <a:cs typeface="Segoe UI"/>
              </a:rPr>
              <a:t>29</a:t>
            </a:r>
            <a:r>
              <a:rPr sz="1800" spc="-5" dirty="0">
                <a:solidFill>
                  <a:srgbClr val="002577"/>
                </a:solidFill>
                <a:latin typeface="Segoe UI"/>
                <a:cs typeface="Segoe UI"/>
              </a:rPr>
              <a:t>% </a:t>
            </a:r>
            <a:r>
              <a:rPr sz="1800" dirty="0">
                <a:solidFill>
                  <a:srgbClr val="002577"/>
                </a:solidFill>
                <a:latin typeface="Segoe UI"/>
                <a:cs typeface="Segoe UI"/>
              </a:rPr>
              <a:t>in</a:t>
            </a:r>
            <a:r>
              <a:rPr sz="1800" spc="-20" dirty="0">
                <a:solidFill>
                  <a:srgbClr val="002577"/>
                </a:solidFill>
                <a:latin typeface="Segoe UI"/>
                <a:cs typeface="Segoe UI"/>
              </a:rPr>
              <a:t> </a:t>
            </a:r>
            <a:r>
              <a:rPr sz="1800" spc="-5" dirty="0">
                <a:solidFill>
                  <a:srgbClr val="002577"/>
                </a:solidFill>
                <a:latin typeface="Segoe UI"/>
                <a:cs typeface="Segoe UI"/>
              </a:rPr>
              <a:t>20</a:t>
            </a:r>
            <a:r>
              <a:rPr lang="en-US" sz="1800" spc="-5" dirty="0">
                <a:solidFill>
                  <a:srgbClr val="002577"/>
                </a:solidFill>
                <a:latin typeface="Segoe UI"/>
                <a:cs typeface="Segoe UI"/>
              </a:rPr>
              <a:t>21</a:t>
            </a:r>
            <a:r>
              <a:rPr sz="1800" spc="-5" dirty="0">
                <a:solidFill>
                  <a:srgbClr val="002577"/>
                </a:solidFill>
                <a:latin typeface="Segoe UI"/>
                <a:cs typeface="Segoe UI"/>
              </a:rPr>
              <a:t>.</a:t>
            </a:r>
            <a:r>
              <a:rPr sz="1600" spc="-7" baseline="32000" dirty="0">
                <a:solidFill>
                  <a:srgbClr val="002577"/>
                </a:solidFill>
                <a:latin typeface="Segoe UI"/>
                <a:cs typeface="Segoe UI"/>
              </a:rPr>
              <a:t>1</a:t>
            </a:r>
            <a:r>
              <a:rPr lang="en-US" sz="1600" spc="-7" baseline="32000" dirty="0">
                <a:solidFill>
                  <a:srgbClr val="002577"/>
                </a:solidFill>
                <a:latin typeface="Segoe UI"/>
                <a:cs typeface="Segoe UI"/>
              </a:rPr>
              <a:t>4</a:t>
            </a:r>
            <a:endParaRPr sz="1600" baseline="32000" dirty="0">
              <a:latin typeface="Segoe UI"/>
              <a:cs typeface="Segoe UI"/>
            </a:endParaRPr>
          </a:p>
        </p:txBody>
      </p:sp>
      <p:sp>
        <p:nvSpPr>
          <p:cNvPr id="5" name="object 5"/>
          <p:cNvSpPr txBox="1"/>
          <p:nvPr/>
        </p:nvSpPr>
        <p:spPr>
          <a:xfrm>
            <a:off x="451574" y="6851240"/>
            <a:ext cx="2977426" cy="502060"/>
          </a:xfrm>
          <a:prstGeom prst="rect">
            <a:avLst/>
          </a:prstGeom>
        </p:spPr>
        <p:txBody>
          <a:bodyPr vert="horz" wrap="square" lIns="0" tIns="55244" rIns="0" bIns="0" rtlCol="0">
            <a:spAutoFit/>
          </a:bodyPr>
          <a:lstStyle/>
          <a:p>
            <a:pPr marL="171450" indent="-166688">
              <a:lnSpc>
                <a:spcPct val="100000"/>
              </a:lnSpc>
              <a:spcBef>
                <a:spcPts val="300"/>
              </a:spcBef>
            </a:pPr>
            <a:r>
              <a:rPr lang="en-US" sz="800" dirty="0">
                <a:solidFill>
                  <a:srgbClr val="75787B"/>
                </a:solidFill>
                <a:latin typeface="Segoe UI"/>
                <a:cs typeface="Segoe UI"/>
              </a:rPr>
              <a:t>12 	Economic Policy Institute</a:t>
            </a:r>
            <a:r>
              <a:rPr sz="800" spc="-5" dirty="0">
                <a:solidFill>
                  <a:srgbClr val="75787B"/>
                </a:solidFill>
                <a:latin typeface="Segoe UI"/>
                <a:cs typeface="Segoe UI"/>
              </a:rPr>
              <a:t>,</a:t>
            </a:r>
            <a:r>
              <a:rPr sz="800" spc="30" dirty="0">
                <a:solidFill>
                  <a:srgbClr val="75787B"/>
                </a:solidFill>
                <a:latin typeface="Segoe UI"/>
                <a:cs typeface="Segoe UI"/>
              </a:rPr>
              <a:t> </a:t>
            </a:r>
            <a:r>
              <a:rPr sz="800" dirty="0">
                <a:solidFill>
                  <a:srgbClr val="75787B"/>
                </a:solidFill>
                <a:latin typeface="Segoe UI"/>
                <a:cs typeface="Segoe UI"/>
              </a:rPr>
              <a:t>20</a:t>
            </a:r>
            <a:r>
              <a:rPr lang="en-US" sz="800" dirty="0">
                <a:solidFill>
                  <a:srgbClr val="75787B"/>
                </a:solidFill>
                <a:latin typeface="Segoe UI"/>
                <a:cs typeface="Segoe UI"/>
              </a:rPr>
              <a:t>23</a:t>
            </a:r>
            <a:r>
              <a:rPr sz="800" dirty="0">
                <a:solidFill>
                  <a:srgbClr val="75787B"/>
                </a:solidFill>
                <a:latin typeface="Segoe UI"/>
                <a:cs typeface="Segoe UI"/>
              </a:rPr>
              <a:t>.</a:t>
            </a:r>
            <a:endParaRPr sz="800" dirty="0">
              <a:latin typeface="Segoe UI"/>
              <a:cs typeface="Segoe UI"/>
            </a:endParaRPr>
          </a:p>
          <a:p>
            <a:pPr marL="171450" indent="-166688">
              <a:lnSpc>
                <a:spcPct val="100000"/>
              </a:lnSpc>
              <a:spcBef>
                <a:spcPts val="300"/>
              </a:spcBef>
            </a:pPr>
            <a:r>
              <a:rPr lang="en-US" sz="800" spc="-5" dirty="0">
                <a:solidFill>
                  <a:srgbClr val="75787B"/>
                </a:solidFill>
                <a:latin typeface="Segoe UI"/>
                <a:cs typeface="Segoe UI"/>
              </a:rPr>
              <a:t>13 	U.S. Census</a:t>
            </a:r>
            <a:r>
              <a:rPr sz="800" dirty="0">
                <a:solidFill>
                  <a:srgbClr val="75787B"/>
                </a:solidFill>
                <a:latin typeface="Segoe UI"/>
                <a:cs typeface="Segoe UI"/>
              </a:rPr>
              <a:t>,</a:t>
            </a:r>
            <a:r>
              <a:rPr sz="800" spc="5" dirty="0">
                <a:solidFill>
                  <a:srgbClr val="75787B"/>
                </a:solidFill>
                <a:latin typeface="Segoe UI"/>
                <a:cs typeface="Segoe UI"/>
              </a:rPr>
              <a:t> </a:t>
            </a:r>
            <a:r>
              <a:rPr sz="800" dirty="0">
                <a:solidFill>
                  <a:srgbClr val="75787B"/>
                </a:solidFill>
                <a:latin typeface="Segoe UI"/>
                <a:cs typeface="Segoe UI"/>
              </a:rPr>
              <a:t>20</a:t>
            </a:r>
            <a:r>
              <a:rPr lang="en-US" sz="800" dirty="0">
                <a:solidFill>
                  <a:srgbClr val="75787B"/>
                </a:solidFill>
                <a:latin typeface="Segoe UI"/>
                <a:cs typeface="Segoe UI"/>
              </a:rPr>
              <a:t>21</a:t>
            </a:r>
            <a:r>
              <a:rPr sz="800" dirty="0">
                <a:solidFill>
                  <a:srgbClr val="75787B"/>
                </a:solidFill>
                <a:latin typeface="Segoe UI"/>
                <a:cs typeface="Segoe UI"/>
              </a:rPr>
              <a:t>.</a:t>
            </a:r>
            <a:endParaRPr sz="800" dirty="0">
              <a:latin typeface="Segoe UI"/>
              <a:cs typeface="Segoe UI"/>
            </a:endParaRPr>
          </a:p>
          <a:p>
            <a:pPr marL="171450" indent="-166688">
              <a:lnSpc>
                <a:spcPct val="100000"/>
              </a:lnSpc>
              <a:spcBef>
                <a:spcPts val="300"/>
              </a:spcBef>
            </a:pPr>
            <a:r>
              <a:rPr lang="en-US" sz="800" spc="-5" dirty="0">
                <a:solidFill>
                  <a:srgbClr val="75787B"/>
                </a:solidFill>
                <a:latin typeface="Segoe UI"/>
                <a:cs typeface="Segoe UI"/>
              </a:rPr>
              <a:t>14 	Heidrick &amp; Struggles, Board Monitor U.S. 2022</a:t>
            </a:r>
            <a:r>
              <a:rPr sz="800" dirty="0">
                <a:solidFill>
                  <a:srgbClr val="75787B"/>
                </a:solidFill>
                <a:latin typeface="Segoe UI"/>
                <a:cs typeface="Segoe UI"/>
              </a:rPr>
              <a:t>.</a:t>
            </a:r>
            <a:endParaRPr sz="800" dirty="0">
              <a:latin typeface="Segoe UI"/>
              <a:cs typeface="Segoe UI"/>
            </a:endParaRPr>
          </a:p>
        </p:txBody>
      </p:sp>
      <p:sp>
        <p:nvSpPr>
          <p:cNvPr id="9" name="Slide Number Placeholder 5">
            <a:extLst>
              <a:ext uri="{FF2B5EF4-FFF2-40B4-BE49-F238E27FC236}">
                <a16:creationId xmlns:a16="http://schemas.microsoft.com/office/drawing/2014/main" id="{BD73E98A-5447-6363-3F74-87AE617ADE66}"/>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10</a:t>
            </a:fld>
            <a:endParaRPr lang="en-US" dirty="0">
              <a:solidFill>
                <a:schemeClr val="bg2"/>
              </a:solidFill>
            </a:endParaRPr>
          </a:p>
        </p:txBody>
      </p:sp>
      <p:sp>
        <p:nvSpPr>
          <p:cNvPr id="10" name="Footer Placeholder 3">
            <a:extLst>
              <a:ext uri="{FF2B5EF4-FFF2-40B4-BE49-F238E27FC236}">
                <a16:creationId xmlns:a16="http://schemas.microsoft.com/office/drawing/2014/main" id="{1099D3C3-5FDE-78E3-7167-44C75B05F099}"/>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a piece of paper&#10;&#10;Description automatically generated with medium confidence">
            <a:extLst>
              <a:ext uri="{FF2B5EF4-FFF2-40B4-BE49-F238E27FC236}">
                <a16:creationId xmlns:a16="http://schemas.microsoft.com/office/drawing/2014/main" id="{1944F40F-F32D-6AAE-5629-B7668351C88A}"/>
              </a:ext>
            </a:extLst>
          </p:cNvPr>
          <p:cNvPicPr>
            <a:picLocks noChangeAspect="1"/>
          </p:cNvPicPr>
          <p:nvPr/>
        </p:nvPicPr>
        <p:blipFill>
          <a:blip r:embed="rId3"/>
          <a:stretch>
            <a:fillRect/>
          </a:stretch>
        </p:blipFill>
        <p:spPr>
          <a:xfrm>
            <a:off x="7315200" y="5378"/>
            <a:ext cx="7315200" cy="8224221"/>
          </a:xfrm>
          <a:prstGeom prst="rect">
            <a:avLst/>
          </a:prstGeom>
        </p:spPr>
      </p:pic>
      <p:sp>
        <p:nvSpPr>
          <p:cNvPr id="3" name="object 3"/>
          <p:cNvSpPr txBox="1">
            <a:spLocks noGrp="1"/>
          </p:cNvSpPr>
          <p:nvPr>
            <p:ph type="title"/>
          </p:nvPr>
        </p:nvSpPr>
        <p:spPr>
          <a:xfrm>
            <a:off x="420884" y="341376"/>
            <a:ext cx="6691115" cy="1092200"/>
          </a:xfrm>
          <a:prstGeom prst="rect">
            <a:avLst/>
          </a:prstGeom>
        </p:spPr>
        <p:txBody>
          <a:bodyPr vert="horz" wrap="square" lIns="0" tIns="12700" rIns="0" bIns="0" rtlCol="0">
            <a:spAutoFit/>
          </a:bodyPr>
          <a:lstStyle/>
          <a:p>
            <a:pPr marL="12700" marR="5080">
              <a:lnSpc>
                <a:spcPct val="100000"/>
              </a:lnSpc>
              <a:spcBef>
                <a:spcPts val="100"/>
              </a:spcBef>
            </a:pPr>
            <a:r>
              <a:rPr sz="3500" spc="-5" dirty="0">
                <a:solidFill>
                  <a:srgbClr val="002677"/>
                </a:solidFill>
              </a:rPr>
              <a:t>Women </a:t>
            </a:r>
            <a:r>
              <a:rPr sz="3500" dirty="0">
                <a:solidFill>
                  <a:srgbClr val="002677"/>
                </a:solidFill>
              </a:rPr>
              <a:t>have</a:t>
            </a:r>
            <a:r>
              <a:rPr lang="en-US" sz="3500" dirty="0">
                <a:solidFill>
                  <a:srgbClr val="002677"/>
                </a:solidFill>
              </a:rPr>
              <a:t> </a:t>
            </a:r>
            <a:r>
              <a:rPr sz="3500" spc="-10" dirty="0">
                <a:solidFill>
                  <a:srgbClr val="002677"/>
                </a:solidFill>
              </a:rPr>
              <a:t>more </a:t>
            </a:r>
            <a:r>
              <a:rPr sz="3500" spc="-5" dirty="0">
                <a:solidFill>
                  <a:srgbClr val="002677"/>
                </a:solidFill>
              </a:rPr>
              <a:t>constraints on</a:t>
            </a:r>
            <a:r>
              <a:rPr sz="3500" spc="-70" dirty="0">
                <a:solidFill>
                  <a:srgbClr val="002677"/>
                </a:solidFill>
              </a:rPr>
              <a:t> </a:t>
            </a:r>
            <a:r>
              <a:rPr lang="en-US" sz="3500" spc="-70" dirty="0">
                <a:solidFill>
                  <a:srgbClr val="002677"/>
                </a:solidFill>
              </a:rPr>
              <a:t>their </a:t>
            </a:r>
            <a:r>
              <a:rPr sz="3500" spc="-10" dirty="0">
                <a:solidFill>
                  <a:srgbClr val="002677"/>
                </a:solidFill>
              </a:rPr>
              <a:t>income</a:t>
            </a:r>
            <a:endParaRPr sz="3500" dirty="0">
              <a:latin typeface="Arial"/>
              <a:cs typeface="Arial"/>
            </a:endParaRPr>
          </a:p>
        </p:txBody>
      </p:sp>
      <p:sp>
        <p:nvSpPr>
          <p:cNvPr id="4" name="object 4"/>
          <p:cNvSpPr txBox="1"/>
          <p:nvPr/>
        </p:nvSpPr>
        <p:spPr>
          <a:xfrm>
            <a:off x="421969" y="2288059"/>
            <a:ext cx="6617460" cy="1308050"/>
          </a:xfrm>
          <a:prstGeom prst="rect">
            <a:avLst/>
          </a:prstGeom>
        </p:spPr>
        <p:txBody>
          <a:bodyPr vert="horz" wrap="square" lIns="0" tIns="45720" rIns="0" bIns="0" rtlCol="0">
            <a:spAutoFit/>
          </a:bodyPr>
          <a:lstStyle/>
          <a:p>
            <a:pPr marL="287338" marR="30480" indent="-249238">
              <a:spcBef>
                <a:spcPts val="1200"/>
              </a:spcBef>
              <a:buFont typeface="Courier New"/>
              <a:buChar char="o"/>
            </a:pPr>
            <a:r>
              <a:rPr sz="1800" dirty="0">
                <a:solidFill>
                  <a:srgbClr val="002577"/>
                </a:solidFill>
                <a:latin typeface="Segoe UI"/>
                <a:cs typeface="Segoe UI"/>
              </a:rPr>
              <a:t>Of </a:t>
            </a:r>
            <a:r>
              <a:rPr sz="1800" spc="-5" dirty="0">
                <a:solidFill>
                  <a:srgbClr val="002577"/>
                </a:solidFill>
                <a:latin typeface="Segoe UI"/>
                <a:cs typeface="Segoe UI"/>
              </a:rPr>
              <a:t>the </a:t>
            </a:r>
            <a:r>
              <a:rPr sz="1800" dirty="0">
                <a:solidFill>
                  <a:srgbClr val="002577"/>
                </a:solidFill>
                <a:latin typeface="Segoe UI"/>
                <a:cs typeface="Segoe UI"/>
              </a:rPr>
              <a:t>26 </a:t>
            </a:r>
            <a:r>
              <a:rPr sz="1800" spc="-5" dirty="0">
                <a:solidFill>
                  <a:srgbClr val="002577"/>
                </a:solidFill>
                <a:latin typeface="Segoe UI"/>
                <a:cs typeface="Segoe UI"/>
              </a:rPr>
              <a:t>million Americans caring for an aging or disabled  family member, </a:t>
            </a:r>
            <a:r>
              <a:rPr lang="en-US" spc="-5" dirty="0">
                <a:solidFill>
                  <a:srgbClr val="002577"/>
                </a:solidFill>
                <a:latin typeface="Segoe UI"/>
                <a:cs typeface="Segoe UI"/>
              </a:rPr>
              <a:t>75</a:t>
            </a:r>
            <a:r>
              <a:rPr sz="1800" dirty="0">
                <a:solidFill>
                  <a:srgbClr val="002577"/>
                </a:solidFill>
                <a:latin typeface="Segoe UI"/>
                <a:cs typeface="Segoe UI"/>
              </a:rPr>
              <a:t>% </a:t>
            </a:r>
            <a:r>
              <a:rPr sz="1800" spc="-5" dirty="0">
                <a:solidFill>
                  <a:srgbClr val="002577"/>
                </a:solidFill>
                <a:latin typeface="Segoe UI"/>
                <a:cs typeface="Segoe UI"/>
              </a:rPr>
              <a:t>of those caregivers are</a:t>
            </a:r>
            <a:r>
              <a:rPr sz="1800" spc="-45" dirty="0">
                <a:solidFill>
                  <a:srgbClr val="002577"/>
                </a:solidFill>
                <a:latin typeface="Segoe UI"/>
                <a:cs typeface="Segoe UI"/>
              </a:rPr>
              <a:t> </a:t>
            </a:r>
            <a:r>
              <a:rPr sz="1800" spc="-5" dirty="0">
                <a:solidFill>
                  <a:srgbClr val="002577"/>
                </a:solidFill>
                <a:latin typeface="Segoe UI"/>
                <a:cs typeface="Segoe UI"/>
              </a:rPr>
              <a:t>women.</a:t>
            </a:r>
            <a:r>
              <a:rPr lang="en-US" sz="1600" spc="-7" baseline="32000" dirty="0">
                <a:solidFill>
                  <a:srgbClr val="002577"/>
                </a:solidFill>
                <a:latin typeface="Segoe UI"/>
                <a:cs typeface="Segoe UI"/>
              </a:rPr>
              <a:t>15</a:t>
            </a:r>
            <a:endParaRPr sz="1600" baseline="32000" dirty="0">
              <a:latin typeface="Segoe UI"/>
              <a:cs typeface="Segoe UI"/>
            </a:endParaRPr>
          </a:p>
          <a:p>
            <a:pPr marL="287338" marR="603885" indent="-249238">
              <a:spcBef>
                <a:spcPts val="1200"/>
              </a:spcBef>
              <a:buFont typeface="Courier New"/>
              <a:buChar char="o"/>
            </a:pPr>
            <a:r>
              <a:rPr sz="1800" dirty="0">
                <a:solidFill>
                  <a:srgbClr val="002577"/>
                </a:solidFill>
                <a:latin typeface="Segoe UI"/>
                <a:cs typeface="Segoe UI"/>
              </a:rPr>
              <a:t>70</a:t>
            </a:r>
            <a:r>
              <a:rPr lang="en-US" sz="1800" dirty="0">
                <a:solidFill>
                  <a:srgbClr val="002577"/>
                </a:solidFill>
                <a:latin typeface="Segoe UI"/>
                <a:cs typeface="Segoe UI"/>
              </a:rPr>
              <a:t>.6</a:t>
            </a:r>
            <a:r>
              <a:rPr sz="1800" dirty="0">
                <a:solidFill>
                  <a:srgbClr val="002577"/>
                </a:solidFill>
                <a:latin typeface="Segoe UI"/>
                <a:cs typeface="Segoe UI"/>
              </a:rPr>
              <a:t>% </a:t>
            </a:r>
            <a:r>
              <a:rPr sz="1800" spc="-5" dirty="0">
                <a:solidFill>
                  <a:srgbClr val="002577"/>
                </a:solidFill>
                <a:latin typeface="Segoe UI"/>
                <a:cs typeface="Segoe UI"/>
              </a:rPr>
              <a:t>of </a:t>
            </a:r>
            <a:r>
              <a:rPr sz="1800" spc="-10" dirty="0">
                <a:solidFill>
                  <a:srgbClr val="002577"/>
                </a:solidFill>
                <a:latin typeface="Segoe UI"/>
                <a:cs typeface="Segoe UI"/>
              </a:rPr>
              <a:t>nursing </a:t>
            </a:r>
            <a:r>
              <a:rPr sz="1800" spc="-5" dirty="0">
                <a:solidFill>
                  <a:srgbClr val="002577"/>
                </a:solidFill>
                <a:latin typeface="Segoe UI"/>
                <a:cs typeface="Segoe UI"/>
              </a:rPr>
              <a:t>home residents are women</a:t>
            </a:r>
            <a:r>
              <a:rPr lang="en-US" sz="1800" spc="-5" dirty="0">
                <a:solidFill>
                  <a:srgbClr val="002577"/>
                </a:solidFill>
                <a:latin typeface="Segoe UI"/>
                <a:cs typeface="Segoe UI"/>
              </a:rPr>
              <a:t>,</a:t>
            </a:r>
            <a:r>
              <a:rPr sz="1800" spc="-5" dirty="0">
                <a:solidFill>
                  <a:srgbClr val="002577"/>
                </a:solidFill>
                <a:latin typeface="Segoe UI"/>
                <a:cs typeface="Segoe UI"/>
              </a:rPr>
              <a:t> with</a:t>
            </a:r>
            <a:r>
              <a:rPr lang="en-US" sz="1800" spc="-5" dirty="0">
                <a:solidFill>
                  <a:srgbClr val="002577"/>
                </a:solidFill>
                <a:latin typeface="Segoe UI"/>
                <a:cs typeface="Segoe UI"/>
              </a:rPr>
              <a:t> </a:t>
            </a:r>
            <a:r>
              <a:rPr sz="1800" spc="-5" dirty="0">
                <a:solidFill>
                  <a:srgbClr val="002577"/>
                </a:solidFill>
                <a:latin typeface="Segoe UI"/>
                <a:cs typeface="Segoe UI"/>
              </a:rPr>
              <a:t>costs  averaging</a:t>
            </a:r>
            <a:r>
              <a:rPr lang="en-US" sz="1800" spc="-5" dirty="0">
                <a:solidFill>
                  <a:srgbClr val="002577"/>
                </a:solidFill>
                <a:latin typeface="Segoe UI"/>
                <a:cs typeface="Segoe UI"/>
              </a:rPr>
              <a:t> close to</a:t>
            </a:r>
            <a:r>
              <a:rPr sz="1800" spc="-5" dirty="0">
                <a:solidFill>
                  <a:srgbClr val="002577"/>
                </a:solidFill>
                <a:latin typeface="Segoe UI"/>
                <a:cs typeface="Segoe UI"/>
              </a:rPr>
              <a:t> </a:t>
            </a:r>
            <a:r>
              <a:rPr sz="1800" dirty="0">
                <a:solidFill>
                  <a:srgbClr val="002577"/>
                </a:solidFill>
                <a:latin typeface="Segoe UI"/>
                <a:cs typeface="Segoe UI"/>
              </a:rPr>
              <a:t>$</a:t>
            </a:r>
            <a:r>
              <a:rPr lang="en-US" dirty="0">
                <a:solidFill>
                  <a:srgbClr val="002577"/>
                </a:solidFill>
                <a:latin typeface="Segoe UI"/>
                <a:cs typeface="Segoe UI"/>
              </a:rPr>
              <a:t>106</a:t>
            </a:r>
            <a:r>
              <a:rPr lang="en-US" sz="1800" dirty="0">
                <a:solidFill>
                  <a:srgbClr val="002577"/>
                </a:solidFill>
                <a:latin typeface="Segoe UI"/>
                <a:cs typeface="Segoe UI"/>
              </a:rPr>
              <a:t>k</a:t>
            </a:r>
            <a:r>
              <a:rPr sz="1800" dirty="0">
                <a:solidFill>
                  <a:srgbClr val="002577"/>
                </a:solidFill>
                <a:latin typeface="Segoe UI"/>
                <a:cs typeface="Segoe UI"/>
              </a:rPr>
              <a:t> </a:t>
            </a:r>
            <a:r>
              <a:rPr sz="1800" spc="-5" dirty="0">
                <a:solidFill>
                  <a:srgbClr val="002577"/>
                </a:solidFill>
                <a:latin typeface="Segoe UI"/>
                <a:cs typeface="Segoe UI"/>
              </a:rPr>
              <a:t>per year for </a:t>
            </a:r>
            <a:r>
              <a:rPr sz="1800" dirty="0">
                <a:solidFill>
                  <a:srgbClr val="002577"/>
                </a:solidFill>
                <a:latin typeface="Segoe UI"/>
                <a:cs typeface="Segoe UI"/>
              </a:rPr>
              <a:t>a</a:t>
            </a:r>
            <a:r>
              <a:rPr lang="en-US" sz="1800" dirty="0">
                <a:solidFill>
                  <a:srgbClr val="002577"/>
                </a:solidFill>
                <a:latin typeface="Segoe UI"/>
                <a:cs typeface="Segoe UI"/>
              </a:rPr>
              <a:t> </a:t>
            </a:r>
            <a:r>
              <a:rPr sz="1800" spc="-5" dirty="0">
                <a:solidFill>
                  <a:srgbClr val="002577"/>
                </a:solidFill>
                <a:latin typeface="Segoe UI"/>
                <a:cs typeface="Segoe UI"/>
              </a:rPr>
              <a:t>private</a:t>
            </a:r>
            <a:r>
              <a:rPr sz="1800" spc="-50" dirty="0">
                <a:solidFill>
                  <a:srgbClr val="002577"/>
                </a:solidFill>
                <a:latin typeface="Segoe UI"/>
                <a:cs typeface="Segoe UI"/>
              </a:rPr>
              <a:t> </a:t>
            </a:r>
            <a:r>
              <a:rPr sz="1800" spc="-5" dirty="0">
                <a:solidFill>
                  <a:srgbClr val="002577"/>
                </a:solidFill>
                <a:latin typeface="Segoe UI"/>
                <a:cs typeface="Segoe UI"/>
              </a:rPr>
              <a:t>room.</a:t>
            </a:r>
            <a:r>
              <a:rPr sz="1600" spc="-7" baseline="32000" dirty="0">
                <a:solidFill>
                  <a:srgbClr val="002577"/>
                </a:solidFill>
                <a:latin typeface="Segoe UI"/>
                <a:cs typeface="Segoe UI"/>
              </a:rPr>
              <a:t>1</a:t>
            </a:r>
            <a:r>
              <a:rPr lang="en-US" sz="1600" spc="-7" baseline="32000" dirty="0">
                <a:solidFill>
                  <a:srgbClr val="002577"/>
                </a:solidFill>
                <a:latin typeface="Segoe UI"/>
                <a:cs typeface="Segoe UI"/>
              </a:rPr>
              <a:t>6</a:t>
            </a:r>
            <a:endParaRPr sz="1600" baseline="32000" dirty="0">
              <a:latin typeface="Segoe UI"/>
              <a:cs typeface="Segoe UI"/>
            </a:endParaRPr>
          </a:p>
        </p:txBody>
      </p:sp>
      <p:sp>
        <p:nvSpPr>
          <p:cNvPr id="5" name="object 5"/>
          <p:cNvSpPr txBox="1"/>
          <p:nvPr/>
        </p:nvSpPr>
        <p:spPr>
          <a:xfrm>
            <a:off x="452844" y="7012823"/>
            <a:ext cx="6862356" cy="340477"/>
          </a:xfrm>
          <a:prstGeom prst="rect">
            <a:avLst/>
          </a:prstGeom>
        </p:spPr>
        <p:txBody>
          <a:bodyPr vert="horz" wrap="square" lIns="0" tIns="55244" rIns="0" bIns="0" rtlCol="0">
            <a:spAutoFit/>
          </a:bodyPr>
          <a:lstStyle/>
          <a:p>
            <a:pPr marL="171450" indent="-158750">
              <a:lnSpc>
                <a:spcPct val="100000"/>
              </a:lnSpc>
              <a:spcBef>
                <a:spcPts val="434"/>
              </a:spcBef>
            </a:pPr>
            <a:r>
              <a:rPr lang="en-US" sz="800" spc="-20" dirty="0">
                <a:solidFill>
                  <a:srgbClr val="75787B"/>
                </a:solidFill>
                <a:latin typeface="Segoe UI"/>
                <a:cs typeface="Segoe UI"/>
              </a:rPr>
              <a:t>15	“Caregiver Statistics: A Data Portrait of Family Caregiving,” December</a:t>
            </a:r>
            <a:r>
              <a:rPr sz="800" spc="-20" dirty="0">
                <a:solidFill>
                  <a:srgbClr val="75787B"/>
                </a:solidFill>
                <a:latin typeface="Segoe UI"/>
                <a:cs typeface="Segoe UI"/>
              </a:rPr>
              <a:t> 20</a:t>
            </a:r>
            <a:r>
              <a:rPr lang="en-US" sz="800" spc="-20" dirty="0">
                <a:solidFill>
                  <a:srgbClr val="75787B"/>
                </a:solidFill>
                <a:latin typeface="Segoe UI"/>
                <a:cs typeface="Segoe UI"/>
              </a:rPr>
              <a:t>22</a:t>
            </a:r>
            <a:r>
              <a:rPr sz="800" spc="-20" dirty="0">
                <a:solidFill>
                  <a:srgbClr val="75787B"/>
                </a:solidFill>
                <a:latin typeface="Segoe UI"/>
                <a:cs typeface="Segoe UI"/>
              </a:rPr>
              <a:t>.</a:t>
            </a:r>
            <a:r>
              <a:rPr lang="en-US" sz="800" spc="-20" dirty="0">
                <a:solidFill>
                  <a:srgbClr val="75787B"/>
                </a:solidFill>
                <a:latin typeface="Segoe UI"/>
                <a:cs typeface="Segoe UI"/>
              </a:rPr>
              <a:t> https://aplaceformom.com/caregiver-resources/articles/caregiver-statistics.</a:t>
            </a:r>
            <a:endParaRPr sz="800" spc="-20" dirty="0">
              <a:latin typeface="Segoe UI"/>
              <a:cs typeface="Segoe UI"/>
            </a:endParaRPr>
          </a:p>
          <a:p>
            <a:pPr marL="171450" indent="-158750">
              <a:lnSpc>
                <a:spcPct val="100000"/>
              </a:lnSpc>
              <a:spcBef>
                <a:spcPts val="335"/>
              </a:spcBef>
            </a:pPr>
            <a:r>
              <a:rPr lang="en-US" sz="800" spc="-20" dirty="0">
                <a:solidFill>
                  <a:srgbClr val="75787B"/>
                </a:solidFill>
                <a:latin typeface="Segoe UI"/>
                <a:cs typeface="Segoe UI"/>
              </a:rPr>
              <a:t>16	“25 Insightful Nursing Home Statistics 2023: Residents, Locations and Long-term Care”. March 20, 2023. zippia.com/advice/nursing-home-statistics. </a:t>
            </a:r>
            <a:endParaRPr sz="800" spc="-20" dirty="0">
              <a:latin typeface="Segoe UI"/>
              <a:cs typeface="Segoe UI"/>
            </a:endParaRPr>
          </a:p>
        </p:txBody>
      </p:sp>
      <p:sp>
        <p:nvSpPr>
          <p:cNvPr id="8" name="Slide Number Placeholder 5">
            <a:extLst>
              <a:ext uri="{FF2B5EF4-FFF2-40B4-BE49-F238E27FC236}">
                <a16:creationId xmlns:a16="http://schemas.microsoft.com/office/drawing/2014/main" id="{6F78419A-5076-CDA2-1674-8D082440EFE7}"/>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11</a:t>
            </a:fld>
            <a:endParaRPr lang="en-US" dirty="0">
              <a:solidFill>
                <a:schemeClr val="bg2"/>
              </a:solidFill>
            </a:endParaRPr>
          </a:p>
        </p:txBody>
      </p:sp>
      <p:sp>
        <p:nvSpPr>
          <p:cNvPr id="9" name="Footer Placeholder 3">
            <a:extLst>
              <a:ext uri="{FF2B5EF4-FFF2-40B4-BE49-F238E27FC236}">
                <a16:creationId xmlns:a16="http://schemas.microsoft.com/office/drawing/2014/main" id="{134B3E15-D8C8-0A0F-9130-CB825BD5E927}"/>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and a child looking at a computer&#10;&#10;Description automatically generated with medium confidence">
            <a:extLst>
              <a:ext uri="{FF2B5EF4-FFF2-40B4-BE49-F238E27FC236}">
                <a16:creationId xmlns:a16="http://schemas.microsoft.com/office/drawing/2014/main" id="{D007A08D-9361-A826-5335-8BCEE9CCBB08}"/>
              </a:ext>
            </a:extLst>
          </p:cNvPr>
          <p:cNvPicPr>
            <a:picLocks noChangeAspect="1"/>
          </p:cNvPicPr>
          <p:nvPr/>
        </p:nvPicPr>
        <p:blipFill>
          <a:blip r:embed="rId3"/>
          <a:stretch>
            <a:fillRect/>
          </a:stretch>
        </p:blipFill>
        <p:spPr>
          <a:xfrm>
            <a:off x="7305625" y="0"/>
            <a:ext cx="7324775" cy="8229600"/>
          </a:xfrm>
          <a:prstGeom prst="rect">
            <a:avLst/>
          </a:prstGeom>
        </p:spPr>
      </p:pic>
      <p:sp>
        <p:nvSpPr>
          <p:cNvPr id="3" name="object 3"/>
          <p:cNvSpPr txBox="1">
            <a:spLocks noGrp="1"/>
          </p:cNvSpPr>
          <p:nvPr>
            <p:ph type="title"/>
          </p:nvPr>
        </p:nvSpPr>
        <p:spPr>
          <a:xfrm>
            <a:off x="420885" y="341376"/>
            <a:ext cx="6594475" cy="1092200"/>
          </a:xfrm>
          <a:prstGeom prst="rect">
            <a:avLst/>
          </a:prstGeom>
        </p:spPr>
        <p:txBody>
          <a:bodyPr vert="horz" wrap="square" lIns="0" tIns="12700" rIns="0" bIns="0" rtlCol="0">
            <a:spAutoFit/>
          </a:bodyPr>
          <a:lstStyle/>
          <a:p>
            <a:pPr marL="12700" marR="5080">
              <a:lnSpc>
                <a:spcPct val="100000"/>
              </a:lnSpc>
              <a:spcBef>
                <a:spcPts val="100"/>
              </a:spcBef>
            </a:pPr>
            <a:r>
              <a:rPr sz="3500" spc="-5" dirty="0">
                <a:solidFill>
                  <a:srgbClr val="002677"/>
                </a:solidFill>
              </a:rPr>
              <a:t>Women could benefit from financial</a:t>
            </a:r>
            <a:r>
              <a:rPr sz="3500" spc="-65" dirty="0">
                <a:solidFill>
                  <a:srgbClr val="002677"/>
                </a:solidFill>
              </a:rPr>
              <a:t> </a:t>
            </a:r>
            <a:r>
              <a:rPr sz="3500" spc="-10" dirty="0">
                <a:solidFill>
                  <a:srgbClr val="002677"/>
                </a:solidFill>
              </a:rPr>
              <a:t>guidance</a:t>
            </a:r>
            <a:endParaRPr sz="3500" dirty="0"/>
          </a:p>
        </p:txBody>
      </p:sp>
      <p:sp>
        <p:nvSpPr>
          <p:cNvPr id="4" name="object 4"/>
          <p:cNvSpPr txBox="1"/>
          <p:nvPr/>
        </p:nvSpPr>
        <p:spPr>
          <a:xfrm>
            <a:off x="421971" y="2286000"/>
            <a:ext cx="5839129" cy="2555700"/>
          </a:xfrm>
          <a:prstGeom prst="rect">
            <a:avLst/>
          </a:prstGeom>
        </p:spPr>
        <p:txBody>
          <a:bodyPr vert="horz" wrap="square" lIns="0" tIns="45720" rIns="0" bIns="0" rtlCol="0">
            <a:spAutoFit/>
          </a:bodyPr>
          <a:lstStyle/>
          <a:p>
            <a:pPr marL="287338" indent="-249238">
              <a:spcBef>
                <a:spcPts val="1200"/>
              </a:spcBef>
              <a:buFont typeface="Courier New"/>
              <a:buChar char="o"/>
            </a:pPr>
            <a:r>
              <a:rPr lang="en-US" spc="-10" dirty="0">
                <a:solidFill>
                  <a:srgbClr val="002577"/>
                </a:solidFill>
                <a:latin typeface="Segoe UI"/>
                <a:cs typeface="Segoe UI"/>
              </a:rPr>
              <a:t>W</a:t>
            </a:r>
            <a:r>
              <a:rPr lang="en-US" sz="1800" spc="-10" dirty="0">
                <a:solidFill>
                  <a:srgbClr val="002577"/>
                </a:solidFill>
                <a:latin typeface="Segoe UI"/>
                <a:cs typeface="Segoe UI"/>
              </a:rPr>
              <a:t>omen, on average, have saved about 30% less money by the time they retire than men</a:t>
            </a:r>
            <a:r>
              <a:rPr sz="1800" spc="-15" dirty="0">
                <a:solidFill>
                  <a:srgbClr val="002577"/>
                </a:solidFill>
                <a:latin typeface="Segoe UI Historic"/>
                <a:cs typeface="Segoe UI Historic"/>
              </a:rPr>
              <a:t>.</a:t>
            </a:r>
            <a:r>
              <a:rPr sz="1600" spc="-22" baseline="32000" dirty="0">
                <a:solidFill>
                  <a:srgbClr val="002577"/>
                </a:solidFill>
                <a:latin typeface="Segoe UI"/>
                <a:cs typeface="Segoe UI"/>
              </a:rPr>
              <a:t>1</a:t>
            </a:r>
            <a:r>
              <a:rPr lang="en-US" sz="1600" spc="-22" baseline="32000" dirty="0">
                <a:solidFill>
                  <a:srgbClr val="002577"/>
                </a:solidFill>
                <a:latin typeface="Segoe UI"/>
                <a:cs typeface="Segoe UI"/>
              </a:rPr>
              <a:t>7</a:t>
            </a:r>
            <a:endParaRPr sz="1600" baseline="32000" dirty="0">
              <a:latin typeface="Segoe UI"/>
              <a:cs typeface="Segoe UI"/>
            </a:endParaRPr>
          </a:p>
          <a:p>
            <a:pPr marL="287338" marR="307975" indent="-249238">
              <a:spcBef>
                <a:spcPts val="1200"/>
              </a:spcBef>
              <a:buFont typeface="Courier New"/>
              <a:buChar char="o"/>
            </a:pPr>
            <a:r>
              <a:rPr lang="en-US" sz="1800" dirty="0">
                <a:solidFill>
                  <a:srgbClr val="002577"/>
                </a:solidFill>
                <a:latin typeface="Segoe UI"/>
                <a:cs typeface="Segoe UI"/>
              </a:rPr>
              <a:t>22% of women have $100,000 or more in personal retirement savings compared to 30% of men</a:t>
            </a:r>
            <a:r>
              <a:rPr sz="1800" spc="-5" dirty="0">
                <a:solidFill>
                  <a:srgbClr val="002577"/>
                </a:solidFill>
                <a:latin typeface="Segoe UI"/>
                <a:cs typeface="Segoe UI"/>
              </a:rPr>
              <a:t>.</a:t>
            </a:r>
            <a:r>
              <a:rPr sz="1600" spc="-7" baseline="32000" dirty="0">
                <a:solidFill>
                  <a:srgbClr val="002577"/>
                </a:solidFill>
                <a:latin typeface="Segoe UI"/>
                <a:cs typeface="Segoe UI"/>
              </a:rPr>
              <a:t>1</a:t>
            </a:r>
            <a:r>
              <a:rPr lang="en-US" sz="1600" spc="-7" baseline="32000" dirty="0">
                <a:solidFill>
                  <a:srgbClr val="002577"/>
                </a:solidFill>
                <a:latin typeface="Segoe UI"/>
                <a:cs typeface="Segoe UI"/>
              </a:rPr>
              <a:t>8</a:t>
            </a:r>
            <a:endParaRPr sz="1600" baseline="32000" dirty="0">
              <a:latin typeface="Segoe UI"/>
              <a:cs typeface="Segoe UI"/>
            </a:endParaRPr>
          </a:p>
          <a:p>
            <a:pPr marL="287338" marR="59055" indent="-249238">
              <a:spcBef>
                <a:spcPts val="1200"/>
              </a:spcBef>
              <a:buFont typeface="Courier New"/>
              <a:buChar char="o"/>
            </a:pPr>
            <a:r>
              <a:rPr lang="en-US" sz="1800" dirty="0">
                <a:solidFill>
                  <a:srgbClr val="002577"/>
                </a:solidFill>
                <a:latin typeface="Segoe UI"/>
                <a:cs typeface="Segoe UI"/>
              </a:rPr>
              <a:t>30% of working women are in part-time employment compared to 19% of men, so they may not be eligible to participate in a retirement plan offered through their employment.</a:t>
            </a:r>
            <a:r>
              <a:rPr sz="1600" spc="-7" baseline="32000" dirty="0">
                <a:solidFill>
                  <a:srgbClr val="002577"/>
                </a:solidFill>
                <a:latin typeface="Segoe UI"/>
                <a:cs typeface="Segoe UI"/>
              </a:rPr>
              <a:t>1</a:t>
            </a:r>
            <a:r>
              <a:rPr lang="en-US" sz="1600" spc="-7" baseline="32000" dirty="0">
                <a:solidFill>
                  <a:srgbClr val="002577"/>
                </a:solidFill>
                <a:latin typeface="Segoe UI"/>
                <a:cs typeface="Segoe UI"/>
              </a:rPr>
              <a:t>9</a:t>
            </a:r>
            <a:endParaRPr sz="1600" baseline="32000" dirty="0">
              <a:latin typeface="Segoe UI"/>
              <a:cs typeface="Segoe UI"/>
            </a:endParaRPr>
          </a:p>
        </p:txBody>
      </p:sp>
      <p:sp>
        <p:nvSpPr>
          <p:cNvPr id="5" name="object 5"/>
          <p:cNvSpPr txBox="1"/>
          <p:nvPr/>
        </p:nvSpPr>
        <p:spPr>
          <a:xfrm>
            <a:off x="445224" y="6728130"/>
            <a:ext cx="6793776" cy="625170"/>
          </a:xfrm>
          <a:prstGeom prst="rect">
            <a:avLst/>
          </a:prstGeom>
        </p:spPr>
        <p:txBody>
          <a:bodyPr vert="horz" wrap="square" lIns="0" tIns="55244" rIns="0" bIns="0" rtlCol="0">
            <a:spAutoFit/>
          </a:bodyPr>
          <a:lstStyle/>
          <a:p>
            <a:pPr marL="171450" indent="-158750">
              <a:lnSpc>
                <a:spcPct val="100000"/>
              </a:lnSpc>
              <a:spcBef>
                <a:spcPts val="300"/>
              </a:spcBef>
            </a:pPr>
            <a:r>
              <a:rPr lang="en-US" sz="800" spc="-30" dirty="0">
                <a:solidFill>
                  <a:schemeClr val="tx1">
                    <a:lumMod val="50000"/>
                    <a:lumOff val="50000"/>
                  </a:schemeClr>
                </a:solidFill>
                <a:latin typeface="Segoe UI"/>
                <a:cs typeface="Segoe UI"/>
              </a:rPr>
              <a:t>17 	“What holds women back from saving — and what they can do about it,” April 3, 2023. https://www.cnbc.com/select/why-women-dont-save-as-much-as-men.</a:t>
            </a:r>
            <a:endParaRPr sz="800" spc="-30" dirty="0">
              <a:solidFill>
                <a:schemeClr val="tx1">
                  <a:lumMod val="50000"/>
                  <a:lumOff val="50000"/>
                </a:schemeClr>
              </a:solidFill>
              <a:latin typeface="Segoe UI"/>
              <a:cs typeface="Segoe UI"/>
            </a:endParaRPr>
          </a:p>
          <a:p>
            <a:pPr marL="171450" indent="-158750">
              <a:lnSpc>
                <a:spcPct val="100000"/>
              </a:lnSpc>
              <a:spcBef>
                <a:spcPts val="300"/>
              </a:spcBef>
            </a:pPr>
            <a:r>
              <a:rPr lang="en-US" sz="800" spc="-30" dirty="0">
                <a:solidFill>
                  <a:schemeClr val="tx1">
                    <a:lumMod val="50000"/>
                    <a:lumOff val="50000"/>
                  </a:schemeClr>
                </a:solidFill>
                <a:latin typeface="Segoe UI"/>
                <a:cs typeface="Segoe UI"/>
              </a:rPr>
              <a:t>18 	“Women More Likely than Men to Have No Retirement Savings,” U.S. Census Bureau, </a:t>
            </a:r>
            <a:r>
              <a:rPr sz="800" spc="-30" dirty="0">
                <a:solidFill>
                  <a:schemeClr val="tx1">
                    <a:lumMod val="50000"/>
                    <a:lumOff val="50000"/>
                  </a:schemeClr>
                </a:solidFill>
                <a:latin typeface="Segoe UI"/>
                <a:cs typeface="Segoe UI"/>
              </a:rPr>
              <a:t>2018.</a:t>
            </a:r>
            <a:r>
              <a:rPr lang="en-US" sz="800" spc="-30" dirty="0">
                <a:solidFill>
                  <a:schemeClr val="tx1">
                    <a:lumMod val="50000"/>
                    <a:lumOff val="50000"/>
                  </a:schemeClr>
                </a:solidFill>
                <a:latin typeface="Segoe UI"/>
                <a:cs typeface="Segoe UI"/>
              </a:rPr>
              <a:t> census.gov/library/stories/2022/01/women-more-likely-than-</a:t>
            </a:r>
            <a:br>
              <a:rPr lang="en-US" sz="800" spc="-30" dirty="0">
                <a:solidFill>
                  <a:schemeClr val="tx1">
                    <a:lumMod val="50000"/>
                    <a:lumOff val="50000"/>
                  </a:schemeClr>
                </a:solidFill>
                <a:latin typeface="Segoe UI"/>
                <a:cs typeface="Segoe UI"/>
              </a:rPr>
            </a:br>
            <a:r>
              <a:rPr lang="en-US" sz="800" spc="-30" dirty="0">
                <a:solidFill>
                  <a:schemeClr val="tx1">
                    <a:lumMod val="50000"/>
                    <a:lumOff val="50000"/>
                  </a:schemeClr>
                </a:solidFill>
                <a:latin typeface="Segoe UI"/>
                <a:cs typeface="Segoe UI"/>
              </a:rPr>
              <a:t>men-to-have-no-retirement-</a:t>
            </a:r>
            <a:r>
              <a:rPr lang="en-US" sz="800" spc="-30" dirty="0" err="1">
                <a:solidFill>
                  <a:schemeClr val="tx1">
                    <a:lumMod val="50000"/>
                    <a:lumOff val="50000"/>
                  </a:schemeClr>
                </a:solidFill>
                <a:latin typeface="Segoe UI"/>
                <a:cs typeface="Segoe UI"/>
              </a:rPr>
              <a:t>savings.html</a:t>
            </a:r>
            <a:r>
              <a:rPr lang="en-US" sz="800" spc="-30" dirty="0">
                <a:solidFill>
                  <a:schemeClr val="tx1">
                    <a:lumMod val="50000"/>
                    <a:lumOff val="50000"/>
                  </a:schemeClr>
                </a:solidFill>
                <a:latin typeface="Segoe UI"/>
                <a:cs typeface="Segoe UI"/>
              </a:rPr>
              <a:t>.</a:t>
            </a:r>
            <a:endParaRPr sz="800" spc="-30" dirty="0">
              <a:solidFill>
                <a:schemeClr val="tx1">
                  <a:lumMod val="50000"/>
                  <a:lumOff val="50000"/>
                </a:schemeClr>
              </a:solidFill>
              <a:latin typeface="Segoe UI"/>
              <a:cs typeface="Segoe UI"/>
            </a:endParaRPr>
          </a:p>
          <a:p>
            <a:pPr marL="171450" indent="-158750">
              <a:lnSpc>
                <a:spcPct val="100000"/>
              </a:lnSpc>
              <a:spcBef>
                <a:spcPts val="300"/>
              </a:spcBef>
            </a:pPr>
            <a:r>
              <a:rPr lang="en-US" sz="800" spc="-30" dirty="0">
                <a:solidFill>
                  <a:schemeClr val="tx1">
                    <a:lumMod val="50000"/>
                    <a:lumOff val="50000"/>
                  </a:schemeClr>
                </a:solidFill>
                <a:latin typeface="Segoe UI"/>
                <a:cs typeface="Segoe UI"/>
              </a:rPr>
              <a:t>19 	“Equal Pay and Retirement Savings,” U.S. Department of Labor Blog, March 21, 2023</a:t>
            </a:r>
            <a:r>
              <a:rPr sz="800" spc="-30" dirty="0">
                <a:solidFill>
                  <a:schemeClr val="tx1">
                    <a:lumMod val="50000"/>
                    <a:lumOff val="50000"/>
                  </a:schemeClr>
                </a:solidFill>
                <a:latin typeface="Segoe UI"/>
                <a:cs typeface="Segoe UI"/>
              </a:rPr>
              <a:t>.</a:t>
            </a:r>
            <a:r>
              <a:rPr lang="en-US" sz="800" spc="-30" dirty="0">
                <a:solidFill>
                  <a:schemeClr val="tx1">
                    <a:lumMod val="50000"/>
                    <a:lumOff val="50000"/>
                  </a:schemeClr>
                </a:solidFill>
                <a:latin typeface="Segoe UI"/>
                <a:cs typeface="Segoe UI"/>
              </a:rPr>
              <a:t> https://blog.dol.gov/2023/03/21/equal-pay-and-retirement-savings.</a:t>
            </a:r>
            <a:endParaRPr sz="800" spc="-30" dirty="0">
              <a:solidFill>
                <a:schemeClr val="tx1">
                  <a:lumMod val="50000"/>
                  <a:lumOff val="50000"/>
                </a:schemeClr>
              </a:solidFill>
              <a:latin typeface="Segoe UI"/>
              <a:cs typeface="Segoe UI"/>
            </a:endParaRPr>
          </a:p>
        </p:txBody>
      </p:sp>
      <p:sp>
        <p:nvSpPr>
          <p:cNvPr id="8" name="Slide Number Placeholder 5">
            <a:extLst>
              <a:ext uri="{FF2B5EF4-FFF2-40B4-BE49-F238E27FC236}">
                <a16:creationId xmlns:a16="http://schemas.microsoft.com/office/drawing/2014/main" id="{3982F26C-EC31-7BD3-1839-5CB317E9CE8B}"/>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12</a:t>
            </a:fld>
            <a:endParaRPr lang="en-US" dirty="0">
              <a:solidFill>
                <a:schemeClr val="bg2"/>
              </a:solidFill>
            </a:endParaRPr>
          </a:p>
        </p:txBody>
      </p:sp>
      <p:sp>
        <p:nvSpPr>
          <p:cNvPr id="9" name="Footer Placeholder 3">
            <a:extLst>
              <a:ext uri="{FF2B5EF4-FFF2-40B4-BE49-F238E27FC236}">
                <a16:creationId xmlns:a16="http://schemas.microsoft.com/office/drawing/2014/main" id="{69AB06BF-0F9E-E84A-40E8-4F9F220D1CB1}"/>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itting on a couch&#10;&#10;Description automatically generated with low confidence">
            <a:extLst>
              <a:ext uri="{FF2B5EF4-FFF2-40B4-BE49-F238E27FC236}">
                <a16:creationId xmlns:a16="http://schemas.microsoft.com/office/drawing/2014/main" id="{838650EE-D29F-B53B-1881-CD0CD4D1E785}"/>
              </a:ext>
            </a:extLst>
          </p:cNvPr>
          <p:cNvPicPr>
            <a:picLocks noChangeAspect="1"/>
          </p:cNvPicPr>
          <p:nvPr/>
        </p:nvPicPr>
        <p:blipFill>
          <a:blip r:embed="rId3"/>
          <a:stretch>
            <a:fillRect/>
          </a:stretch>
        </p:blipFill>
        <p:spPr>
          <a:xfrm>
            <a:off x="7315200" y="0"/>
            <a:ext cx="7315200" cy="8229600"/>
          </a:xfrm>
          <a:prstGeom prst="rect">
            <a:avLst/>
          </a:prstGeom>
        </p:spPr>
      </p:pic>
      <p:sp>
        <p:nvSpPr>
          <p:cNvPr id="3" name="object 3"/>
          <p:cNvSpPr txBox="1">
            <a:spLocks noGrp="1"/>
          </p:cNvSpPr>
          <p:nvPr>
            <p:ph type="title"/>
          </p:nvPr>
        </p:nvSpPr>
        <p:spPr>
          <a:xfrm>
            <a:off x="395486" y="341376"/>
            <a:ext cx="5408930" cy="1092200"/>
          </a:xfrm>
          <a:prstGeom prst="rect">
            <a:avLst/>
          </a:prstGeom>
        </p:spPr>
        <p:txBody>
          <a:bodyPr vert="horz" wrap="square" lIns="0" tIns="12700" rIns="0" bIns="0" rtlCol="0">
            <a:spAutoFit/>
          </a:bodyPr>
          <a:lstStyle/>
          <a:p>
            <a:pPr marL="38100">
              <a:lnSpc>
                <a:spcPct val="100000"/>
              </a:lnSpc>
              <a:spcBef>
                <a:spcPts val="100"/>
              </a:spcBef>
            </a:pPr>
            <a:r>
              <a:rPr sz="3500" spc="-5" dirty="0">
                <a:solidFill>
                  <a:srgbClr val="002677"/>
                </a:solidFill>
              </a:rPr>
              <a:t>Women</a:t>
            </a:r>
            <a:r>
              <a:rPr sz="3500" spc="-15" dirty="0">
                <a:solidFill>
                  <a:srgbClr val="002677"/>
                </a:solidFill>
              </a:rPr>
              <a:t> </a:t>
            </a:r>
            <a:r>
              <a:rPr sz="3500" spc="-5" dirty="0">
                <a:solidFill>
                  <a:srgbClr val="002677"/>
                </a:solidFill>
              </a:rPr>
              <a:t>and</a:t>
            </a:r>
            <a:endParaRPr sz="3500" dirty="0"/>
          </a:p>
          <a:p>
            <a:pPr marL="38100">
              <a:lnSpc>
                <a:spcPct val="100000"/>
              </a:lnSpc>
            </a:pPr>
            <a:r>
              <a:rPr sz="3500" spc="-10" dirty="0">
                <a:solidFill>
                  <a:srgbClr val="002677"/>
                </a:solidFill>
              </a:rPr>
              <a:t>re</a:t>
            </a:r>
            <a:r>
              <a:rPr sz="3500" dirty="0">
                <a:solidFill>
                  <a:srgbClr val="002677"/>
                </a:solidFill>
              </a:rPr>
              <a:t>ti</a:t>
            </a:r>
            <a:r>
              <a:rPr sz="3500" spc="-10" dirty="0">
                <a:solidFill>
                  <a:srgbClr val="002677"/>
                </a:solidFill>
              </a:rPr>
              <a:t>remen</a:t>
            </a:r>
            <a:r>
              <a:rPr sz="3500" dirty="0">
                <a:solidFill>
                  <a:srgbClr val="002677"/>
                </a:solidFill>
              </a:rPr>
              <a:t>t</a:t>
            </a:r>
            <a:r>
              <a:rPr sz="3500" spc="-5" dirty="0">
                <a:solidFill>
                  <a:srgbClr val="002677"/>
                </a:solidFill>
              </a:rPr>
              <a:t> </a:t>
            </a:r>
            <a:r>
              <a:rPr sz="3500" dirty="0">
                <a:solidFill>
                  <a:srgbClr val="002677"/>
                </a:solidFill>
              </a:rPr>
              <a:t>p</a:t>
            </a:r>
            <a:r>
              <a:rPr sz="3500" spc="-10" dirty="0">
                <a:solidFill>
                  <a:srgbClr val="002677"/>
                </a:solidFill>
              </a:rPr>
              <a:t>re</a:t>
            </a:r>
            <a:r>
              <a:rPr sz="3500" dirty="0">
                <a:solidFill>
                  <a:srgbClr val="002677"/>
                </a:solidFill>
              </a:rPr>
              <a:t>pa</a:t>
            </a:r>
            <a:r>
              <a:rPr sz="3500" spc="-10" dirty="0">
                <a:solidFill>
                  <a:srgbClr val="002677"/>
                </a:solidFill>
              </a:rPr>
              <a:t>redne</a:t>
            </a:r>
            <a:r>
              <a:rPr sz="3500" spc="-5" dirty="0">
                <a:solidFill>
                  <a:srgbClr val="002677"/>
                </a:solidFill>
              </a:rPr>
              <a:t>ss</a:t>
            </a:r>
            <a:r>
              <a:rPr lang="en-US" sz="1900" spc="15" baseline="68376" dirty="0">
                <a:solidFill>
                  <a:srgbClr val="002677"/>
                </a:solidFill>
              </a:rPr>
              <a:t>20</a:t>
            </a:r>
            <a:endParaRPr sz="1900" baseline="68376" dirty="0"/>
          </a:p>
        </p:txBody>
      </p:sp>
      <p:sp>
        <p:nvSpPr>
          <p:cNvPr id="4" name="object 4"/>
          <p:cNvSpPr txBox="1"/>
          <p:nvPr/>
        </p:nvSpPr>
        <p:spPr>
          <a:xfrm>
            <a:off x="447369" y="2296080"/>
            <a:ext cx="5595620" cy="2275623"/>
          </a:xfrm>
          <a:prstGeom prst="rect">
            <a:avLst/>
          </a:prstGeom>
        </p:spPr>
        <p:txBody>
          <a:bodyPr vert="horz" wrap="square" lIns="0" tIns="45720" rIns="0" bIns="0" rtlCol="0">
            <a:spAutoFit/>
          </a:bodyPr>
          <a:lstStyle/>
          <a:p>
            <a:pPr marL="292100" marR="194310" indent="-279400">
              <a:spcBef>
                <a:spcPts val="1200"/>
              </a:spcBef>
              <a:buFont typeface="Courier New"/>
              <a:buChar char="o"/>
            </a:pPr>
            <a:r>
              <a:rPr lang="en-US" sz="1800" dirty="0">
                <a:solidFill>
                  <a:srgbClr val="002577"/>
                </a:solidFill>
                <a:latin typeface="Segoe UI"/>
                <a:cs typeface="Segoe UI"/>
              </a:rPr>
              <a:t>Only 53% of women report feeling confident they will be able to retire at their target age.</a:t>
            </a:r>
          </a:p>
          <a:p>
            <a:pPr marL="292100" marR="194310" indent="-279400">
              <a:spcBef>
                <a:spcPts val="1200"/>
              </a:spcBef>
              <a:buFont typeface="Courier New"/>
              <a:buChar char="o"/>
            </a:pPr>
            <a:r>
              <a:rPr lang="en-US" spc="-5" dirty="0">
                <a:solidFill>
                  <a:srgbClr val="002577"/>
                </a:solidFill>
                <a:latin typeface="Segoe UI"/>
                <a:cs typeface="Segoe UI"/>
              </a:rPr>
              <a:t>N</a:t>
            </a:r>
            <a:r>
              <a:rPr lang="en-US" sz="1800" spc="-5" dirty="0">
                <a:solidFill>
                  <a:srgbClr val="002577"/>
                </a:solidFill>
                <a:latin typeface="Segoe UI"/>
                <a:cs typeface="Segoe UI"/>
              </a:rPr>
              <a:t>early three-quarters (74%) of women have no financial plan in place to reach their goals.</a:t>
            </a:r>
          </a:p>
          <a:p>
            <a:pPr marL="292100" marR="194310" indent="-279400">
              <a:spcBef>
                <a:spcPts val="1200"/>
              </a:spcBef>
              <a:buFont typeface="Courier New"/>
              <a:buChar char="o"/>
            </a:pPr>
            <a:r>
              <a:rPr lang="en-US" sz="1800" dirty="0">
                <a:solidFill>
                  <a:srgbClr val="002577"/>
                </a:solidFill>
                <a:latin typeface="Segoe UI"/>
                <a:cs typeface="Segoe UI"/>
              </a:rPr>
              <a:t>Among the women who are not confident in their retirement plans, 31% reported saving more as the top priority to retire as planned.</a:t>
            </a:r>
            <a:endParaRPr sz="1800" dirty="0">
              <a:latin typeface="Segoe UI"/>
              <a:cs typeface="Segoe UI"/>
            </a:endParaRPr>
          </a:p>
        </p:txBody>
      </p:sp>
      <p:sp>
        <p:nvSpPr>
          <p:cNvPr id="5" name="object 5"/>
          <p:cNvSpPr txBox="1"/>
          <p:nvPr/>
        </p:nvSpPr>
        <p:spPr>
          <a:xfrm>
            <a:off x="447368" y="7217365"/>
            <a:ext cx="6802745" cy="271869"/>
          </a:xfrm>
          <a:prstGeom prst="rect">
            <a:avLst/>
          </a:prstGeom>
        </p:spPr>
        <p:txBody>
          <a:bodyPr vert="horz" wrap="square" lIns="0" tIns="12700" rIns="0" bIns="0" rtlCol="0">
            <a:spAutoFit/>
          </a:bodyPr>
          <a:lstStyle/>
          <a:p>
            <a:pPr marL="171450" indent="-158750">
              <a:spcBef>
                <a:spcPts val="100"/>
              </a:spcBef>
            </a:pPr>
            <a:r>
              <a:rPr lang="en-US" sz="800" spc="-20" dirty="0">
                <a:solidFill>
                  <a:srgbClr val="75787B"/>
                </a:solidFill>
                <a:latin typeface="Segoe UI"/>
                <a:cs typeface="Segoe UI"/>
              </a:rPr>
              <a:t>20	BMO Real Financial Progress Index, 2023. </a:t>
            </a:r>
            <a:r>
              <a:rPr lang="en-US" sz="800" spc="-20" dirty="0" err="1">
                <a:solidFill>
                  <a:srgbClr val="75787B"/>
                </a:solidFill>
                <a:effectLst/>
                <a:latin typeface="GT America" pitchFamily="2" charset="77"/>
              </a:rPr>
              <a:t>thinkadvisor.com</a:t>
            </a:r>
            <a:r>
              <a:rPr lang="en-US" sz="800" spc="-20" dirty="0">
                <a:solidFill>
                  <a:srgbClr val="75787B"/>
                </a:solidFill>
                <a:effectLst/>
                <a:latin typeface="GT America" pitchFamily="2" charset="77"/>
              </a:rPr>
              <a:t>/2023/03/07/women-lag-men-in-retirement-confidence-financial-literacy-bmo-survey/.</a:t>
            </a:r>
          </a:p>
          <a:p>
            <a:pPr marL="171450" indent="-158750">
              <a:lnSpc>
                <a:spcPct val="100000"/>
              </a:lnSpc>
              <a:spcBef>
                <a:spcPts val="100"/>
              </a:spcBef>
            </a:pPr>
            <a:endParaRPr sz="800" spc="-20" dirty="0">
              <a:solidFill>
                <a:srgbClr val="75787B"/>
              </a:solidFill>
              <a:latin typeface="Segoe UI" panose="020B0502040204020203" pitchFamily="34" charset="0"/>
              <a:cs typeface="Segoe UI" panose="020B0502040204020203" pitchFamily="34" charset="0"/>
            </a:endParaRPr>
          </a:p>
        </p:txBody>
      </p:sp>
      <p:sp>
        <p:nvSpPr>
          <p:cNvPr id="8" name="Slide Number Placeholder 5">
            <a:extLst>
              <a:ext uri="{FF2B5EF4-FFF2-40B4-BE49-F238E27FC236}">
                <a16:creationId xmlns:a16="http://schemas.microsoft.com/office/drawing/2014/main" id="{48366424-A39D-DFD2-20BF-8E1A96418233}"/>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13</a:t>
            </a:fld>
            <a:endParaRPr lang="en-US" dirty="0">
              <a:solidFill>
                <a:schemeClr val="bg2"/>
              </a:solidFill>
            </a:endParaRPr>
          </a:p>
        </p:txBody>
      </p:sp>
      <p:sp>
        <p:nvSpPr>
          <p:cNvPr id="9" name="Footer Placeholder 3">
            <a:extLst>
              <a:ext uri="{FF2B5EF4-FFF2-40B4-BE49-F238E27FC236}">
                <a16:creationId xmlns:a16="http://schemas.microsoft.com/office/drawing/2014/main" id="{D63EF256-4FEC-4310-A0C4-ED8EA23172CF}"/>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1" y="2290362"/>
            <a:ext cx="6764655" cy="0"/>
          </a:xfrm>
          <a:custGeom>
            <a:avLst/>
            <a:gdLst/>
            <a:ahLst/>
            <a:cxnLst/>
            <a:rect l="l" t="t" r="r" b="b"/>
            <a:pathLst>
              <a:path w="6764655">
                <a:moveTo>
                  <a:pt x="0" y="0"/>
                </a:moveTo>
                <a:lnTo>
                  <a:pt x="6764435" y="1"/>
                </a:lnTo>
              </a:path>
            </a:pathLst>
          </a:custGeom>
          <a:ln w="6350">
            <a:solidFill>
              <a:srgbClr val="002677"/>
            </a:solidFill>
          </a:ln>
        </p:spPr>
        <p:txBody>
          <a:bodyPr wrap="square" lIns="0" tIns="0" rIns="0" bIns="0" rtlCol="0"/>
          <a:lstStyle/>
          <a:p>
            <a:endParaRPr/>
          </a:p>
        </p:txBody>
      </p:sp>
      <p:sp>
        <p:nvSpPr>
          <p:cNvPr id="3" name="object 3"/>
          <p:cNvSpPr/>
          <p:nvPr/>
        </p:nvSpPr>
        <p:spPr>
          <a:xfrm>
            <a:off x="7392380" y="2290362"/>
            <a:ext cx="6781165" cy="0"/>
          </a:xfrm>
          <a:custGeom>
            <a:avLst/>
            <a:gdLst/>
            <a:ahLst/>
            <a:cxnLst/>
            <a:rect l="l" t="t" r="r" b="b"/>
            <a:pathLst>
              <a:path w="6781165">
                <a:moveTo>
                  <a:pt x="0" y="0"/>
                </a:moveTo>
                <a:lnTo>
                  <a:pt x="6780821" y="1"/>
                </a:lnTo>
              </a:path>
            </a:pathLst>
          </a:custGeom>
          <a:ln w="6350">
            <a:solidFill>
              <a:srgbClr val="002677"/>
            </a:solidFill>
          </a:ln>
        </p:spPr>
        <p:txBody>
          <a:bodyPr wrap="square" lIns="0" tIns="0" rIns="0" bIns="0" rtlCol="0"/>
          <a:lstStyle/>
          <a:p>
            <a:endParaRPr/>
          </a:p>
        </p:txBody>
      </p:sp>
      <p:sp>
        <p:nvSpPr>
          <p:cNvPr id="5" name="object 5"/>
          <p:cNvSpPr txBox="1">
            <a:spLocks noGrp="1"/>
          </p:cNvSpPr>
          <p:nvPr>
            <p:ph type="title"/>
          </p:nvPr>
        </p:nvSpPr>
        <p:spPr>
          <a:xfrm>
            <a:off x="420883" y="341376"/>
            <a:ext cx="8890635" cy="558800"/>
          </a:xfrm>
          <a:prstGeom prst="rect">
            <a:avLst/>
          </a:prstGeom>
        </p:spPr>
        <p:txBody>
          <a:bodyPr vert="horz" wrap="square" lIns="0" tIns="12700" rIns="0" bIns="0" rtlCol="0">
            <a:spAutoFit/>
          </a:bodyPr>
          <a:lstStyle/>
          <a:p>
            <a:pPr marL="12700">
              <a:lnSpc>
                <a:spcPct val="100000"/>
              </a:lnSpc>
              <a:spcBef>
                <a:spcPts val="100"/>
              </a:spcBef>
            </a:pPr>
            <a:r>
              <a:rPr lang="en-US" sz="3500" dirty="0">
                <a:solidFill>
                  <a:srgbClr val="002677"/>
                </a:solidFill>
              </a:rPr>
              <a:t>Why women invest less than men</a:t>
            </a:r>
            <a:r>
              <a:rPr lang="en-US" sz="1900" baseline="68000" dirty="0">
                <a:solidFill>
                  <a:srgbClr val="002677"/>
                </a:solidFill>
              </a:rPr>
              <a:t>21</a:t>
            </a:r>
            <a:endParaRPr sz="1900" baseline="68000" dirty="0"/>
          </a:p>
        </p:txBody>
      </p:sp>
      <p:sp>
        <p:nvSpPr>
          <p:cNvPr id="6" name="object 6"/>
          <p:cNvSpPr txBox="1"/>
          <p:nvPr/>
        </p:nvSpPr>
        <p:spPr>
          <a:xfrm>
            <a:off x="7940238" y="2461095"/>
            <a:ext cx="5694100" cy="567463"/>
          </a:xfrm>
          <a:prstGeom prst="rect">
            <a:avLst/>
          </a:prstGeom>
        </p:spPr>
        <p:txBody>
          <a:bodyPr vert="horz" wrap="square" lIns="0" tIns="28575" rIns="0" bIns="0" rtlCol="0">
            <a:spAutoFit/>
          </a:bodyPr>
          <a:lstStyle/>
          <a:p>
            <a:pPr marL="38100" marR="30480" algn="ctr">
              <a:lnSpc>
                <a:spcPts val="2090"/>
              </a:lnSpc>
              <a:spcBef>
                <a:spcPts val="225"/>
              </a:spcBef>
            </a:pPr>
            <a:r>
              <a:rPr lang="en-US" sz="1800" b="1" spc="-5" dirty="0">
                <a:solidFill>
                  <a:srgbClr val="002577"/>
                </a:solidFill>
                <a:latin typeface="Segoe UI"/>
                <a:cs typeface="Segoe UI"/>
              </a:rPr>
              <a:t>The percentage of women feel confident about </a:t>
            </a:r>
            <a:br>
              <a:rPr lang="en-US" sz="1800" b="1" spc="-5" dirty="0">
                <a:solidFill>
                  <a:srgbClr val="002577"/>
                </a:solidFill>
                <a:latin typeface="Segoe UI"/>
                <a:cs typeface="Segoe UI"/>
              </a:rPr>
            </a:br>
            <a:r>
              <a:rPr lang="en-US" sz="1800" b="1" spc="-5" dirty="0">
                <a:solidFill>
                  <a:srgbClr val="002577"/>
                </a:solidFill>
                <a:latin typeface="Segoe UI"/>
                <a:cs typeface="Segoe UI"/>
              </a:rPr>
              <a:t>making investment decisions.</a:t>
            </a:r>
          </a:p>
        </p:txBody>
      </p:sp>
      <p:sp>
        <p:nvSpPr>
          <p:cNvPr id="7" name="object 7"/>
          <p:cNvSpPr txBox="1"/>
          <p:nvPr/>
        </p:nvSpPr>
        <p:spPr>
          <a:xfrm>
            <a:off x="961698" y="2451951"/>
            <a:ext cx="5769291" cy="580928"/>
          </a:xfrm>
          <a:prstGeom prst="rect">
            <a:avLst/>
          </a:prstGeom>
        </p:spPr>
        <p:txBody>
          <a:bodyPr vert="horz" wrap="square" lIns="0" tIns="26670" rIns="0" bIns="0" rtlCol="0">
            <a:spAutoFit/>
          </a:bodyPr>
          <a:lstStyle/>
          <a:p>
            <a:pPr marL="38100" marR="30480" algn="ctr"/>
            <a:r>
              <a:rPr lang="en-US" sz="1800" b="1" spc="-5" dirty="0">
                <a:solidFill>
                  <a:srgbClr val="002577"/>
                </a:solidFill>
                <a:latin typeface="Segoe UI"/>
                <a:cs typeface="Segoe UI"/>
              </a:rPr>
              <a:t>The percentage of women feel they have a high level</a:t>
            </a:r>
            <a:br>
              <a:rPr lang="en-US" sz="1800" b="1" spc="-5" dirty="0">
                <a:solidFill>
                  <a:srgbClr val="002577"/>
                </a:solidFill>
                <a:latin typeface="Segoe UI"/>
                <a:cs typeface="Segoe UI"/>
              </a:rPr>
            </a:br>
            <a:r>
              <a:rPr lang="en-US" sz="1800" b="1" spc="-5" dirty="0">
                <a:solidFill>
                  <a:srgbClr val="002577"/>
                </a:solidFill>
                <a:latin typeface="Segoe UI"/>
                <a:cs typeface="Segoe UI"/>
              </a:rPr>
              <a:t>of investment knowledge.</a:t>
            </a:r>
            <a:endParaRPr sz="1600" baseline="30000" dirty="0">
              <a:latin typeface="Segoe UI"/>
              <a:cs typeface="Segoe UI"/>
            </a:endParaRPr>
          </a:p>
        </p:txBody>
      </p:sp>
      <p:sp>
        <p:nvSpPr>
          <p:cNvPr id="12" name="object 12"/>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13" name="object 13"/>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14</a:t>
            </a:fld>
            <a:endParaRPr dirty="0"/>
          </a:p>
        </p:txBody>
      </p:sp>
      <p:sp>
        <p:nvSpPr>
          <p:cNvPr id="14" name="Slide Number Placeholder 5">
            <a:extLst>
              <a:ext uri="{FF2B5EF4-FFF2-40B4-BE49-F238E27FC236}">
                <a16:creationId xmlns:a16="http://schemas.microsoft.com/office/drawing/2014/main" id="{A2BC7765-2ACC-6D55-F3AE-B6419B6B0D7A}"/>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14</a:t>
            </a:fld>
            <a:endParaRPr lang="en-US" dirty="0"/>
          </a:p>
        </p:txBody>
      </p:sp>
      <p:sp>
        <p:nvSpPr>
          <p:cNvPr id="15" name="Footer Placeholder 3">
            <a:extLst>
              <a:ext uri="{FF2B5EF4-FFF2-40B4-BE49-F238E27FC236}">
                <a16:creationId xmlns:a16="http://schemas.microsoft.com/office/drawing/2014/main" id="{679C2B22-C8D3-CA75-E3DB-8C643A662F0D}"/>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
        <p:nvSpPr>
          <p:cNvPr id="16" name="object 4">
            <a:extLst>
              <a:ext uri="{FF2B5EF4-FFF2-40B4-BE49-F238E27FC236}">
                <a16:creationId xmlns:a16="http://schemas.microsoft.com/office/drawing/2014/main" id="{AA4E6CFB-6C82-52B9-864E-43B6DE10D433}"/>
              </a:ext>
            </a:extLst>
          </p:cNvPr>
          <p:cNvSpPr/>
          <p:nvPr/>
        </p:nvSpPr>
        <p:spPr>
          <a:xfrm>
            <a:off x="9639300" y="3624892"/>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rgbClr val="336AFF"/>
          </a:solidFill>
        </p:spPr>
        <p:txBody>
          <a:bodyPr wrap="square" lIns="0" tIns="0" rIns="0" bIns="0" rtlCol="0"/>
          <a:lstStyle/>
          <a:p>
            <a:endParaRPr/>
          </a:p>
        </p:txBody>
      </p:sp>
      <p:sp>
        <p:nvSpPr>
          <p:cNvPr id="17" name="object 8">
            <a:extLst>
              <a:ext uri="{FF2B5EF4-FFF2-40B4-BE49-F238E27FC236}">
                <a16:creationId xmlns:a16="http://schemas.microsoft.com/office/drawing/2014/main" id="{01A9B626-F250-8D85-CBCA-E6964DCB2898}"/>
              </a:ext>
            </a:extLst>
          </p:cNvPr>
          <p:cNvSpPr txBox="1"/>
          <p:nvPr/>
        </p:nvSpPr>
        <p:spPr>
          <a:xfrm>
            <a:off x="9763760" y="4145592"/>
            <a:ext cx="2037080" cy="1244600"/>
          </a:xfrm>
          <a:prstGeom prst="rect">
            <a:avLst/>
          </a:prstGeom>
        </p:spPr>
        <p:txBody>
          <a:bodyPr vert="horz" wrap="square" lIns="0" tIns="12700" rIns="0" bIns="0" rtlCol="0">
            <a:spAutoFit/>
          </a:bodyPr>
          <a:lstStyle/>
          <a:p>
            <a:pPr marL="12700" algn="ctr">
              <a:lnSpc>
                <a:spcPct val="100000"/>
              </a:lnSpc>
              <a:spcBef>
                <a:spcPts val="100"/>
              </a:spcBef>
            </a:pPr>
            <a:r>
              <a:rPr lang="en-US" sz="8000" b="1" spc="-5" dirty="0">
                <a:solidFill>
                  <a:srgbClr val="FFFFFF"/>
                </a:solidFill>
                <a:latin typeface="Segoe UI"/>
                <a:cs typeface="Segoe UI"/>
              </a:rPr>
              <a:t>34</a:t>
            </a:r>
            <a:r>
              <a:rPr lang="en-US" sz="5200" b="1" dirty="0">
                <a:solidFill>
                  <a:srgbClr val="FFFFFF"/>
                </a:solidFill>
                <a:latin typeface="Segoe UI"/>
                <a:cs typeface="Segoe UI"/>
              </a:rPr>
              <a:t>%</a:t>
            </a:r>
            <a:endParaRPr lang="en-US" sz="5200" dirty="0">
              <a:latin typeface="Segoe UI"/>
              <a:cs typeface="Segoe UI"/>
            </a:endParaRPr>
          </a:p>
        </p:txBody>
      </p:sp>
      <p:sp>
        <p:nvSpPr>
          <p:cNvPr id="10" name="object 4">
            <a:extLst>
              <a:ext uri="{FF2B5EF4-FFF2-40B4-BE49-F238E27FC236}">
                <a16:creationId xmlns:a16="http://schemas.microsoft.com/office/drawing/2014/main" id="{17BDA2AD-A743-0275-6586-415A1CE45F5E}"/>
              </a:ext>
            </a:extLst>
          </p:cNvPr>
          <p:cNvSpPr/>
          <p:nvPr/>
        </p:nvSpPr>
        <p:spPr>
          <a:xfrm>
            <a:off x="2710601" y="3624892"/>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rgbClr val="336AFF"/>
          </a:solidFill>
        </p:spPr>
        <p:txBody>
          <a:bodyPr wrap="square" lIns="0" tIns="0" rIns="0" bIns="0" rtlCol="0"/>
          <a:lstStyle/>
          <a:p>
            <a:endParaRPr/>
          </a:p>
        </p:txBody>
      </p:sp>
      <p:sp>
        <p:nvSpPr>
          <p:cNvPr id="11" name="object 8">
            <a:extLst>
              <a:ext uri="{FF2B5EF4-FFF2-40B4-BE49-F238E27FC236}">
                <a16:creationId xmlns:a16="http://schemas.microsoft.com/office/drawing/2014/main" id="{A6834605-182D-0A29-4B99-F14343A70D96}"/>
              </a:ext>
            </a:extLst>
          </p:cNvPr>
          <p:cNvSpPr txBox="1"/>
          <p:nvPr/>
        </p:nvSpPr>
        <p:spPr>
          <a:xfrm>
            <a:off x="2835061" y="4145592"/>
            <a:ext cx="2037080" cy="1244600"/>
          </a:xfrm>
          <a:prstGeom prst="rect">
            <a:avLst/>
          </a:prstGeom>
        </p:spPr>
        <p:txBody>
          <a:bodyPr vert="horz" wrap="square" lIns="0" tIns="12700" rIns="0" bIns="0" rtlCol="0">
            <a:spAutoFit/>
          </a:bodyPr>
          <a:lstStyle/>
          <a:p>
            <a:pPr marL="12700" algn="ctr">
              <a:lnSpc>
                <a:spcPct val="100000"/>
              </a:lnSpc>
              <a:spcBef>
                <a:spcPts val="100"/>
              </a:spcBef>
            </a:pPr>
            <a:r>
              <a:rPr lang="en-US" sz="8000" b="1" spc="-5" dirty="0">
                <a:solidFill>
                  <a:srgbClr val="FFFFFF"/>
                </a:solidFill>
                <a:latin typeface="Segoe UI"/>
                <a:cs typeface="Segoe UI"/>
              </a:rPr>
              <a:t>54</a:t>
            </a:r>
            <a:r>
              <a:rPr lang="en-US" sz="5200" b="1" dirty="0">
                <a:solidFill>
                  <a:srgbClr val="FFFFFF"/>
                </a:solidFill>
                <a:latin typeface="Segoe UI"/>
                <a:cs typeface="Segoe UI"/>
              </a:rPr>
              <a:t>%</a:t>
            </a:r>
            <a:endParaRPr lang="en-US" sz="5200" dirty="0">
              <a:latin typeface="Segoe UI"/>
              <a:cs typeface="Segoe UI"/>
            </a:endParaRPr>
          </a:p>
        </p:txBody>
      </p:sp>
      <p:sp>
        <p:nvSpPr>
          <p:cNvPr id="18" name="object 5">
            <a:extLst>
              <a:ext uri="{FF2B5EF4-FFF2-40B4-BE49-F238E27FC236}">
                <a16:creationId xmlns:a16="http://schemas.microsoft.com/office/drawing/2014/main" id="{CA92CAC2-C0BD-2D09-CF48-BE233CB71421}"/>
              </a:ext>
            </a:extLst>
          </p:cNvPr>
          <p:cNvSpPr txBox="1"/>
          <p:nvPr/>
        </p:nvSpPr>
        <p:spPr>
          <a:xfrm>
            <a:off x="429784" y="7174406"/>
            <a:ext cx="4431576" cy="178894"/>
          </a:xfrm>
          <a:prstGeom prst="rect">
            <a:avLst/>
          </a:prstGeom>
        </p:spPr>
        <p:txBody>
          <a:bodyPr vert="horz" wrap="square" lIns="0" tIns="55244" rIns="0" bIns="0" rtlCol="0">
            <a:spAutoFit/>
          </a:bodyPr>
          <a:lstStyle/>
          <a:p>
            <a:pPr marL="171450" indent="-166688">
              <a:lnSpc>
                <a:spcPct val="100000"/>
              </a:lnSpc>
              <a:spcBef>
                <a:spcPts val="434"/>
              </a:spcBef>
            </a:pPr>
            <a:r>
              <a:rPr lang="en-US" sz="800" spc="-5" dirty="0">
                <a:solidFill>
                  <a:schemeClr val="tx1">
                    <a:lumMod val="50000"/>
                    <a:lumOff val="50000"/>
                  </a:schemeClr>
                </a:solidFill>
                <a:latin typeface="Segoe UI"/>
                <a:cs typeface="Segoe UI"/>
              </a:rPr>
              <a:t> 21	George Washington University, Global Financial Literacy Excellence Center, 2020.</a:t>
            </a:r>
            <a:endParaRPr sz="800" dirty="0">
              <a:solidFill>
                <a:schemeClr val="tx1">
                  <a:lumMod val="50000"/>
                  <a:lumOff val="50000"/>
                </a:schemeClr>
              </a:solidFill>
              <a:latin typeface="Segoe UI"/>
              <a:cs typeface="Segoe UI"/>
            </a:endParaRPr>
          </a:p>
        </p:txBody>
      </p:sp>
    </p:spTree>
    <p:extLst>
      <p:ext uri="{BB962C8B-B14F-4D97-AF65-F5344CB8AC3E}">
        <p14:creationId xmlns:p14="http://schemas.microsoft.com/office/powerpoint/2010/main" val="174121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4">
            <a:extLst>
              <a:ext uri="{FF2B5EF4-FFF2-40B4-BE49-F238E27FC236}">
                <a16:creationId xmlns:a16="http://schemas.microsoft.com/office/drawing/2014/main" id="{6F391876-A366-9498-1C58-E4D6FC81BE71}"/>
              </a:ext>
            </a:extLst>
          </p:cNvPr>
          <p:cNvGraphicFramePr>
            <a:graphicFrameLocks/>
          </p:cNvGraphicFramePr>
          <p:nvPr>
            <p:extLst>
              <p:ext uri="{D42A27DB-BD31-4B8C-83A1-F6EECF244321}">
                <p14:modId xmlns:p14="http://schemas.microsoft.com/office/powerpoint/2010/main" val="1710513713"/>
              </p:ext>
            </p:extLst>
          </p:nvPr>
        </p:nvGraphicFramePr>
        <p:xfrm>
          <a:off x="4023448" y="3130767"/>
          <a:ext cx="6609385" cy="4687748"/>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p:cNvSpPr/>
          <p:nvPr/>
        </p:nvSpPr>
        <p:spPr>
          <a:xfrm>
            <a:off x="457200" y="2295427"/>
            <a:ext cx="13716000" cy="0"/>
          </a:xfrm>
          <a:custGeom>
            <a:avLst/>
            <a:gdLst/>
            <a:ahLst/>
            <a:cxnLst/>
            <a:rect l="l" t="t" r="r" b="b"/>
            <a:pathLst>
              <a:path w="13716000">
                <a:moveTo>
                  <a:pt x="0" y="0"/>
                </a:moveTo>
                <a:lnTo>
                  <a:pt x="13716000" y="1"/>
                </a:lnTo>
              </a:path>
            </a:pathLst>
          </a:custGeom>
          <a:ln w="6350">
            <a:solidFill>
              <a:srgbClr val="002677"/>
            </a:solidFill>
          </a:ln>
        </p:spPr>
        <p:txBody>
          <a:bodyPr wrap="square" lIns="0" tIns="0" rIns="0" bIns="0" rtlCol="0"/>
          <a:lstStyle/>
          <a:p>
            <a:endParaRPr/>
          </a:p>
        </p:txBody>
      </p:sp>
      <p:sp>
        <p:nvSpPr>
          <p:cNvPr id="4" name="object 4"/>
          <p:cNvSpPr txBox="1">
            <a:spLocks noGrp="1"/>
          </p:cNvSpPr>
          <p:nvPr>
            <p:ph type="title"/>
          </p:nvPr>
        </p:nvSpPr>
        <p:spPr>
          <a:xfrm>
            <a:off x="420883" y="341376"/>
            <a:ext cx="7869555" cy="558800"/>
          </a:xfrm>
          <a:prstGeom prst="rect">
            <a:avLst/>
          </a:prstGeom>
        </p:spPr>
        <p:txBody>
          <a:bodyPr vert="horz" wrap="square" lIns="0" tIns="12700" rIns="0" bIns="0" rtlCol="0">
            <a:spAutoFit/>
          </a:bodyPr>
          <a:lstStyle/>
          <a:p>
            <a:pPr marL="12700">
              <a:lnSpc>
                <a:spcPct val="100000"/>
              </a:lnSpc>
              <a:spcBef>
                <a:spcPts val="100"/>
              </a:spcBef>
            </a:pPr>
            <a:r>
              <a:rPr sz="3500" dirty="0">
                <a:solidFill>
                  <a:srgbClr val="002677"/>
                </a:solidFill>
              </a:rPr>
              <a:t>The kind </a:t>
            </a:r>
            <a:r>
              <a:rPr sz="3500" spc="-5" dirty="0">
                <a:solidFill>
                  <a:srgbClr val="002677"/>
                </a:solidFill>
              </a:rPr>
              <a:t>of investments women</a:t>
            </a:r>
            <a:r>
              <a:rPr sz="3500" spc="-85" dirty="0">
                <a:solidFill>
                  <a:srgbClr val="002677"/>
                </a:solidFill>
              </a:rPr>
              <a:t> </a:t>
            </a:r>
            <a:r>
              <a:rPr sz="3500" spc="-5" dirty="0">
                <a:solidFill>
                  <a:srgbClr val="002677"/>
                </a:solidFill>
              </a:rPr>
              <a:t>want</a:t>
            </a:r>
            <a:endParaRPr sz="3500" dirty="0"/>
          </a:p>
        </p:txBody>
      </p:sp>
      <p:sp>
        <p:nvSpPr>
          <p:cNvPr id="8" name="object 8"/>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9" name="object 9"/>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15</a:t>
            </a:fld>
            <a:endParaRPr dirty="0"/>
          </a:p>
        </p:txBody>
      </p:sp>
      <p:sp>
        <p:nvSpPr>
          <p:cNvPr id="5" name="object 5"/>
          <p:cNvSpPr txBox="1"/>
          <p:nvPr/>
        </p:nvSpPr>
        <p:spPr>
          <a:xfrm>
            <a:off x="3959029" y="2459200"/>
            <a:ext cx="6713855" cy="568325"/>
          </a:xfrm>
          <a:prstGeom prst="rect">
            <a:avLst/>
          </a:prstGeom>
        </p:spPr>
        <p:txBody>
          <a:bodyPr vert="horz" wrap="square" lIns="0" tIns="26670" rIns="0" bIns="0" rtlCol="0">
            <a:spAutoFit/>
          </a:bodyPr>
          <a:lstStyle/>
          <a:p>
            <a:pPr marL="12700" marR="5080" algn="ctr">
              <a:lnSpc>
                <a:spcPts val="2110"/>
              </a:lnSpc>
              <a:spcBef>
                <a:spcPts val="210"/>
              </a:spcBef>
            </a:pPr>
            <a:r>
              <a:rPr sz="1800" b="1" spc="-5" dirty="0">
                <a:solidFill>
                  <a:srgbClr val="002677"/>
                </a:solidFill>
                <a:latin typeface="Segoe UI"/>
                <a:cs typeface="Segoe UI"/>
              </a:rPr>
              <a:t>The vast majority of women are interested </a:t>
            </a:r>
            <a:r>
              <a:rPr sz="1800" b="1" dirty="0">
                <a:solidFill>
                  <a:srgbClr val="002677"/>
                </a:solidFill>
                <a:latin typeface="Segoe UI"/>
                <a:cs typeface="Segoe UI"/>
              </a:rPr>
              <a:t>in </a:t>
            </a:r>
            <a:r>
              <a:rPr sz="1800" b="1" spc="-5" dirty="0">
                <a:solidFill>
                  <a:srgbClr val="002677"/>
                </a:solidFill>
                <a:latin typeface="Segoe UI"/>
                <a:cs typeface="Segoe UI"/>
              </a:rPr>
              <a:t>investments that  </a:t>
            </a:r>
            <a:r>
              <a:rPr sz="1800" b="1" dirty="0">
                <a:solidFill>
                  <a:srgbClr val="002677"/>
                </a:solidFill>
                <a:latin typeface="Segoe UI"/>
                <a:cs typeface="Segoe UI"/>
              </a:rPr>
              <a:t>help them </a:t>
            </a:r>
            <a:r>
              <a:rPr sz="1800" b="1" spc="-5" dirty="0">
                <a:solidFill>
                  <a:srgbClr val="002677"/>
                </a:solidFill>
                <a:latin typeface="Segoe UI"/>
                <a:cs typeface="Segoe UI"/>
              </a:rPr>
              <a:t>achieve life goals</a:t>
            </a:r>
            <a:r>
              <a:rPr lang="en-US" b="1" spc="-5" dirty="0">
                <a:solidFill>
                  <a:srgbClr val="002677"/>
                </a:solidFill>
                <a:latin typeface="Segoe UI"/>
                <a:cs typeface="Segoe UI"/>
              </a:rPr>
              <a:t> </a:t>
            </a:r>
            <a:r>
              <a:rPr lang="en-US" sz="1800" b="1" spc="-5" dirty="0">
                <a:solidFill>
                  <a:srgbClr val="002677"/>
                </a:solidFill>
                <a:latin typeface="Segoe UI"/>
                <a:cs typeface="Segoe UI"/>
              </a:rPr>
              <a:t>vs.</a:t>
            </a:r>
            <a:r>
              <a:rPr sz="1800" b="1" spc="-5" dirty="0">
                <a:solidFill>
                  <a:srgbClr val="002677"/>
                </a:solidFill>
                <a:latin typeface="Segoe UI"/>
                <a:cs typeface="Segoe UI"/>
              </a:rPr>
              <a:t> beating </a:t>
            </a:r>
            <a:r>
              <a:rPr sz="1800" b="1" dirty="0">
                <a:solidFill>
                  <a:srgbClr val="002677"/>
                </a:solidFill>
                <a:latin typeface="Segoe UI"/>
                <a:cs typeface="Segoe UI"/>
              </a:rPr>
              <a:t>the</a:t>
            </a:r>
            <a:r>
              <a:rPr sz="1800" b="1" spc="10" dirty="0">
                <a:solidFill>
                  <a:srgbClr val="002677"/>
                </a:solidFill>
                <a:latin typeface="Segoe UI"/>
                <a:cs typeface="Segoe UI"/>
              </a:rPr>
              <a:t> </a:t>
            </a:r>
            <a:r>
              <a:rPr sz="1800" b="1" spc="-5" dirty="0">
                <a:solidFill>
                  <a:srgbClr val="002677"/>
                </a:solidFill>
                <a:latin typeface="Segoe UI"/>
                <a:cs typeface="Segoe UI"/>
              </a:rPr>
              <a:t>market.</a:t>
            </a:r>
            <a:endParaRPr sz="1800" dirty="0">
              <a:latin typeface="Segoe UI"/>
              <a:cs typeface="Segoe UI"/>
            </a:endParaRPr>
          </a:p>
        </p:txBody>
      </p:sp>
      <p:sp>
        <p:nvSpPr>
          <p:cNvPr id="6" name="object 6"/>
          <p:cNvSpPr txBox="1"/>
          <p:nvPr/>
        </p:nvSpPr>
        <p:spPr>
          <a:xfrm>
            <a:off x="10221782" y="5126158"/>
            <a:ext cx="3717381" cy="628377"/>
          </a:xfrm>
          <a:prstGeom prst="rect">
            <a:avLst/>
          </a:prstGeom>
        </p:spPr>
        <p:txBody>
          <a:bodyPr vert="horz" wrap="square" lIns="0" tIns="12700" rIns="0" bIns="0" rtlCol="0">
            <a:spAutoFit/>
          </a:bodyPr>
          <a:lstStyle/>
          <a:p>
            <a:pPr marL="12700" marR="5080">
              <a:lnSpc>
                <a:spcPct val="100000"/>
              </a:lnSpc>
              <a:spcBef>
                <a:spcPts val="100"/>
              </a:spcBef>
            </a:pPr>
            <a:r>
              <a:rPr sz="2000" spc="-35" dirty="0">
                <a:solidFill>
                  <a:srgbClr val="002577"/>
                </a:solidFill>
                <a:latin typeface="Segoe UI"/>
                <a:cs typeface="Segoe UI"/>
              </a:rPr>
              <a:t>Investments </a:t>
            </a:r>
            <a:r>
              <a:rPr sz="2000" spc="-30" dirty="0">
                <a:solidFill>
                  <a:srgbClr val="002577"/>
                </a:solidFill>
                <a:latin typeface="Segoe UI"/>
                <a:cs typeface="Segoe UI"/>
              </a:rPr>
              <a:t>that provide</a:t>
            </a:r>
            <a:r>
              <a:rPr sz="2000" spc="-165" dirty="0">
                <a:solidFill>
                  <a:srgbClr val="002577"/>
                </a:solidFill>
                <a:latin typeface="Segoe UI"/>
                <a:cs typeface="Segoe UI"/>
              </a:rPr>
              <a:t> </a:t>
            </a:r>
            <a:r>
              <a:rPr sz="2000" spc="-35" dirty="0">
                <a:solidFill>
                  <a:srgbClr val="002577"/>
                </a:solidFill>
                <a:latin typeface="Segoe UI"/>
                <a:cs typeface="Segoe UI"/>
              </a:rPr>
              <a:t>enough  </a:t>
            </a:r>
            <a:r>
              <a:rPr sz="2000" spc="-30" dirty="0">
                <a:solidFill>
                  <a:srgbClr val="002577"/>
                </a:solidFill>
                <a:latin typeface="Segoe UI"/>
                <a:cs typeface="Segoe UI"/>
              </a:rPr>
              <a:t>money </a:t>
            </a:r>
            <a:r>
              <a:rPr sz="2000" spc="-20" dirty="0">
                <a:solidFill>
                  <a:srgbClr val="002577"/>
                </a:solidFill>
                <a:latin typeface="Segoe UI"/>
                <a:cs typeface="Segoe UI"/>
              </a:rPr>
              <a:t>to </a:t>
            </a:r>
            <a:r>
              <a:rPr sz="2000" spc="-25" dirty="0">
                <a:solidFill>
                  <a:srgbClr val="002577"/>
                </a:solidFill>
                <a:latin typeface="Segoe UI"/>
                <a:cs typeface="Segoe UI"/>
              </a:rPr>
              <a:t>meet life</a:t>
            </a:r>
            <a:r>
              <a:rPr sz="2000" spc="-200" dirty="0">
                <a:solidFill>
                  <a:srgbClr val="002577"/>
                </a:solidFill>
                <a:latin typeface="Segoe UI"/>
                <a:cs typeface="Segoe UI"/>
              </a:rPr>
              <a:t> </a:t>
            </a:r>
            <a:r>
              <a:rPr sz="2000" spc="-30" dirty="0">
                <a:solidFill>
                  <a:srgbClr val="002577"/>
                </a:solidFill>
                <a:latin typeface="Segoe UI"/>
                <a:cs typeface="Segoe UI"/>
              </a:rPr>
              <a:t>goals</a:t>
            </a:r>
            <a:endParaRPr sz="2000" dirty="0">
              <a:latin typeface="Segoe UI"/>
              <a:cs typeface="Segoe UI"/>
            </a:endParaRPr>
          </a:p>
        </p:txBody>
      </p:sp>
      <p:sp>
        <p:nvSpPr>
          <p:cNvPr id="7" name="object 7"/>
          <p:cNvSpPr txBox="1"/>
          <p:nvPr/>
        </p:nvSpPr>
        <p:spPr>
          <a:xfrm>
            <a:off x="2111604" y="4357821"/>
            <a:ext cx="2604790" cy="510396"/>
          </a:xfrm>
          <a:prstGeom prst="rect">
            <a:avLst/>
          </a:prstGeom>
        </p:spPr>
        <p:txBody>
          <a:bodyPr vert="horz" wrap="square" lIns="0" tIns="22860" rIns="0" bIns="0" rtlCol="0">
            <a:spAutoFit/>
          </a:bodyPr>
          <a:lstStyle/>
          <a:p>
            <a:pPr marL="12700" marR="5080">
              <a:lnSpc>
                <a:spcPts val="1900"/>
              </a:lnSpc>
              <a:spcBef>
                <a:spcPts val="180"/>
              </a:spcBef>
            </a:pPr>
            <a:r>
              <a:rPr sz="2000" spc="-35" dirty="0">
                <a:solidFill>
                  <a:srgbClr val="3369FF"/>
                </a:solidFill>
                <a:latin typeface="Segoe UI"/>
                <a:cs typeface="Segoe UI"/>
              </a:rPr>
              <a:t>Investments </a:t>
            </a:r>
            <a:r>
              <a:rPr sz="2000" spc="-30" dirty="0">
                <a:solidFill>
                  <a:srgbClr val="3369FF"/>
                </a:solidFill>
                <a:latin typeface="Segoe UI"/>
                <a:cs typeface="Segoe UI"/>
              </a:rPr>
              <a:t>that</a:t>
            </a:r>
            <a:r>
              <a:rPr sz="2000" spc="-165" dirty="0">
                <a:solidFill>
                  <a:srgbClr val="3369FF"/>
                </a:solidFill>
                <a:latin typeface="Segoe UI"/>
                <a:cs typeface="Segoe UI"/>
              </a:rPr>
              <a:t> </a:t>
            </a:r>
            <a:r>
              <a:rPr sz="2000" spc="-30" dirty="0">
                <a:solidFill>
                  <a:srgbClr val="3369FF"/>
                </a:solidFill>
                <a:latin typeface="Segoe UI"/>
                <a:cs typeface="Segoe UI"/>
              </a:rPr>
              <a:t>outperform</a:t>
            </a:r>
            <a:r>
              <a:rPr lang="en-US" sz="2000" spc="-30" dirty="0">
                <a:solidFill>
                  <a:srgbClr val="3369FF"/>
                </a:solidFill>
                <a:latin typeface="Segoe UI"/>
                <a:cs typeface="Segoe UI"/>
              </a:rPr>
              <a:t> </a:t>
            </a:r>
            <a:r>
              <a:rPr sz="2000" spc="-25" dirty="0">
                <a:solidFill>
                  <a:srgbClr val="3369FF"/>
                </a:solidFill>
                <a:latin typeface="Segoe UI"/>
                <a:cs typeface="Segoe UI"/>
              </a:rPr>
              <a:t>the</a:t>
            </a:r>
            <a:r>
              <a:rPr sz="2000" spc="-65" dirty="0">
                <a:solidFill>
                  <a:srgbClr val="3369FF"/>
                </a:solidFill>
                <a:latin typeface="Segoe UI"/>
                <a:cs typeface="Segoe UI"/>
              </a:rPr>
              <a:t> </a:t>
            </a:r>
            <a:r>
              <a:rPr sz="2000" spc="-30" dirty="0">
                <a:solidFill>
                  <a:srgbClr val="3369FF"/>
                </a:solidFill>
                <a:latin typeface="Segoe UI"/>
                <a:cs typeface="Segoe UI"/>
              </a:rPr>
              <a:t>market</a:t>
            </a:r>
            <a:endParaRPr sz="2000" dirty="0">
              <a:latin typeface="Segoe UI"/>
              <a:cs typeface="Segoe UI"/>
            </a:endParaRPr>
          </a:p>
        </p:txBody>
      </p:sp>
      <p:sp>
        <p:nvSpPr>
          <p:cNvPr id="10" name="Slide Number Placeholder 5">
            <a:extLst>
              <a:ext uri="{FF2B5EF4-FFF2-40B4-BE49-F238E27FC236}">
                <a16:creationId xmlns:a16="http://schemas.microsoft.com/office/drawing/2014/main" id="{5A2D3BA6-6728-BBC7-0EA0-843EE6912574}"/>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15</a:t>
            </a:fld>
            <a:endParaRPr lang="en-US" dirty="0"/>
          </a:p>
        </p:txBody>
      </p:sp>
      <p:sp>
        <p:nvSpPr>
          <p:cNvPr id="11" name="Footer Placeholder 3">
            <a:extLst>
              <a:ext uri="{FF2B5EF4-FFF2-40B4-BE49-F238E27FC236}">
                <a16:creationId xmlns:a16="http://schemas.microsoft.com/office/drawing/2014/main" id="{714B8093-7D25-18E2-636F-67FC17BC9D83}"/>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grpSp>
        <p:nvGrpSpPr>
          <p:cNvPr id="22" name="Group 21">
            <a:extLst>
              <a:ext uri="{FF2B5EF4-FFF2-40B4-BE49-F238E27FC236}">
                <a16:creationId xmlns:a16="http://schemas.microsoft.com/office/drawing/2014/main" id="{15E87BBD-3625-D4ED-8694-10F60A757487}"/>
              </a:ext>
            </a:extLst>
          </p:cNvPr>
          <p:cNvGrpSpPr/>
          <p:nvPr/>
        </p:nvGrpSpPr>
        <p:grpSpPr>
          <a:xfrm>
            <a:off x="4725821" y="4500454"/>
            <a:ext cx="1042455" cy="0"/>
            <a:chOff x="4675021" y="4571857"/>
            <a:chExt cx="1042455" cy="0"/>
          </a:xfrm>
        </p:grpSpPr>
        <p:cxnSp>
          <p:nvCxnSpPr>
            <p:cNvPr id="14" name="Straight Connector 13">
              <a:extLst>
                <a:ext uri="{FF2B5EF4-FFF2-40B4-BE49-F238E27FC236}">
                  <a16:creationId xmlns:a16="http://schemas.microsoft.com/office/drawing/2014/main" id="{CEAD609F-1E59-5FD9-A7AC-713E7ECFD66B}"/>
                </a:ext>
              </a:extLst>
            </p:cNvPr>
            <p:cNvCxnSpPr>
              <a:cxnSpLocks/>
            </p:cNvCxnSpPr>
            <p:nvPr/>
          </p:nvCxnSpPr>
          <p:spPr>
            <a:xfrm>
              <a:off x="4675021" y="4571857"/>
              <a:ext cx="1042455" cy="0"/>
            </a:xfrm>
            <a:prstGeom prst="line">
              <a:avLst/>
            </a:prstGeom>
            <a:ln w="12700" cap="rnd">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BCBAB3-760F-41AF-C191-0B0C3798673F}"/>
                </a:ext>
              </a:extLst>
            </p:cNvPr>
            <p:cNvCxnSpPr>
              <a:cxnSpLocks/>
            </p:cNvCxnSpPr>
            <p:nvPr/>
          </p:nvCxnSpPr>
          <p:spPr>
            <a:xfrm>
              <a:off x="5537200" y="4571857"/>
              <a:ext cx="180276" cy="0"/>
            </a:xfrm>
            <a:prstGeom prst="line">
              <a:avLst/>
            </a:prstGeom>
            <a:ln w="12700" cap="rnd">
              <a:solidFill>
                <a:schemeClr val="bg2"/>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56C6CF8-7F5E-02AD-0878-209516127138}"/>
              </a:ext>
            </a:extLst>
          </p:cNvPr>
          <p:cNvGrpSpPr/>
          <p:nvPr/>
        </p:nvGrpSpPr>
        <p:grpSpPr>
          <a:xfrm rot="10800000">
            <a:off x="9029172" y="5321437"/>
            <a:ext cx="1042455" cy="0"/>
            <a:chOff x="4675021" y="4571857"/>
            <a:chExt cx="1042455" cy="0"/>
          </a:xfrm>
        </p:grpSpPr>
        <p:cxnSp>
          <p:nvCxnSpPr>
            <p:cNvPr id="24" name="Straight Connector 23">
              <a:extLst>
                <a:ext uri="{FF2B5EF4-FFF2-40B4-BE49-F238E27FC236}">
                  <a16:creationId xmlns:a16="http://schemas.microsoft.com/office/drawing/2014/main" id="{8B5136B0-1FF2-DB86-EF68-8BBE367B7052}"/>
                </a:ext>
              </a:extLst>
            </p:cNvPr>
            <p:cNvCxnSpPr>
              <a:cxnSpLocks/>
            </p:cNvCxnSpPr>
            <p:nvPr/>
          </p:nvCxnSpPr>
          <p:spPr>
            <a:xfrm>
              <a:off x="4675021" y="4571857"/>
              <a:ext cx="1042455" cy="0"/>
            </a:xfrm>
            <a:prstGeom prst="line">
              <a:avLst/>
            </a:prstGeom>
            <a:ln w="12700" cap="rnd">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5CBEED-66CD-2B18-5FB2-9BFCE14A89EE}"/>
                </a:ext>
              </a:extLst>
            </p:cNvPr>
            <p:cNvCxnSpPr>
              <a:cxnSpLocks/>
            </p:cNvCxnSpPr>
            <p:nvPr/>
          </p:nvCxnSpPr>
          <p:spPr>
            <a:xfrm>
              <a:off x="5537200" y="4571857"/>
              <a:ext cx="180276" cy="0"/>
            </a:xfrm>
            <a:prstGeom prst="line">
              <a:avLst/>
            </a:prstGeom>
            <a:ln w="12700" cap="rnd">
              <a:solidFill>
                <a:schemeClr val="bg2"/>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15200" y="4114800"/>
            <a:ext cx="7315200" cy="4114800"/>
          </a:xfrm>
          <a:custGeom>
            <a:avLst/>
            <a:gdLst/>
            <a:ahLst/>
            <a:cxnLst/>
            <a:rect l="l" t="t" r="r" b="b"/>
            <a:pathLst>
              <a:path w="7315200" h="4114800">
                <a:moveTo>
                  <a:pt x="0" y="0"/>
                </a:moveTo>
                <a:lnTo>
                  <a:pt x="7315200" y="0"/>
                </a:lnTo>
                <a:lnTo>
                  <a:pt x="7315200" y="4114799"/>
                </a:lnTo>
                <a:lnTo>
                  <a:pt x="0" y="4114799"/>
                </a:lnTo>
                <a:lnTo>
                  <a:pt x="0" y="0"/>
                </a:lnTo>
                <a:close/>
              </a:path>
            </a:pathLst>
          </a:custGeom>
          <a:solidFill>
            <a:srgbClr val="002677"/>
          </a:solidFill>
        </p:spPr>
        <p:txBody>
          <a:bodyPr wrap="square" lIns="0" tIns="0" rIns="0" bIns="0" rtlCol="0"/>
          <a:lstStyle/>
          <a:p>
            <a:endParaRPr/>
          </a:p>
        </p:txBody>
      </p:sp>
      <p:sp>
        <p:nvSpPr>
          <p:cNvPr id="5" name="object 5"/>
          <p:cNvSpPr txBox="1"/>
          <p:nvPr/>
        </p:nvSpPr>
        <p:spPr>
          <a:xfrm>
            <a:off x="7290815" y="5296916"/>
            <a:ext cx="7339584" cy="745012"/>
          </a:xfrm>
          <a:prstGeom prst="rect">
            <a:avLst/>
          </a:prstGeom>
        </p:spPr>
        <p:txBody>
          <a:bodyPr vert="horz" wrap="square" lIns="0" tIns="9525" rIns="0" bIns="0" rtlCol="0">
            <a:spAutoFit/>
          </a:bodyPr>
          <a:lstStyle/>
          <a:p>
            <a:pPr marL="14288" marR="30480" indent="23813" algn="ctr">
              <a:lnSpc>
                <a:spcPct val="100800"/>
              </a:lnSpc>
              <a:spcBef>
                <a:spcPts val="75"/>
              </a:spcBef>
            </a:pPr>
            <a:r>
              <a:rPr sz="2400" b="1" spc="-5" dirty="0">
                <a:solidFill>
                  <a:srgbClr val="73C0FF"/>
                </a:solidFill>
                <a:latin typeface="Segoe UI"/>
                <a:cs typeface="Segoe UI"/>
              </a:rPr>
              <a:t>EQUI-VEST</a:t>
            </a:r>
            <a:r>
              <a:rPr b="1" spc="-7" baseline="42000" dirty="0">
                <a:solidFill>
                  <a:srgbClr val="73C0FF"/>
                </a:solidFill>
                <a:latin typeface="Segoe UI"/>
                <a:cs typeface="Segoe UI"/>
              </a:rPr>
              <a:t>®</a:t>
            </a:r>
            <a:r>
              <a:rPr sz="2400" b="1" spc="-7" baseline="24305" dirty="0">
                <a:solidFill>
                  <a:srgbClr val="73C0FF"/>
                </a:solidFill>
                <a:latin typeface="Segoe UI"/>
                <a:cs typeface="Segoe UI"/>
              </a:rPr>
              <a:t> </a:t>
            </a:r>
            <a:r>
              <a:rPr lang="en-US" sz="2400" b="1" spc="-5" dirty="0">
                <a:solidFill>
                  <a:srgbClr val="73C0FF"/>
                </a:solidFill>
                <a:latin typeface="Segoe UI"/>
                <a:cs typeface="Segoe UI"/>
              </a:rPr>
              <a:t>a</a:t>
            </a:r>
            <a:r>
              <a:rPr sz="2400" b="1" spc="-5" dirty="0">
                <a:solidFill>
                  <a:srgbClr val="73C0FF"/>
                </a:solidFill>
                <a:latin typeface="Segoe UI"/>
                <a:cs typeface="Segoe UI"/>
              </a:rPr>
              <a:t>nnuity </a:t>
            </a:r>
            <a:r>
              <a:rPr lang="en-US" sz="2400" b="1" spc="-5" dirty="0">
                <a:solidFill>
                  <a:srgbClr val="73C0FF"/>
                </a:solidFill>
                <a:latin typeface="Segoe UI"/>
                <a:cs typeface="Segoe UI"/>
              </a:rPr>
              <a:t>r</a:t>
            </a:r>
            <a:r>
              <a:rPr sz="2400" b="1" spc="-5" dirty="0">
                <a:solidFill>
                  <a:srgbClr val="73C0FF"/>
                </a:solidFill>
                <a:latin typeface="Segoe UI"/>
                <a:cs typeface="Segoe UI"/>
              </a:rPr>
              <a:t>etirement </a:t>
            </a:r>
            <a:r>
              <a:rPr lang="en-US" sz="2400" b="1" spc="-5" dirty="0">
                <a:solidFill>
                  <a:srgbClr val="73C0FF"/>
                </a:solidFill>
                <a:latin typeface="Segoe UI"/>
                <a:cs typeface="Segoe UI"/>
              </a:rPr>
              <a:t>i</a:t>
            </a:r>
            <a:r>
              <a:rPr sz="2400" b="1" spc="-5" dirty="0">
                <a:solidFill>
                  <a:srgbClr val="73C0FF"/>
                </a:solidFill>
                <a:latin typeface="Segoe UI"/>
                <a:cs typeface="Segoe UI"/>
              </a:rPr>
              <a:t>ncome</a:t>
            </a:r>
            <a:endParaRPr lang="en-US" sz="2400" b="1" spc="-5" dirty="0">
              <a:solidFill>
                <a:srgbClr val="73C0FF"/>
              </a:solidFill>
              <a:latin typeface="Segoe UI"/>
              <a:cs typeface="Segoe UI"/>
            </a:endParaRPr>
          </a:p>
          <a:p>
            <a:pPr marL="14288" marR="30480" indent="23813" algn="ctr">
              <a:lnSpc>
                <a:spcPct val="100800"/>
              </a:lnSpc>
              <a:spcBef>
                <a:spcPts val="75"/>
              </a:spcBef>
            </a:pPr>
            <a:r>
              <a:rPr sz="2400" b="1" dirty="0">
                <a:solidFill>
                  <a:srgbClr val="73C0FF"/>
                </a:solidFill>
                <a:latin typeface="Segoe UI"/>
                <a:cs typeface="Segoe UI"/>
              </a:rPr>
              <a:t>with </a:t>
            </a:r>
            <a:r>
              <a:rPr sz="2400" b="1" spc="-5" dirty="0">
                <a:solidFill>
                  <a:srgbClr val="73C0FF"/>
                </a:solidFill>
                <a:latin typeface="Segoe UI"/>
                <a:cs typeface="Segoe UI"/>
              </a:rPr>
              <a:t>security </a:t>
            </a:r>
            <a:r>
              <a:rPr sz="2400" b="1" spc="-5" dirty="0">
                <a:solidFill>
                  <a:srgbClr val="FFFFFF"/>
                </a:solidFill>
                <a:latin typeface="Segoe UI"/>
                <a:cs typeface="Segoe UI"/>
              </a:rPr>
              <a:t>from Equitable</a:t>
            </a:r>
            <a:r>
              <a:rPr lang="en-US" sz="2400" b="1" spc="-5" dirty="0">
                <a:solidFill>
                  <a:srgbClr val="FFFFFF"/>
                </a:solidFill>
                <a:latin typeface="Segoe UI"/>
                <a:cs typeface="Segoe UI"/>
              </a:rPr>
              <a:t> Financial</a:t>
            </a:r>
            <a:endParaRPr sz="2400" baseline="30000" dirty="0">
              <a:latin typeface="Segoe UI"/>
              <a:cs typeface="Segoe UI"/>
            </a:endParaRPr>
          </a:p>
        </p:txBody>
      </p:sp>
      <p:sp>
        <p:nvSpPr>
          <p:cNvPr id="6" name="object 6"/>
          <p:cNvSpPr txBox="1"/>
          <p:nvPr/>
        </p:nvSpPr>
        <p:spPr>
          <a:xfrm>
            <a:off x="446644" y="2743200"/>
            <a:ext cx="6367111" cy="3098925"/>
          </a:xfrm>
          <a:prstGeom prst="rect">
            <a:avLst/>
          </a:prstGeom>
        </p:spPr>
        <p:txBody>
          <a:bodyPr vert="horz" wrap="square" lIns="0" tIns="45720" rIns="0" bIns="0" rtlCol="0">
            <a:spAutoFit/>
          </a:bodyPr>
          <a:lstStyle/>
          <a:p>
            <a:pPr marL="38100">
              <a:lnSpc>
                <a:spcPct val="100000"/>
              </a:lnSpc>
              <a:spcBef>
                <a:spcPts val="1225"/>
              </a:spcBef>
            </a:pPr>
            <a:r>
              <a:rPr sz="2000" b="1" spc="-5" dirty="0">
                <a:solidFill>
                  <a:schemeClr val="tx2"/>
                </a:solidFill>
                <a:latin typeface="Segoe UI"/>
                <a:cs typeface="Segoe UI"/>
              </a:rPr>
              <a:t>What </a:t>
            </a:r>
            <a:r>
              <a:rPr sz="2000" b="1" dirty="0">
                <a:solidFill>
                  <a:schemeClr val="tx2"/>
                </a:solidFill>
                <a:latin typeface="Segoe UI"/>
                <a:cs typeface="Segoe UI"/>
              </a:rPr>
              <a:t>is </a:t>
            </a:r>
            <a:r>
              <a:rPr sz="2000" b="1" spc="-5" dirty="0">
                <a:solidFill>
                  <a:schemeClr val="tx2"/>
                </a:solidFill>
                <a:latin typeface="Segoe UI"/>
                <a:cs typeface="Segoe UI"/>
              </a:rPr>
              <a:t>the EQUI-VEST</a:t>
            </a:r>
            <a:r>
              <a:rPr sz="1600" b="1" spc="-7" baseline="40000" dirty="0">
                <a:solidFill>
                  <a:schemeClr val="tx2"/>
                </a:solidFill>
                <a:latin typeface="Segoe UI"/>
                <a:cs typeface="Segoe UI"/>
              </a:rPr>
              <a:t>®</a:t>
            </a:r>
            <a:r>
              <a:rPr sz="2000" b="1" spc="-7" baseline="23148" dirty="0">
                <a:solidFill>
                  <a:schemeClr val="tx2"/>
                </a:solidFill>
                <a:latin typeface="Segoe UI"/>
                <a:cs typeface="Segoe UI"/>
              </a:rPr>
              <a:t> </a:t>
            </a:r>
            <a:r>
              <a:rPr sz="2000" b="1" spc="-5" dirty="0">
                <a:solidFill>
                  <a:schemeClr val="tx2"/>
                </a:solidFill>
                <a:latin typeface="Segoe UI"/>
                <a:cs typeface="Segoe UI"/>
              </a:rPr>
              <a:t>variable</a:t>
            </a:r>
            <a:r>
              <a:rPr sz="2000" b="1" spc="-150" dirty="0">
                <a:solidFill>
                  <a:schemeClr val="tx2"/>
                </a:solidFill>
                <a:latin typeface="Segoe UI"/>
                <a:cs typeface="Segoe UI"/>
              </a:rPr>
              <a:t> </a:t>
            </a:r>
            <a:r>
              <a:rPr sz="2000" b="1" spc="-5" dirty="0">
                <a:solidFill>
                  <a:schemeClr val="tx2"/>
                </a:solidFill>
                <a:latin typeface="Segoe UI"/>
                <a:cs typeface="Segoe UI"/>
              </a:rPr>
              <a:t>annuity?</a:t>
            </a:r>
            <a:endParaRPr sz="2000" dirty="0">
              <a:solidFill>
                <a:schemeClr val="tx2"/>
              </a:solidFill>
              <a:latin typeface="Segoe UI"/>
              <a:cs typeface="Segoe UI"/>
            </a:endParaRPr>
          </a:p>
          <a:p>
            <a:pPr marL="38100" marR="30480">
              <a:lnSpc>
                <a:spcPct val="100099"/>
              </a:lnSpc>
              <a:spcBef>
                <a:spcPts val="1200"/>
              </a:spcBef>
            </a:pPr>
            <a:r>
              <a:rPr sz="1800" dirty="0">
                <a:solidFill>
                  <a:srgbClr val="002577"/>
                </a:solidFill>
                <a:latin typeface="Segoe UI"/>
                <a:cs typeface="Segoe UI"/>
              </a:rPr>
              <a:t>A group variable annuity is a long-term investment product  designed to help people save for retirement. In</a:t>
            </a:r>
            <a:r>
              <a:rPr lang="en-US" sz="1800" dirty="0">
                <a:solidFill>
                  <a:srgbClr val="002577"/>
                </a:solidFill>
                <a:latin typeface="Segoe UI"/>
                <a:cs typeface="Segoe UI"/>
              </a:rPr>
              <a:t> </a:t>
            </a:r>
            <a:r>
              <a:rPr sz="1800" dirty="0">
                <a:solidFill>
                  <a:srgbClr val="002577"/>
                </a:solidFill>
                <a:latin typeface="Segoe UI"/>
                <a:cs typeface="Segoe UI"/>
              </a:rPr>
              <a:t>essence, it</a:t>
            </a:r>
            <a:r>
              <a:rPr sz="1800" dirty="0">
                <a:solidFill>
                  <a:srgbClr val="002577"/>
                </a:solidFill>
                <a:latin typeface="Arial"/>
                <a:cs typeface="Arial"/>
              </a:rPr>
              <a:t>’</a:t>
            </a:r>
            <a:r>
              <a:rPr sz="1800" dirty="0">
                <a:solidFill>
                  <a:srgbClr val="002577"/>
                </a:solidFill>
                <a:latin typeface="Segoe UI"/>
                <a:cs typeface="Segoe UI"/>
              </a:rPr>
              <a:t>s </a:t>
            </a:r>
            <a:br>
              <a:rPr lang="en-US" sz="1800" dirty="0">
                <a:solidFill>
                  <a:srgbClr val="002577"/>
                </a:solidFill>
                <a:latin typeface="Segoe UI"/>
                <a:cs typeface="Segoe UI"/>
              </a:rPr>
            </a:br>
            <a:r>
              <a:rPr sz="1800" dirty="0">
                <a:solidFill>
                  <a:srgbClr val="002577"/>
                </a:solidFill>
                <a:latin typeface="Segoe UI"/>
                <a:cs typeface="Segoe UI"/>
              </a:rPr>
              <a:t>a</a:t>
            </a:r>
            <a:r>
              <a:rPr lang="en-US" sz="1800" dirty="0">
                <a:solidFill>
                  <a:srgbClr val="002577"/>
                </a:solidFill>
                <a:latin typeface="Segoe UI"/>
                <a:cs typeface="Segoe UI"/>
              </a:rPr>
              <a:t> </a:t>
            </a:r>
            <a:r>
              <a:rPr sz="1800" dirty="0">
                <a:solidFill>
                  <a:srgbClr val="002577"/>
                </a:solidFill>
                <a:latin typeface="Segoe UI"/>
                <a:cs typeface="Segoe UI"/>
              </a:rPr>
              <a:t>contractual agreement in which payments are made to an  </a:t>
            </a:r>
            <a:r>
              <a:rPr sz="1800" spc="-5" dirty="0">
                <a:solidFill>
                  <a:srgbClr val="002577"/>
                </a:solidFill>
                <a:latin typeface="Segoe UI"/>
                <a:cs typeface="Segoe UI"/>
              </a:rPr>
              <a:t>insurance company, which agrees </a:t>
            </a:r>
            <a:r>
              <a:rPr sz="1800" dirty="0">
                <a:solidFill>
                  <a:srgbClr val="002577"/>
                </a:solidFill>
                <a:latin typeface="Segoe UI"/>
                <a:cs typeface="Segoe UI"/>
              </a:rPr>
              <a:t>to </a:t>
            </a:r>
            <a:r>
              <a:rPr sz="1800" spc="-5" dirty="0">
                <a:solidFill>
                  <a:srgbClr val="002577"/>
                </a:solidFill>
                <a:latin typeface="Segoe UI"/>
                <a:cs typeface="Segoe UI"/>
              </a:rPr>
              <a:t>pay an income stream or</a:t>
            </a:r>
            <a:r>
              <a:rPr lang="en-US" sz="1800" spc="-5" dirty="0">
                <a:solidFill>
                  <a:srgbClr val="002577"/>
                </a:solidFill>
                <a:latin typeface="Segoe UI"/>
                <a:cs typeface="Segoe UI"/>
              </a:rPr>
              <a:t> </a:t>
            </a:r>
            <a:r>
              <a:rPr sz="1800" dirty="0">
                <a:solidFill>
                  <a:srgbClr val="002577"/>
                </a:solidFill>
                <a:latin typeface="Segoe UI"/>
                <a:cs typeface="Segoe UI"/>
              </a:rPr>
              <a:t>lump-sum amount at a later date.</a:t>
            </a:r>
            <a:r>
              <a:rPr lang="en-US" dirty="0">
                <a:solidFill>
                  <a:srgbClr val="002577"/>
                </a:solidFill>
                <a:latin typeface="Segoe UI"/>
                <a:cs typeface="Segoe UI"/>
              </a:rPr>
              <a:t> </a:t>
            </a:r>
            <a:r>
              <a:rPr sz="1800" dirty="0">
                <a:solidFill>
                  <a:srgbClr val="002577"/>
                </a:solidFill>
                <a:latin typeface="Segoe UI"/>
                <a:cs typeface="Segoe UI"/>
              </a:rPr>
              <a:t>Annuities are subject to  </a:t>
            </a:r>
            <a:r>
              <a:rPr sz="1800" spc="-5" dirty="0">
                <a:solidFill>
                  <a:srgbClr val="002577"/>
                </a:solidFill>
                <a:latin typeface="Segoe UI"/>
                <a:cs typeface="Segoe UI"/>
              </a:rPr>
              <a:t>investment risks, including possible loss of principal invested,  </a:t>
            </a:r>
            <a:r>
              <a:rPr sz="1800" spc="-10" dirty="0">
                <a:solidFill>
                  <a:srgbClr val="002577"/>
                </a:solidFill>
                <a:latin typeface="Segoe UI"/>
                <a:cs typeface="Segoe UI"/>
              </a:rPr>
              <a:t>and</a:t>
            </a:r>
            <a:r>
              <a:rPr lang="en-US" sz="1800" spc="-10" dirty="0">
                <a:solidFill>
                  <a:srgbClr val="002577"/>
                </a:solidFill>
                <a:latin typeface="Segoe UI"/>
                <a:cs typeface="Segoe UI"/>
              </a:rPr>
              <a:t> </a:t>
            </a:r>
            <a:r>
              <a:rPr sz="1800" spc="-10" dirty="0">
                <a:solidFill>
                  <a:srgbClr val="002577"/>
                </a:solidFill>
                <a:latin typeface="Segoe UI"/>
                <a:cs typeface="Segoe UI"/>
              </a:rPr>
              <a:t>generally</a:t>
            </a:r>
            <a:r>
              <a:rPr lang="en-US" sz="1800" spc="-10" dirty="0">
                <a:solidFill>
                  <a:srgbClr val="002577"/>
                </a:solidFill>
                <a:latin typeface="Segoe UI"/>
                <a:cs typeface="Segoe UI"/>
              </a:rPr>
              <a:t> </a:t>
            </a:r>
            <a:r>
              <a:rPr sz="1800" spc="-10" dirty="0">
                <a:solidFill>
                  <a:srgbClr val="002577"/>
                </a:solidFill>
                <a:latin typeface="Segoe UI"/>
                <a:cs typeface="Segoe UI"/>
              </a:rPr>
              <a:t>contain</a:t>
            </a:r>
            <a:r>
              <a:rPr lang="en-US" sz="1800" spc="-10" dirty="0">
                <a:solidFill>
                  <a:srgbClr val="002577"/>
                </a:solidFill>
                <a:latin typeface="Segoe UI"/>
                <a:cs typeface="Segoe UI"/>
              </a:rPr>
              <a:t> </a:t>
            </a:r>
            <a:r>
              <a:rPr sz="1800" spc="-10" dirty="0">
                <a:solidFill>
                  <a:srgbClr val="002577"/>
                </a:solidFill>
                <a:latin typeface="Segoe UI"/>
                <a:cs typeface="Segoe UI"/>
              </a:rPr>
              <a:t>certain</a:t>
            </a:r>
            <a:r>
              <a:rPr lang="en-US" sz="1800" spc="-10" dirty="0">
                <a:solidFill>
                  <a:srgbClr val="002577"/>
                </a:solidFill>
                <a:latin typeface="Segoe UI"/>
                <a:cs typeface="Segoe UI"/>
              </a:rPr>
              <a:t> </a:t>
            </a:r>
            <a:r>
              <a:rPr sz="1800" spc="-10" dirty="0">
                <a:solidFill>
                  <a:srgbClr val="002577"/>
                </a:solidFill>
                <a:latin typeface="Segoe UI"/>
                <a:cs typeface="Segoe UI"/>
              </a:rPr>
              <a:t>exclusions and limitations, so all  </a:t>
            </a:r>
            <a:r>
              <a:rPr sz="1800" dirty="0">
                <a:solidFill>
                  <a:srgbClr val="002577"/>
                </a:solidFill>
                <a:latin typeface="Segoe UI"/>
                <a:cs typeface="Segoe UI"/>
              </a:rPr>
              <a:t>investors should be sure to learn about rules and potential </a:t>
            </a:r>
            <a:r>
              <a:rPr sz="1800" spc="-5" dirty="0">
                <a:solidFill>
                  <a:srgbClr val="002577"/>
                </a:solidFill>
                <a:latin typeface="Segoe UI"/>
                <a:cs typeface="Segoe UI"/>
              </a:rPr>
              <a:t>risks</a:t>
            </a:r>
            <a:r>
              <a:rPr lang="en-US" sz="1800" spc="-5" dirty="0">
                <a:solidFill>
                  <a:srgbClr val="002577"/>
                </a:solidFill>
                <a:latin typeface="Segoe UI"/>
                <a:cs typeface="Segoe UI"/>
              </a:rPr>
              <a:t> </a:t>
            </a:r>
            <a:r>
              <a:rPr sz="1800" spc="-5" dirty="0">
                <a:solidFill>
                  <a:srgbClr val="002577"/>
                </a:solidFill>
                <a:latin typeface="Segoe UI"/>
                <a:cs typeface="Segoe UI"/>
              </a:rPr>
              <a:t>before</a:t>
            </a:r>
            <a:r>
              <a:rPr sz="1800" spc="-20" dirty="0">
                <a:solidFill>
                  <a:srgbClr val="002577"/>
                </a:solidFill>
                <a:latin typeface="Segoe UI"/>
                <a:cs typeface="Segoe UI"/>
              </a:rPr>
              <a:t> </a:t>
            </a:r>
            <a:r>
              <a:rPr sz="1800" spc="-5" dirty="0">
                <a:solidFill>
                  <a:srgbClr val="002577"/>
                </a:solidFill>
                <a:latin typeface="Segoe UI"/>
                <a:cs typeface="Segoe UI"/>
              </a:rPr>
              <a:t>investing.</a:t>
            </a:r>
            <a:r>
              <a:rPr lang="en-US" sz="1600" spc="-5" baseline="32000" dirty="0">
                <a:solidFill>
                  <a:srgbClr val="002577"/>
                </a:solidFill>
                <a:latin typeface="Segoe UI"/>
                <a:cs typeface="Segoe UI"/>
              </a:rPr>
              <a:t>22</a:t>
            </a:r>
            <a:endParaRPr sz="1600" baseline="32000" dirty="0">
              <a:latin typeface="Segoe UI"/>
              <a:cs typeface="Segoe UI"/>
            </a:endParaRPr>
          </a:p>
        </p:txBody>
      </p:sp>
      <p:sp>
        <p:nvSpPr>
          <p:cNvPr id="7" name="object 7"/>
          <p:cNvSpPr txBox="1">
            <a:spLocks noGrp="1"/>
          </p:cNvSpPr>
          <p:nvPr>
            <p:ph type="title"/>
          </p:nvPr>
        </p:nvSpPr>
        <p:spPr>
          <a:xfrm>
            <a:off x="420886" y="341376"/>
            <a:ext cx="6869930" cy="1628651"/>
          </a:xfrm>
          <a:prstGeom prst="rect">
            <a:avLst/>
          </a:prstGeom>
        </p:spPr>
        <p:txBody>
          <a:bodyPr vert="horz" wrap="square" lIns="0" tIns="12700" rIns="0" bIns="0" rtlCol="0">
            <a:spAutoFit/>
          </a:bodyPr>
          <a:lstStyle/>
          <a:p>
            <a:pPr marL="12700" marR="5080">
              <a:lnSpc>
                <a:spcPct val="100000"/>
              </a:lnSpc>
              <a:spcBef>
                <a:spcPts val="0"/>
              </a:spcBef>
            </a:pPr>
            <a:r>
              <a:rPr sz="3500" spc="-5" dirty="0">
                <a:solidFill>
                  <a:srgbClr val="002677"/>
                </a:solidFill>
              </a:rPr>
              <a:t>Guardrails: </a:t>
            </a:r>
            <a:r>
              <a:rPr sz="3500" dirty="0">
                <a:solidFill>
                  <a:srgbClr val="002677"/>
                </a:solidFill>
              </a:rPr>
              <a:t>What keeps you </a:t>
            </a:r>
            <a:r>
              <a:rPr sz="3500" spc="-5" dirty="0">
                <a:solidFill>
                  <a:srgbClr val="002677"/>
                </a:solidFill>
              </a:rPr>
              <a:t>on track with upside potential and</a:t>
            </a:r>
            <a:r>
              <a:rPr lang="en-US" sz="3500" spc="-5" dirty="0">
                <a:solidFill>
                  <a:srgbClr val="002677"/>
                </a:solidFill>
              </a:rPr>
              <a:t> some </a:t>
            </a:r>
            <a:r>
              <a:rPr sz="3500" spc="-5" dirty="0">
                <a:solidFill>
                  <a:srgbClr val="002677"/>
                </a:solidFill>
              </a:rPr>
              <a:t>downside</a:t>
            </a:r>
            <a:r>
              <a:rPr sz="3500" spc="-20" dirty="0">
                <a:solidFill>
                  <a:srgbClr val="002677"/>
                </a:solidFill>
              </a:rPr>
              <a:t> </a:t>
            </a:r>
            <a:r>
              <a:rPr sz="3500" spc="-5" dirty="0">
                <a:solidFill>
                  <a:srgbClr val="002677"/>
                </a:solidFill>
              </a:rPr>
              <a:t>protection</a:t>
            </a:r>
            <a:endParaRPr sz="3500" dirty="0"/>
          </a:p>
        </p:txBody>
      </p:sp>
      <p:sp>
        <p:nvSpPr>
          <p:cNvPr id="12" name="object 5">
            <a:extLst>
              <a:ext uri="{FF2B5EF4-FFF2-40B4-BE49-F238E27FC236}">
                <a16:creationId xmlns:a16="http://schemas.microsoft.com/office/drawing/2014/main" id="{A16C3EED-66F5-43C2-83C0-903D72F484D4}"/>
              </a:ext>
            </a:extLst>
          </p:cNvPr>
          <p:cNvSpPr txBox="1"/>
          <p:nvPr/>
        </p:nvSpPr>
        <p:spPr>
          <a:xfrm>
            <a:off x="438406" y="7174406"/>
            <a:ext cx="5269776" cy="178894"/>
          </a:xfrm>
          <a:prstGeom prst="rect">
            <a:avLst/>
          </a:prstGeom>
        </p:spPr>
        <p:txBody>
          <a:bodyPr vert="horz" wrap="square" lIns="0" tIns="55244" rIns="0" bIns="0" rtlCol="0">
            <a:spAutoFit/>
          </a:bodyPr>
          <a:lstStyle/>
          <a:p>
            <a:pPr marL="171450" indent="-158750">
              <a:lnSpc>
                <a:spcPct val="100000"/>
              </a:lnSpc>
              <a:spcBef>
                <a:spcPts val="434"/>
              </a:spcBef>
            </a:pPr>
            <a:r>
              <a:rPr lang="en-US" sz="800" spc="-5" dirty="0">
                <a:solidFill>
                  <a:srgbClr val="75787B"/>
                </a:solidFill>
                <a:latin typeface="Segoe UI"/>
                <a:cs typeface="Segoe UI"/>
              </a:rPr>
              <a:t>22	Guarantees are based on the claims-paying ability of the product issuer, in this case, Equitable Financial.</a:t>
            </a:r>
            <a:endParaRPr sz="800" dirty="0">
              <a:latin typeface="Segoe UI"/>
              <a:cs typeface="Segoe UI"/>
            </a:endParaRPr>
          </a:p>
        </p:txBody>
      </p:sp>
      <p:sp>
        <p:nvSpPr>
          <p:cNvPr id="10" name="Slide Number Placeholder 5">
            <a:extLst>
              <a:ext uri="{FF2B5EF4-FFF2-40B4-BE49-F238E27FC236}">
                <a16:creationId xmlns:a16="http://schemas.microsoft.com/office/drawing/2014/main" id="{5DC2558E-8AB5-01B0-1CE7-E4AE822112F2}"/>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16</a:t>
            </a:fld>
            <a:endParaRPr lang="en-US" dirty="0">
              <a:solidFill>
                <a:schemeClr val="bg2"/>
              </a:solidFill>
            </a:endParaRPr>
          </a:p>
        </p:txBody>
      </p:sp>
      <p:sp>
        <p:nvSpPr>
          <p:cNvPr id="11" name="Footer Placeholder 3">
            <a:extLst>
              <a:ext uri="{FF2B5EF4-FFF2-40B4-BE49-F238E27FC236}">
                <a16:creationId xmlns:a16="http://schemas.microsoft.com/office/drawing/2014/main" id="{881508E3-4D8E-A567-0E07-826DB5FDB9FC}"/>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
        <p:nvSpPr>
          <p:cNvPr id="9" name="object 4">
            <a:extLst>
              <a:ext uri="{FF2B5EF4-FFF2-40B4-BE49-F238E27FC236}">
                <a16:creationId xmlns:a16="http://schemas.microsoft.com/office/drawing/2014/main" id="{87E214A9-3588-AC17-D396-B62FBC0FCD90}"/>
              </a:ext>
            </a:extLst>
          </p:cNvPr>
          <p:cNvSpPr/>
          <p:nvPr/>
        </p:nvSpPr>
        <p:spPr>
          <a:xfrm>
            <a:off x="7315200" y="0"/>
            <a:ext cx="7315200" cy="4114800"/>
          </a:xfrm>
          <a:custGeom>
            <a:avLst/>
            <a:gdLst/>
            <a:ahLst/>
            <a:cxnLst/>
            <a:rect l="l" t="t" r="r" b="b"/>
            <a:pathLst>
              <a:path w="7315200" h="4114800">
                <a:moveTo>
                  <a:pt x="0" y="0"/>
                </a:moveTo>
                <a:lnTo>
                  <a:pt x="7315200" y="0"/>
                </a:lnTo>
                <a:lnTo>
                  <a:pt x="7315200" y="4114799"/>
                </a:lnTo>
                <a:lnTo>
                  <a:pt x="0" y="4114799"/>
                </a:lnTo>
                <a:lnTo>
                  <a:pt x="0" y="0"/>
                </a:lnTo>
                <a:close/>
              </a:path>
            </a:pathLst>
          </a:custGeom>
          <a:solidFill>
            <a:schemeClr val="accent1"/>
          </a:solidFill>
        </p:spPr>
        <p:txBody>
          <a:bodyPr wrap="square" lIns="0" tIns="0" rIns="0" bIns="0" rtlCol="0"/>
          <a:lstStyle/>
          <a:p>
            <a:endParaRPr/>
          </a:p>
        </p:txBody>
      </p:sp>
      <p:pic>
        <p:nvPicPr>
          <p:cNvPr id="17" name="Graphic 16">
            <a:extLst>
              <a:ext uri="{FF2B5EF4-FFF2-40B4-BE49-F238E27FC236}">
                <a16:creationId xmlns:a16="http://schemas.microsoft.com/office/drawing/2014/main" id="{003C9BB1-FBFC-9B31-E5EC-CE0CEC5C9D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7063" y="937875"/>
            <a:ext cx="2286000" cy="228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544471" y="3074550"/>
            <a:ext cx="5480548" cy="3604003"/>
          </a:xfrm>
          <a:prstGeom prst="rect">
            <a:avLst/>
          </a:prstGeom>
          <a:blipFill>
            <a:blip r:embed="rId3" cstate="print"/>
            <a:stretch>
              <a:fillRect/>
            </a:stretch>
          </a:blipFill>
        </p:spPr>
        <p:txBody>
          <a:bodyPr wrap="square" lIns="0" tIns="0" rIns="0" bIns="0" rtlCol="0"/>
          <a:lstStyle/>
          <a:p>
            <a:endParaRPr/>
          </a:p>
        </p:txBody>
      </p:sp>
      <p:sp>
        <p:nvSpPr>
          <p:cNvPr id="26" name="Rectangle 25">
            <a:extLst>
              <a:ext uri="{FF2B5EF4-FFF2-40B4-BE49-F238E27FC236}">
                <a16:creationId xmlns:a16="http://schemas.microsoft.com/office/drawing/2014/main" id="{55CD6D5B-32CA-7C46-083E-D4653E7535F2}"/>
              </a:ext>
            </a:extLst>
          </p:cNvPr>
          <p:cNvSpPr/>
          <p:nvPr/>
        </p:nvSpPr>
        <p:spPr>
          <a:xfrm>
            <a:off x="8479436" y="6009743"/>
            <a:ext cx="4671934" cy="4113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457201" y="1915002"/>
            <a:ext cx="6764655" cy="0"/>
          </a:xfrm>
          <a:custGeom>
            <a:avLst/>
            <a:gdLst/>
            <a:ahLst/>
            <a:cxnLst/>
            <a:rect l="l" t="t" r="r" b="b"/>
            <a:pathLst>
              <a:path w="6764655">
                <a:moveTo>
                  <a:pt x="0" y="0"/>
                </a:moveTo>
                <a:lnTo>
                  <a:pt x="6764435" y="1"/>
                </a:lnTo>
              </a:path>
            </a:pathLst>
          </a:custGeom>
          <a:ln w="6350">
            <a:solidFill>
              <a:srgbClr val="002677"/>
            </a:solidFill>
          </a:ln>
        </p:spPr>
        <p:txBody>
          <a:bodyPr wrap="square" lIns="0" tIns="0" rIns="0" bIns="0" rtlCol="0"/>
          <a:lstStyle/>
          <a:p>
            <a:endParaRPr/>
          </a:p>
        </p:txBody>
      </p:sp>
      <p:sp>
        <p:nvSpPr>
          <p:cNvPr id="3" name="object 3"/>
          <p:cNvSpPr/>
          <p:nvPr/>
        </p:nvSpPr>
        <p:spPr>
          <a:xfrm>
            <a:off x="7392380" y="1905000"/>
            <a:ext cx="6781165" cy="0"/>
          </a:xfrm>
          <a:custGeom>
            <a:avLst/>
            <a:gdLst/>
            <a:ahLst/>
            <a:cxnLst/>
            <a:rect l="l" t="t" r="r" b="b"/>
            <a:pathLst>
              <a:path w="6781165">
                <a:moveTo>
                  <a:pt x="0" y="0"/>
                </a:moveTo>
                <a:lnTo>
                  <a:pt x="6780821" y="1"/>
                </a:lnTo>
              </a:path>
            </a:pathLst>
          </a:custGeom>
          <a:ln w="6350">
            <a:solidFill>
              <a:srgbClr val="002677"/>
            </a:solidFill>
          </a:ln>
        </p:spPr>
        <p:txBody>
          <a:bodyPr wrap="square" lIns="0" tIns="0" rIns="0" bIns="0" rtlCol="0"/>
          <a:lstStyle/>
          <a:p>
            <a:endParaRPr/>
          </a:p>
        </p:txBody>
      </p:sp>
      <p:sp>
        <p:nvSpPr>
          <p:cNvPr id="4" name="object 4"/>
          <p:cNvSpPr txBox="1">
            <a:spLocks noGrp="1"/>
          </p:cNvSpPr>
          <p:nvPr>
            <p:ph type="title"/>
          </p:nvPr>
        </p:nvSpPr>
        <p:spPr>
          <a:xfrm>
            <a:off x="408184" y="341376"/>
            <a:ext cx="11777345" cy="558800"/>
          </a:xfrm>
          <a:prstGeom prst="rect">
            <a:avLst/>
          </a:prstGeom>
        </p:spPr>
        <p:txBody>
          <a:bodyPr vert="horz" wrap="square" lIns="0" tIns="12700" rIns="0" bIns="0" rtlCol="0">
            <a:spAutoFit/>
          </a:bodyPr>
          <a:lstStyle/>
          <a:p>
            <a:pPr marL="25400">
              <a:lnSpc>
                <a:spcPct val="100000"/>
              </a:lnSpc>
              <a:spcBef>
                <a:spcPts val="100"/>
              </a:spcBef>
            </a:pPr>
            <a:r>
              <a:rPr sz="3500" spc="-5" dirty="0">
                <a:solidFill>
                  <a:srgbClr val="002677"/>
                </a:solidFill>
              </a:rPr>
              <a:t>EQUI-VEST</a:t>
            </a:r>
            <a:r>
              <a:rPr sz="2600" spc="-7" baseline="47000" dirty="0">
                <a:solidFill>
                  <a:srgbClr val="002677"/>
                </a:solidFill>
              </a:rPr>
              <a:t>®</a:t>
            </a:r>
            <a:r>
              <a:rPr sz="3450" spc="-7" baseline="26570" dirty="0">
                <a:solidFill>
                  <a:srgbClr val="002677"/>
                </a:solidFill>
              </a:rPr>
              <a:t> </a:t>
            </a:r>
            <a:r>
              <a:rPr lang="en-US" sz="3500" spc="-5" dirty="0">
                <a:solidFill>
                  <a:srgbClr val="002677"/>
                </a:solidFill>
              </a:rPr>
              <a:t>a</a:t>
            </a:r>
            <a:r>
              <a:rPr sz="3500" spc="-5" dirty="0">
                <a:solidFill>
                  <a:srgbClr val="002677"/>
                </a:solidFill>
              </a:rPr>
              <a:t>nnuity </a:t>
            </a:r>
            <a:endParaRPr sz="3500" dirty="0">
              <a:latin typeface="Arial"/>
              <a:cs typeface="Arial"/>
            </a:endParaRPr>
          </a:p>
        </p:txBody>
      </p:sp>
      <p:sp>
        <p:nvSpPr>
          <p:cNvPr id="5" name="object 5"/>
          <p:cNvSpPr txBox="1"/>
          <p:nvPr/>
        </p:nvSpPr>
        <p:spPr>
          <a:xfrm>
            <a:off x="7481252" y="2039568"/>
            <a:ext cx="4856480" cy="1240981"/>
          </a:xfrm>
          <a:prstGeom prst="rect">
            <a:avLst/>
          </a:prstGeom>
        </p:spPr>
        <p:txBody>
          <a:bodyPr vert="horz" wrap="square" lIns="0" tIns="12700" rIns="0" bIns="0" rtlCol="0">
            <a:spAutoFit/>
          </a:bodyPr>
          <a:lstStyle/>
          <a:p>
            <a:pPr marL="12700">
              <a:lnSpc>
                <a:spcPct val="100000"/>
              </a:lnSpc>
              <a:spcBef>
                <a:spcPts val="100"/>
              </a:spcBef>
            </a:pPr>
            <a:r>
              <a:rPr lang="en-US" sz="1600" b="1" spc="-10" dirty="0">
                <a:solidFill>
                  <a:srgbClr val="002577"/>
                </a:solidFill>
                <a:latin typeface="Segoe UI"/>
                <a:cs typeface="Segoe UI"/>
              </a:rPr>
              <a:t>F</a:t>
            </a:r>
            <a:r>
              <a:rPr sz="1600" b="1" spc="-15" dirty="0">
                <a:solidFill>
                  <a:srgbClr val="002577"/>
                </a:solidFill>
                <a:latin typeface="Segoe UI"/>
                <a:cs typeface="Segoe UI"/>
              </a:rPr>
              <a:t>ixed interest </a:t>
            </a:r>
            <a:r>
              <a:rPr sz="1600" b="1" spc="-10" dirty="0">
                <a:solidFill>
                  <a:srgbClr val="002577"/>
                </a:solidFill>
                <a:latin typeface="Segoe UI"/>
                <a:cs typeface="Segoe UI"/>
              </a:rPr>
              <a:t>with </a:t>
            </a:r>
            <a:r>
              <a:rPr sz="1600" b="1" spc="-15" dirty="0">
                <a:solidFill>
                  <a:srgbClr val="002577"/>
                </a:solidFill>
                <a:latin typeface="Segoe UI"/>
                <a:cs typeface="Segoe UI"/>
              </a:rPr>
              <a:t>Guaranteed Interest</a:t>
            </a:r>
            <a:r>
              <a:rPr sz="1600" b="1" spc="-90" dirty="0">
                <a:solidFill>
                  <a:srgbClr val="002577"/>
                </a:solidFill>
                <a:latin typeface="Segoe UI"/>
                <a:cs typeface="Segoe UI"/>
              </a:rPr>
              <a:t> </a:t>
            </a:r>
            <a:r>
              <a:rPr sz="1600" b="1" spc="-15" dirty="0">
                <a:solidFill>
                  <a:srgbClr val="002577"/>
                </a:solidFill>
                <a:latin typeface="Segoe UI"/>
                <a:cs typeface="Segoe UI"/>
              </a:rPr>
              <a:t>Option</a:t>
            </a:r>
            <a:endParaRPr sz="1600" dirty="0">
              <a:latin typeface="Segoe UI"/>
              <a:cs typeface="Segoe UI"/>
            </a:endParaRPr>
          </a:p>
          <a:p>
            <a:pPr marL="287338" marR="535305" indent="-279400">
              <a:lnSpc>
                <a:spcPct val="101400"/>
              </a:lnSpc>
              <a:spcBef>
                <a:spcPts val="755"/>
              </a:spcBef>
              <a:buFont typeface="Courier New" panose="02070309020205020404" pitchFamily="49" charset="0"/>
              <a:buChar char="o"/>
            </a:pPr>
            <a:r>
              <a:rPr lang="en-US" sz="1400" dirty="0">
                <a:solidFill>
                  <a:srgbClr val="002577"/>
                </a:solidFill>
                <a:latin typeface="Segoe UI"/>
                <a:cs typeface="Segoe UI"/>
              </a:rPr>
              <a:t>Minimum fixed rate of return</a:t>
            </a:r>
            <a:endParaRPr lang="en-US" sz="1350" baseline="24691" dirty="0">
              <a:latin typeface="Segoe UI"/>
              <a:cs typeface="Segoe UI"/>
            </a:endParaRPr>
          </a:p>
          <a:p>
            <a:pPr marL="287338" indent="-279400">
              <a:lnSpc>
                <a:spcPct val="100000"/>
              </a:lnSpc>
              <a:spcBef>
                <a:spcPts val="600"/>
              </a:spcBef>
              <a:buFont typeface="Courier New" panose="02070309020205020404" pitchFamily="49" charset="0"/>
              <a:buChar char="o"/>
            </a:pPr>
            <a:r>
              <a:rPr lang="en-US" sz="1400" spc="-15" dirty="0">
                <a:solidFill>
                  <a:srgbClr val="002577"/>
                </a:solidFill>
                <a:latin typeface="Segoe UI"/>
                <a:cs typeface="Segoe UI"/>
              </a:rPr>
              <a:t>Provides stability and safety of principal</a:t>
            </a:r>
          </a:p>
          <a:p>
            <a:pPr marL="298450" indent="-285750">
              <a:lnSpc>
                <a:spcPct val="100000"/>
              </a:lnSpc>
              <a:spcBef>
                <a:spcPts val="1180"/>
              </a:spcBef>
              <a:buFont typeface="Courier New"/>
              <a:buChar char="o"/>
              <a:tabLst>
                <a:tab pos="297815" algn="l"/>
                <a:tab pos="298450" algn="l"/>
              </a:tabLst>
            </a:pPr>
            <a:endParaRPr lang="en-US" sz="1400" spc="-15" dirty="0">
              <a:solidFill>
                <a:srgbClr val="002577"/>
              </a:solidFill>
              <a:latin typeface="Segoe UI"/>
              <a:cs typeface="Segoe UI"/>
            </a:endParaRPr>
          </a:p>
        </p:txBody>
      </p:sp>
      <p:sp>
        <p:nvSpPr>
          <p:cNvPr id="6" name="object 6"/>
          <p:cNvSpPr txBox="1"/>
          <p:nvPr/>
        </p:nvSpPr>
        <p:spPr>
          <a:xfrm>
            <a:off x="427800" y="1932599"/>
            <a:ext cx="6652539" cy="1277529"/>
          </a:xfrm>
          <a:prstGeom prst="rect">
            <a:avLst/>
          </a:prstGeom>
        </p:spPr>
        <p:txBody>
          <a:bodyPr vert="horz" wrap="square" lIns="0" tIns="125095" rIns="0" bIns="0" rtlCol="0">
            <a:spAutoFit/>
          </a:bodyPr>
          <a:lstStyle/>
          <a:p>
            <a:pPr marL="38100">
              <a:lnSpc>
                <a:spcPct val="100000"/>
              </a:lnSpc>
              <a:spcBef>
                <a:spcPts val="985"/>
              </a:spcBef>
            </a:pPr>
            <a:r>
              <a:rPr sz="1600" b="1" spc="-15" dirty="0">
                <a:solidFill>
                  <a:srgbClr val="002577"/>
                </a:solidFill>
                <a:latin typeface="Segoe UI"/>
                <a:cs typeface="Segoe UI"/>
              </a:rPr>
              <a:t>Guaranteed retirement </a:t>
            </a:r>
            <a:r>
              <a:rPr lang="en-US" sz="1600" b="1" spc="-15" dirty="0">
                <a:solidFill>
                  <a:srgbClr val="002577"/>
                </a:solidFill>
                <a:latin typeface="Segoe UI"/>
                <a:cs typeface="Segoe UI"/>
              </a:rPr>
              <a:t>income </a:t>
            </a:r>
            <a:r>
              <a:rPr lang="en-US" sz="1600" b="1" spc="-10" dirty="0">
                <a:solidFill>
                  <a:srgbClr val="002577"/>
                </a:solidFill>
                <a:latin typeface="Segoe UI"/>
                <a:cs typeface="Segoe UI"/>
              </a:rPr>
              <a:t>with Personal Income </a:t>
            </a:r>
            <a:r>
              <a:rPr lang="en-US" sz="1600" b="1" spc="-10" dirty="0" err="1">
                <a:solidFill>
                  <a:srgbClr val="002577"/>
                </a:solidFill>
                <a:latin typeface="Segoe UI"/>
                <a:cs typeface="Segoe UI"/>
              </a:rPr>
              <a:t>Benefit</a:t>
            </a:r>
            <a:r>
              <a:rPr lang="en-US" sz="1100" b="1" spc="-10" baseline="45000" dirty="0" err="1">
                <a:solidFill>
                  <a:srgbClr val="002577"/>
                </a:solidFill>
                <a:latin typeface="Segoe UI"/>
                <a:cs typeface="Segoe UI"/>
              </a:rPr>
              <a:t>SM</a:t>
            </a:r>
            <a:endParaRPr sz="1100" baseline="45000" dirty="0">
              <a:latin typeface="Segoe UI"/>
              <a:cs typeface="Segoe UI"/>
            </a:endParaRPr>
          </a:p>
          <a:p>
            <a:pPr marL="287338" marR="535305" indent="-247650">
              <a:lnSpc>
                <a:spcPct val="101400"/>
              </a:lnSpc>
              <a:spcBef>
                <a:spcPts val="755"/>
              </a:spcBef>
              <a:buFont typeface="Courier New" panose="02070309020205020404" pitchFamily="49" charset="0"/>
              <a:buChar char="o"/>
            </a:pPr>
            <a:r>
              <a:rPr sz="1400" dirty="0">
                <a:solidFill>
                  <a:srgbClr val="002577"/>
                </a:solidFill>
                <a:latin typeface="Segoe UI"/>
                <a:cs typeface="Segoe UI"/>
              </a:rPr>
              <a:t>A</a:t>
            </a:r>
            <a:r>
              <a:rPr lang="en-US" sz="1400" dirty="0">
                <a:solidFill>
                  <a:srgbClr val="002577"/>
                </a:solidFill>
                <a:latin typeface="Segoe UI"/>
                <a:cs typeface="Segoe UI"/>
              </a:rPr>
              <a:t> </a:t>
            </a:r>
            <a:r>
              <a:rPr sz="1400" b="1" spc="-15" dirty="0">
                <a:solidFill>
                  <a:srgbClr val="002577"/>
                </a:solidFill>
                <a:latin typeface="Segoe UI"/>
                <a:cs typeface="Segoe UI"/>
              </a:rPr>
              <a:t>pension-like</a:t>
            </a:r>
            <a:r>
              <a:rPr lang="en-US" sz="1400" spc="-15" dirty="0">
                <a:solidFill>
                  <a:srgbClr val="002577"/>
                </a:solidFill>
                <a:latin typeface="Arial"/>
                <a:cs typeface="Arial"/>
              </a:rPr>
              <a:t> </a:t>
            </a:r>
            <a:r>
              <a:rPr sz="1400" spc="-10" dirty="0">
                <a:solidFill>
                  <a:srgbClr val="002577"/>
                </a:solidFill>
                <a:latin typeface="Segoe UI"/>
                <a:cs typeface="Segoe UI"/>
              </a:rPr>
              <a:t>plan benefit </a:t>
            </a:r>
            <a:r>
              <a:rPr lang="en-US" sz="1400" spc="-10" dirty="0">
                <a:solidFill>
                  <a:srgbClr val="002577"/>
                </a:solidFill>
                <a:latin typeface="Segoe UI"/>
                <a:cs typeface="Segoe UI"/>
              </a:rPr>
              <a:t>providing </a:t>
            </a:r>
            <a:r>
              <a:rPr sz="1400" spc="-10" dirty="0">
                <a:solidFill>
                  <a:srgbClr val="002577"/>
                </a:solidFill>
                <a:latin typeface="Segoe UI"/>
                <a:cs typeface="Segoe UI"/>
              </a:rPr>
              <a:t>predictable </a:t>
            </a:r>
            <a:r>
              <a:rPr sz="1400" spc="-15" dirty="0">
                <a:solidFill>
                  <a:srgbClr val="002577"/>
                </a:solidFill>
                <a:latin typeface="Segoe UI"/>
                <a:cs typeface="Segoe UI"/>
              </a:rPr>
              <a:t>income</a:t>
            </a:r>
            <a:r>
              <a:rPr lang="en-US" sz="1400" spc="-15" dirty="0">
                <a:solidFill>
                  <a:srgbClr val="002577"/>
                </a:solidFill>
                <a:latin typeface="Segoe UI"/>
                <a:cs typeface="Segoe UI"/>
              </a:rPr>
              <a:t> in retirement</a:t>
            </a:r>
            <a:r>
              <a:rPr lang="en-US" sz="1100" spc="-15" baseline="32000" dirty="0">
                <a:solidFill>
                  <a:srgbClr val="002577"/>
                </a:solidFill>
                <a:latin typeface="Segoe UI"/>
                <a:cs typeface="Segoe UI"/>
              </a:rPr>
              <a:t>23</a:t>
            </a:r>
            <a:endParaRPr sz="1100" baseline="32000" dirty="0">
              <a:latin typeface="Segoe UI"/>
              <a:cs typeface="Segoe UI"/>
            </a:endParaRPr>
          </a:p>
          <a:p>
            <a:pPr marL="287338" indent="-247650">
              <a:lnSpc>
                <a:spcPct val="100000"/>
              </a:lnSpc>
              <a:spcBef>
                <a:spcPts val="600"/>
              </a:spcBef>
              <a:buFont typeface="Courier New" panose="02070309020205020404" pitchFamily="49" charset="0"/>
              <a:buChar char="o"/>
            </a:pPr>
            <a:r>
              <a:rPr sz="1400" spc="-15" dirty="0">
                <a:solidFill>
                  <a:srgbClr val="002577"/>
                </a:solidFill>
                <a:latin typeface="Segoe UI"/>
                <a:cs typeface="Segoe UI"/>
              </a:rPr>
              <a:t>Available </a:t>
            </a:r>
            <a:r>
              <a:rPr sz="1400" spc="-10" dirty="0">
                <a:solidFill>
                  <a:srgbClr val="002577"/>
                </a:solidFill>
                <a:latin typeface="Segoe UI"/>
                <a:cs typeface="Segoe UI"/>
              </a:rPr>
              <a:t>for </a:t>
            </a:r>
            <a:r>
              <a:rPr sz="1400" spc="-5" dirty="0">
                <a:solidFill>
                  <a:srgbClr val="002577"/>
                </a:solidFill>
                <a:latin typeface="Segoe UI"/>
                <a:cs typeface="Segoe UI"/>
              </a:rPr>
              <a:t>an </a:t>
            </a:r>
            <a:r>
              <a:rPr sz="1400" spc="-15" dirty="0">
                <a:solidFill>
                  <a:srgbClr val="002577"/>
                </a:solidFill>
                <a:latin typeface="Segoe UI"/>
                <a:cs typeface="Segoe UI"/>
              </a:rPr>
              <a:t>additional </a:t>
            </a:r>
            <a:r>
              <a:rPr sz="1400" spc="-10" dirty="0">
                <a:solidFill>
                  <a:srgbClr val="002577"/>
                </a:solidFill>
                <a:latin typeface="Segoe UI"/>
                <a:cs typeface="Segoe UI"/>
              </a:rPr>
              <a:t>fee </a:t>
            </a:r>
            <a:r>
              <a:rPr sz="1400" spc="-5" dirty="0">
                <a:solidFill>
                  <a:srgbClr val="002577"/>
                </a:solidFill>
                <a:latin typeface="Segoe UI"/>
                <a:cs typeface="Segoe UI"/>
              </a:rPr>
              <a:t>to</a:t>
            </a:r>
            <a:r>
              <a:rPr sz="1400" spc="-50" dirty="0">
                <a:solidFill>
                  <a:srgbClr val="002577"/>
                </a:solidFill>
                <a:latin typeface="Segoe UI"/>
                <a:cs typeface="Segoe UI"/>
              </a:rPr>
              <a:t> </a:t>
            </a:r>
            <a:r>
              <a:rPr sz="1400" spc="-15" dirty="0">
                <a:solidFill>
                  <a:srgbClr val="002577"/>
                </a:solidFill>
                <a:latin typeface="Segoe UI"/>
                <a:cs typeface="Segoe UI"/>
              </a:rPr>
              <a:t>participants</a:t>
            </a:r>
            <a:endParaRPr lang="en-US" sz="1400" spc="-15" dirty="0">
              <a:solidFill>
                <a:srgbClr val="002577"/>
              </a:solidFill>
              <a:latin typeface="Segoe UI"/>
              <a:cs typeface="Segoe UI"/>
            </a:endParaRPr>
          </a:p>
          <a:p>
            <a:pPr marL="38100">
              <a:lnSpc>
                <a:spcPct val="100000"/>
              </a:lnSpc>
              <a:spcBef>
                <a:spcPts val="600"/>
              </a:spcBef>
              <a:tabLst>
                <a:tab pos="311785" algn="l"/>
              </a:tabLst>
            </a:pPr>
            <a:endParaRPr sz="1400" dirty="0">
              <a:latin typeface="Segoe UI"/>
              <a:cs typeface="Segoe UI"/>
            </a:endParaRPr>
          </a:p>
        </p:txBody>
      </p:sp>
      <p:sp>
        <p:nvSpPr>
          <p:cNvPr id="7" name="object 7"/>
          <p:cNvSpPr txBox="1"/>
          <p:nvPr/>
        </p:nvSpPr>
        <p:spPr>
          <a:xfrm>
            <a:off x="450941" y="1283501"/>
            <a:ext cx="9255760" cy="397545"/>
          </a:xfrm>
          <a:prstGeom prst="rect">
            <a:avLst/>
          </a:prstGeom>
        </p:spPr>
        <p:txBody>
          <a:bodyPr vert="horz" wrap="square" lIns="0" tIns="12700" rIns="0" bIns="0" rtlCol="0">
            <a:spAutoFit/>
          </a:bodyPr>
          <a:lstStyle/>
          <a:p>
            <a:pPr marL="25400">
              <a:lnSpc>
                <a:spcPct val="100000"/>
              </a:lnSpc>
              <a:spcBef>
                <a:spcPts val="100"/>
              </a:spcBef>
            </a:pPr>
            <a:r>
              <a:rPr lang="en-US" sz="2500" b="1" spc="-5" dirty="0">
                <a:solidFill>
                  <a:srgbClr val="3369FF"/>
                </a:solidFill>
                <a:latin typeface="Segoe UI"/>
                <a:cs typeface="Segoe UI"/>
              </a:rPr>
              <a:t>Features that offer guarantees</a:t>
            </a:r>
            <a:endParaRPr sz="1950" baseline="34188" dirty="0">
              <a:latin typeface="Segoe UI"/>
              <a:cs typeface="Segoe UI"/>
            </a:endParaRPr>
          </a:p>
        </p:txBody>
      </p:sp>
      <p:sp>
        <p:nvSpPr>
          <p:cNvPr id="8" name="object 8"/>
          <p:cNvSpPr txBox="1"/>
          <p:nvPr/>
        </p:nvSpPr>
        <p:spPr>
          <a:xfrm>
            <a:off x="571500" y="6847838"/>
            <a:ext cx="4668114" cy="178894"/>
          </a:xfrm>
          <a:prstGeom prst="rect">
            <a:avLst/>
          </a:prstGeom>
        </p:spPr>
        <p:txBody>
          <a:bodyPr vert="horz" wrap="square" lIns="0" tIns="55244" rIns="0" bIns="0" rtlCol="0">
            <a:spAutoFit/>
          </a:bodyPr>
          <a:lstStyle/>
          <a:p>
            <a:pPr marL="38100">
              <a:lnSpc>
                <a:spcPct val="100000"/>
              </a:lnSpc>
              <a:spcBef>
                <a:spcPts val="434"/>
              </a:spcBef>
            </a:pPr>
            <a:r>
              <a:rPr sz="800" dirty="0">
                <a:solidFill>
                  <a:srgbClr val="75787B"/>
                </a:solidFill>
                <a:latin typeface="Segoe UI"/>
                <a:cs typeface="Segoe UI"/>
              </a:rPr>
              <a:t>The </a:t>
            </a:r>
            <a:r>
              <a:rPr sz="800" spc="-5" dirty="0">
                <a:solidFill>
                  <a:srgbClr val="75787B"/>
                </a:solidFill>
                <a:latin typeface="Segoe UI"/>
                <a:cs typeface="Segoe UI"/>
              </a:rPr>
              <a:t>images </a:t>
            </a:r>
            <a:r>
              <a:rPr sz="800" dirty="0">
                <a:solidFill>
                  <a:srgbClr val="75787B"/>
                </a:solidFill>
                <a:latin typeface="Segoe UI"/>
                <a:cs typeface="Segoe UI"/>
              </a:rPr>
              <a:t>displayed above are hypothetical </a:t>
            </a:r>
            <a:r>
              <a:rPr sz="800" spc="-5" dirty="0">
                <a:solidFill>
                  <a:srgbClr val="75787B"/>
                </a:solidFill>
                <a:latin typeface="Segoe UI"/>
                <a:cs typeface="Segoe UI"/>
              </a:rPr>
              <a:t>examples </a:t>
            </a:r>
            <a:r>
              <a:rPr sz="800" dirty="0">
                <a:solidFill>
                  <a:srgbClr val="75787B"/>
                </a:solidFill>
                <a:latin typeface="Segoe UI"/>
                <a:cs typeface="Segoe UI"/>
              </a:rPr>
              <a:t>for informational </a:t>
            </a:r>
            <a:r>
              <a:rPr sz="800" spc="-5" dirty="0">
                <a:solidFill>
                  <a:srgbClr val="75787B"/>
                </a:solidFill>
                <a:latin typeface="Segoe UI"/>
                <a:cs typeface="Segoe UI"/>
              </a:rPr>
              <a:t>purposes</a:t>
            </a:r>
            <a:r>
              <a:rPr sz="800" spc="20" dirty="0">
                <a:solidFill>
                  <a:srgbClr val="75787B"/>
                </a:solidFill>
                <a:latin typeface="Segoe UI"/>
                <a:cs typeface="Segoe UI"/>
              </a:rPr>
              <a:t> </a:t>
            </a:r>
            <a:r>
              <a:rPr sz="800" dirty="0">
                <a:solidFill>
                  <a:srgbClr val="75787B"/>
                </a:solidFill>
                <a:latin typeface="Segoe UI"/>
                <a:cs typeface="Segoe UI"/>
              </a:rPr>
              <a:t>only.</a:t>
            </a:r>
            <a:endParaRPr sz="800" dirty="0">
              <a:latin typeface="Segoe UI"/>
              <a:cs typeface="Segoe UI"/>
            </a:endParaRPr>
          </a:p>
        </p:txBody>
      </p:sp>
      <p:sp>
        <p:nvSpPr>
          <p:cNvPr id="11" name="object 11"/>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12" name="object 12"/>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17</a:t>
            </a:fld>
            <a:endParaRPr dirty="0"/>
          </a:p>
        </p:txBody>
      </p:sp>
      <p:sp>
        <p:nvSpPr>
          <p:cNvPr id="13" name="object 8">
            <a:extLst>
              <a:ext uri="{FF2B5EF4-FFF2-40B4-BE49-F238E27FC236}">
                <a16:creationId xmlns:a16="http://schemas.microsoft.com/office/drawing/2014/main" id="{8AF5FBA4-0BEE-CF5A-32A6-FA80CB1E060F}"/>
              </a:ext>
            </a:extLst>
          </p:cNvPr>
          <p:cNvSpPr txBox="1"/>
          <p:nvPr/>
        </p:nvSpPr>
        <p:spPr>
          <a:xfrm>
            <a:off x="450941" y="7147179"/>
            <a:ext cx="13150759" cy="194283"/>
          </a:xfrm>
          <a:prstGeom prst="rect">
            <a:avLst/>
          </a:prstGeom>
        </p:spPr>
        <p:txBody>
          <a:bodyPr vert="horz" wrap="square" lIns="0" tIns="55244" rIns="0" bIns="0" rtlCol="0">
            <a:spAutoFit/>
          </a:bodyPr>
          <a:lstStyle/>
          <a:p>
            <a:pPr marL="171450" indent="-166688">
              <a:lnSpc>
                <a:spcPct val="100000"/>
              </a:lnSpc>
              <a:spcBef>
                <a:spcPts val="455"/>
              </a:spcBef>
            </a:pPr>
            <a:r>
              <a:rPr lang="en-US" sz="800" dirty="0">
                <a:solidFill>
                  <a:srgbClr val="75787B"/>
                </a:solidFill>
                <a:latin typeface="Segoe UI"/>
                <a:cs typeface="Segoe UI"/>
              </a:rPr>
              <a:t>23 	</a:t>
            </a:r>
            <a:r>
              <a:rPr sz="800" dirty="0">
                <a:solidFill>
                  <a:srgbClr val="75787B"/>
                </a:solidFill>
                <a:latin typeface="Segoe UI"/>
                <a:cs typeface="Segoe UI"/>
              </a:rPr>
              <a:t>The </a:t>
            </a:r>
            <a:r>
              <a:rPr sz="800" spc="-5" dirty="0">
                <a:solidFill>
                  <a:srgbClr val="75787B"/>
                </a:solidFill>
                <a:latin typeface="Segoe UI"/>
                <a:cs typeface="Segoe UI"/>
              </a:rPr>
              <a:t>Personal Income </a:t>
            </a:r>
            <a:r>
              <a:rPr sz="800" spc="-5" dirty="0" err="1">
                <a:solidFill>
                  <a:srgbClr val="75787B"/>
                </a:solidFill>
                <a:latin typeface="Segoe UI"/>
                <a:cs typeface="Segoe UI"/>
              </a:rPr>
              <a:t>Benefi</a:t>
            </a:r>
            <a:r>
              <a:rPr lang="en-US" sz="900" spc="-5" dirty="0" err="1">
                <a:solidFill>
                  <a:srgbClr val="75787B"/>
                </a:solidFill>
                <a:latin typeface="Segoe UI"/>
                <a:cs typeface="Segoe UI"/>
              </a:rPr>
              <a:t>t</a:t>
            </a:r>
            <a:r>
              <a:rPr lang="en-US" sz="600" spc="-7" baseline="45000" dirty="0" err="1">
                <a:solidFill>
                  <a:srgbClr val="75787B"/>
                </a:solidFill>
                <a:latin typeface="Segoe UI"/>
                <a:cs typeface="Segoe UI"/>
              </a:rPr>
              <a:t>SM</a:t>
            </a:r>
            <a:r>
              <a:rPr lang="en-US" sz="800" dirty="0">
                <a:solidFill>
                  <a:srgbClr val="75787B"/>
                </a:solidFill>
                <a:latin typeface="Segoe UI"/>
                <a:cs typeface="Segoe UI"/>
              </a:rPr>
              <a:t> </a:t>
            </a:r>
            <a:r>
              <a:rPr sz="800" dirty="0">
                <a:solidFill>
                  <a:srgbClr val="75787B"/>
                </a:solidFill>
                <a:latin typeface="Segoe UI"/>
                <a:cs typeface="Segoe UI"/>
              </a:rPr>
              <a:t>is </a:t>
            </a:r>
            <a:r>
              <a:rPr sz="800" spc="-5" dirty="0">
                <a:solidFill>
                  <a:srgbClr val="75787B"/>
                </a:solidFill>
                <a:latin typeface="Segoe UI"/>
                <a:cs typeface="Segoe UI"/>
              </a:rPr>
              <a:t>offered </a:t>
            </a:r>
            <a:r>
              <a:rPr sz="800" dirty="0">
                <a:solidFill>
                  <a:srgbClr val="75787B"/>
                </a:solidFill>
                <a:latin typeface="Segoe UI"/>
                <a:cs typeface="Segoe UI"/>
              </a:rPr>
              <a:t>in </a:t>
            </a:r>
            <a:r>
              <a:rPr sz="800" spc="-5" dirty="0">
                <a:solidFill>
                  <a:srgbClr val="75787B"/>
                </a:solidFill>
                <a:latin typeface="Segoe UI"/>
                <a:cs typeface="Segoe UI"/>
              </a:rPr>
              <a:t>EQUI-VEST</a:t>
            </a:r>
            <a:r>
              <a:rPr sz="750" spc="-7" baseline="25000" dirty="0">
                <a:solidFill>
                  <a:srgbClr val="75787B"/>
                </a:solidFill>
                <a:latin typeface="Segoe UI"/>
                <a:cs typeface="Segoe UI"/>
              </a:rPr>
              <a:t>®</a:t>
            </a:r>
            <a:r>
              <a:rPr lang="en-US" sz="800" dirty="0">
                <a:solidFill>
                  <a:srgbClr val="75787B"/>
                </a:solidFill>
                <a:latin typeface="Segoe UI"/>
                <a:cs typeface="Segoe UI"/>
              </a:rPr>
              <a:t> </a:t>
            </a:r>
            <a:r>
              <a:rPr sz="800" spc="-5" dirty="0">
                <a:solidFill>
                  <a:srgbClr val="75787B"/>
                </a:solidFill>
                <a:latin typeface="Segoe UI"/>
                <a:cs typeface="Segoe UI"/>
              </a:rPr>
              <a:t>series </a:t>
            </a:r>
            <a:r>
              <a:rPr sz="800" dirty="0">
                <a:solidFill>
                  <a:srgbClr val="75787B"/>
                </a:solidFill>
                <a:latin typeface="Segoe UI"/>
                <a:cs typeface="Segoe UI"/>
              </a:rPr>
              <a:t>201</a:t>
            </a:r>
            <a:r>
              <a:rPr lang="en-US" sz="800" dirty="0">
                <a:solidFill>
                  <a:srgbClr val="75787B"/>
                </a:solidFill>
                <a:latin typeface="Segoe UI"/>
                <a:cs typeface="Segoe UI"/>
              </a:rPr>
              <a:t> </a:t>
            </a:r>
            <a:r>
              <a:rPr sz="800" dirty="0">
                <a:solidFill>
                  <a:srgbClr val="75787B"/>
                </a:solidFill>
                <a:latin typeface="Segoe UI"/>
                <a:cs typeface="Segoe UI"/>
              </a:rPr>
              <a:t>and, </a:t>
            </a:r>
            <a:r>
              <a:rPr sz="800" spc="-5" dirty="0">
                <a:solidFill>
                  <a:srgbClr val="75787B"/>
                </a:solidFill>
                <a:latin typeface="Segoe UI"/>
                <a:cs typeface="Segoe UI"/>
              </a:rPr>
              <a:t>subject </a:t>
            </a:r>
            <a:r>
              <a:rPr sz="800" dirty="0">
                <a:solidFill>
                  <a:srgbClr val="75787B"/>
                </a:solidFill>
                <a:latin typeface="Segoe UI"/>
                <a:cs typeface="Segoe UI"/>
              </a:rPr>
              <a:t>to </a:t>
            </a:r>
            <a:r>
              <a:rPr sz="800" spc="-5" dirty="0">
                <a:solidFill>
                  <a:srgbClr val="75787B"/>
                </a:solidFill>
                <a:latin typeface="Segoe UI"/>
                <a:cs typeface="Segoe UI"/>
              </a:rPr>
              <a:t>employer </a:t>
            </a:r>
            <a:r>
              <a:rPr sz="800" dirty="0">
                <a:solidFill>
                  <a:srgbClr val="75787B"/>
                </a:solidFill>
                <a:latin typeface="Segoe UI"/>
                <a:cs typeface="Segoe UI"/>
              </a:rPr>
              <a:t>approval</a:t>
            </a:r>
            <a:r>
              <a:rPr lang="en-US" sz="800" dirty="0">
                <a:solidFill>
                  <a:srgbClr val="75787B"/>
                </a:solidFill>
                <a:latin typeface="Segoe UI"/>
                <a:cs typeface="Segoe UI"/>
              </a:rPr>
              <a:t>,</a:t>
            </a:r>
            <a:r>
              <a:rPr sz="800" dirty="0">
                <a:solidFill>
                  <a:srgbClr val="75787B"/>
                </a:solidFill>
                <a:latin typeface="Segoe UI"/>
                <a:cs typeface="Segoe UI"/>
              </a:rPr>
              <a:t> in </a:t>
            </a:r>
            <a:r>
              <a:rPr sz="800" spc="-5" dirty="0">
                <a:solidFill>
                  <a:srgbClr val="75787B"/>
                </a:solidFill>
                <a:latin typeface="Segoe UI"/>
                <a:cs typeface="Segoe UI"/>
              </a:rPr>
              <a:t>EQUI-VEST</a:t>
            </a:r>
            <a:r>
              <a:rPr sz="750" spc="-7" baseline="25000" dirty="0">
                <a:solidFill>
                  <a:srgbClr val="75787B"/>
                </a:solidFill>
                <a:latin typeface="Segoe UI"/>
                <a:cs typeface="Segoe UI"/>
              </a:rPr>
              <a:t>®</a:t>
            </a:r>
            <a:r>
              <a:rPr lang="en-US" sz="700" dirty="0">
                <a:solidFill>
                  <a:srgbClr val="75787B"/>
                </a:solidFill>
                <a:latin typeface="Segoe UI"/>
                <a:cs typeface="Segoe UI"/>
              </a:rPr>
              <a:t> </a:t>
            </a:r>
            <a:r>
              <a:rPr sz="800" spc="-5" dirty="0" err="1">
                <a:solidFill>
                  <a:srgbClr val="75787B"/>
                </a:solidFill>
                <a:latin typeface="Segoe UI"/>
                <a:cs typeface="Segoe UI"/>
              </a:rPr>
              <a:t>Strategies</a:t>
            </a:r>
            <a:r>
              <a:rPr sz="600" spc="-7" baseline="45000" dirty="0" err="1">
                <a:solidFill>
                  <a:srgbClr val="75787B"/>
                </a:solidFill>
                <a:latin typeface="Segoe UI"/>
                <a:cs typeface="Segoe UI"/>
              </a:rPr>
              <a:t>SM</a:t>
            </a:r>
            <a:r>
              <a:rPr lang="en-US" sz="800" dirty="0">
                <a:solidFill>
                  <a:srgbClr val="75787B"/>
                </a:solidFill>
                <a:latin typeface="Segoe UI"/>
                <a:cs typeface="Segoe UI"/>
              </a:rPr>
              <a:t> </a:t>
            </a:r>
            <a:r>
              <a:rPr sz="800" dirty="0">
                <a:solidFill>
                  <a:srgbClr val="75787B"/>
                </a:solidFill>
                <a:latin typeface="Segoe UI"/>
                <a:cs typeface="Segoe UI"/>
              </a:rPr>
              <a:t>900 and</a:t>
            </a:r>
            <a:r>
              <a:rPr lang="en-US" sz="800" dirty="0">
                <a:solidFill>
                  <a:srgbClr val="75787B"/>
                </a:solidFill>
                <a:latin typeface="Segoe UI"/>
                <a:cs typeface="Segoe UI"/>
              </a:rPr>
              <a:t> </a:t>
            </a:r>
            <a:r>
              <a:rPr sz="800" spc="5" dirty="0">
                <a:solidFill>
                  <a:srgbClr val="75787B"/>
                </a:solidFill>
                <a:latin typeface="Segoe UI"/>
                <a:cs typeface="Segoe UI"/>
              </a:rPr>
              <a:t>901</a:t>
            </a:r>
            <a:r>
              <a:rPr lang="en-US" sz="800" spc="5" dirty="0">
                <a:solidFill>
                  <a:srgbClr val="75787B"/>
                </a:solidFill>
                <a:latin typeface="Segoe UI"/>
                <a:cs typeface="Segoe UI"/>
              </a:rPr>
              <a:t>. The feature may not be available in all states or in all plans. Guarantees are based on the claims-paying ability of Equitable</a:t>
            </a:r>
            <a:r>
              <a:rPr sz="800" spc="5" dirty="0">
                <a:solidFill>
                  <a:srgbClr val="75787B"/>
                </a:solidFill>
                <a:latin typeface="Segoe UI"/>
                <a:cs typeface="Segoe UI"/>
              </a:rPr>
              <a:t>.</a:t>
            </a:r>
            <a:r>
              <a:rPr lang="en-US" sz="800" spc="5" dirty="0">
                <a:solidFill>
                  <a:srgbClr val="75787B"/>
                </a:solidFill>
                <a:latin typeface="Segoe UI"/>
                <a:cs typeface="Segoe UI"/>
              </a:rPr>
              <a:t> </a:t>
            </a:r>
            <a:endParaRPr sz="800" dirty="0">
              <a:latin typeface="Segoe UI"/>
              <a:cs typeface="Segoe UI"/>
            </a:endParaRPr>
          </a:p>
        </p:txBody>
      </p:sp>
      <p:sp>
        <p:nvSpPr>
          <p:cNvPr id="14" name="Slide Number Placeholder 5">
            <a:extLst>
              <a:ext uri="{FF2B5EF4-FFF2-40B4-BE49-F238E27FC236}">
                <a16:creationId xmlns:a16="http://schemas.microsoft.com/office/drawing/2014/main" id="{25476191-3A48-2D56-423B-1AA1A6504235}"/>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17</a:t>
            </a:fld>
            <a:endParaRPr lang="en-US" dirty="0"/>
          </a:p>
        </p:txBody>
      </p:sp>
      <p:sp>
        <p:nvSpPr>
          <p:cNvPr id="15" name="Footer Placeholder 3">
            <a:extLst>
              <a:ext uri="{FF2B5EF4-FFF2-40B4-BE49-F238E27FC236}">
                <a16:creationId xmlns:a16="http://schemas.microsoft.com/office/drawing/2014/main" id="{63C5CE28-C4C2-7E74-E2AB-8CC8CF434E31}"/>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
        <p:nvSpPr>
          <p:cNvPr id="10" name="object 10"/>
          <p:cNvSpPr/>
          <p:nvPr/>
        </p:nvSpPr>
        <p:spPr>
          <a:xfrm>
            <a:off x="7588094" y="3337733"/>
            <a:ext cx="6389735" cy="2937655"/>
          </a:xfrm>
          <a:prstGeom prst="rect">
            <a:avLst/>
          </a:prstGeom>
          <a:blipFill>
            <a:blip r:embed="rId4" cstate="print"/>
            <a:stretch>
              <a:fillRect/>
            </a:stretch>
          </a:blipFill>
        </p:spPr>
        <p:txBody>
          <a:bodyPr wrap="square" lIns="0" tIns="0" rIns="0" bIns="0" rtlCol="0"/>
          <a:lstStyle/>
          <a:p>
            <a:endParaRPr/>
          </a:p>
        </p:txBody>
      </p:sp>
      <p:grpSp>
        <p:nvGrpSpPr>
          <p:cNvPr id="34" name="Group 33">
            <a:extLst>
              <a:ext uri="{FF2B5EF4-FFF2-40B4-BE49-F238E27FC236}">
                <a16:creationId xmlns:a16="http://schemas.microsoft.com/office/drawing/2014/main" id="{F67B75C2-AEC7-EB2B-7087-ADB8667799B7}"/>
              </a:ext>
            </a:extLst>
          </p:cNvPr>
          <p:cNvGrpSpPr/>
          <p:nvPr/>
        </p:nvGrpSpPr>
        <p:grpSpPr>
          <a:xfrm>
            <a:off x="8384534" y="6009743"/>
            <a:ext cx="4786859" cy="411364"/>
            <a:chOff x="8479436" y="6009743"/>
            <a:chExt cx="4786859" cy="411364"/>
          </a:xfrm>
        </p:grpSpPr>
        <p:sp>
          <p:nvSpPr>
            <p:cNvPr id="29" name="Rectangle 28">
              <a:extLst>
                <a:ext uri="{FF2B5EF4-FFF2-40B4-BE49-F238E27FC236}">
                  <a16:creationId xmlns:a16="http://schemas.microsoft.com/office/drawing/2014/main" id="{F65EB0C7-3D97-5D20-032E-77FE077D647D}"/>
                </a:ext>
              </a:extLst>
            </p:cNvPr>
            <p:cNvSpPr/>
            <p:nvPr/>
          </p:nvSpPr>
          <p:spPr>
            <a:xfrm>
              <a:off x="8479436" y="6009743"/>
              <a:ext cx="4786859" cy="41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13CF40F-479F-0EC5-01F2-41105FC2B7C1}"/>
                </a:ext>
              </a:extLst>
            </p:cNvPr>
            <p:cNvSpPr txBox="1"/>
            <p:nvPr/>
          </p:nvSpPr>
          <p:spPr>
            <a:xfrm>
              <a:off x="8700103" y="6093781"/>
              <a:ext cx="2872488" cy="215444"/>
            </a:xfrm>
            <a:prstGeom prst="rect">
              <a:avLst/>
            </a:prstGeom>
            <a:solidFill>
              <a:srgbClr val="FFFFFF"/>
            </a:solidFill>
          </p:spPr>
          <p:txBody>
            <a:bodyPr wrap="square" rtlCol="0">
              <a:spAutoFit/>
            </a:bodyPr>
            <a:lstStyle/>
            <a:p>
              <a:r>
                <a:rPr lang="en-US" sz="800" spc="-10" dirty="0">
                  <a:solidFill>
                    <a:srgbClr val="75787B"/>
                  </a:solidFill>
                  <a:latin typeface="Segoe UI"/>
                  <a:cs typeface="Segoe UI"/>
                </a:rPr>
                <a:t>Cumulative contributions to Guaranteed Interest Option</a:t>
              </a:r>
              <a:endParaRPr lang="en-US" sz="800" b="1" spc="-10" dirty="0">
                <a:solidFill>
                  <a:schemeClr val="bg1"/>
                </a:solidFill>
                <a:latin typeface="Helvetica" pitchFamily="2" charset="0"/>
              </a:endParaRPr>
            </a:p>
          </p:txBody>
        </p:sp>
        <p:sp>
          <p:nvSpPr>
            <p:cNvPr id="32" name="Oval 31">
              <a:extLst>
                <a:ext uri="{FF2B5EF4-FFF2-40B4-BE49-F238E27FC236}">
                  <a16:creationId xmlns:a16="http://schemas.microsoft.com/office/drawing/2014/main" id="{BC074185-7860-8E23-80DA-77F344D71EDD}"/>
                </a:ext>
              </a:extLst>
            </p:cNvPr>
            <p:cNvSpPr/>
            <p:nvPr/>
          </p:nvSpPr>
          <p:spPr>
            <a:xfrm>
              <a:off x="11445894" y="6146327"/>
              <a:ext cx="109728" cy="109728"/>
            </a:xfrm>
            <a:prstGeom prst="ellipse">
              <a:avLst/>
            </a:prstGeom>
            <a:solidFill>
              <a:srgbClr val="0A8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A8ACD"/>
                  </a:solid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3" name="TextBox 32">
              <a:extLst>
                <a:ext uri="{FF2B5EF4-FFF2-40B4-BE49-F238E27FC236}">
                  <a16:creationId xmlns:a16="http://schemas.microsoft.com/office/drawing/2014/main" id="{7459A572-EE19-7BDE-4F00-615955F9BE78}"/>
                </a:ext>
              </a:extLst>
            </p:cNvPr>
            <p:cNvSpPr txBox="1"/>
            <p:nvPr/>
          </p:nvSpPr>
          <p:spPr>
            <a:xfrm>
              <a:off x="11554699" y="6093781"/>
              <a:ext cx="1519004" cy="215444"/>
            </a:xfrm>
            <a:prstGeom prst="rect">
              <a:avLst/>
            </a:prstGeom>
            <a:solidFill>
              <a:srgbClr val="FFFFFF"/>
            </a:solidFill>
          </p:spPr>
          <p:txBody>
            <a:bodyPr wrap="square" rtlCol="0">
              <a:spAutoFit/>
            </a:bodyPr>
            <a:lstStyle/>
            <a:p>
              <a:r>
                <a:rPr lang="en-US" sz="800" spc="-10" dirty="0">
                  <a:solidFill>
                    <a:srgbClr val="75787B"/>
                  </a:solidFill>
                  <a:latin typeface="Segoe UI"/>
                  <a:cs typeface="Segoe UI"/>
                </a:rPr>
                <a:t>Cumulative earned interest</a:t>
              </a:r>
              <a:endParaRPr lang="en-US" sz="800" b="1" spc="-10" dirty="0">
                <a:solidFill>
                  <a:schemeClr val="bg1"/>
                </a:solidFill>
                <a:latin typeface="Helvetica" pitchFamily="2" charset="0"/>
              </a:endParaRPr>
            </a:p>
          </p:txBody>
        </p:sp>
        <p:sp>
          <p:nvSpPr>
            <p:cNvPr id="30" name="Oval 29">
              <a:extLst>
                <a:ext uri="{FF2B5EF4-FFF2-40B4-BE49-F238E27FC236}">
                  <a16:creationId xmlns:a16="http://schemas.microsoft.com/office/drawing/2014/main" id="{6D61A693-2BF8-F415-99B1-AF07789E4A97}"/>
                </a:ext>
              </a:extLst>
            </p:cNvPr>
            <p:cNvSpPr/>
            <p:nvPr/>
          </p:nvSpPr>
          <p:spPr>
            <a:xfrm>
              <a:off x="8581844" y="6146327"/>
              <a:ext cx="109728" cy="109728"/>
            </a:xfrm>
            <a:prstGeom prst="ellipse">
              <a:avLst/>
            </a:prstGeom>
            <a:solidFill>
              <a:srgbClr val="153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grpSp>
      <p:grpSp>
        <p:nvGrpSpPr>
          <p:cNvPr id="50" name="Group 49">
            <a:extLst>
              <a:ext uri="{FF2B5EF4-FFF2-40B4-BE49-F238E27FC236}">
                <a16:creationId xmlns:a16="http://schemas.microsoft.com/office/drawing/2014/main" id="{35529D20-7B6C-1E9D-8CE7-AD1D2DEE24E6}"/>
              </a:ext>
            </a:extLst>
          </p:cNvPr>
          <p:cNvGrpSpPr/>
          <p:nvPr/>
        </p:nvGrpSpPr>
        <p:grpSpPr>
          <a:xfrm>
            <a:off x="486660" y="6502881"/>
            <a:ext cx="6031214" cy="290770"/>
            <a:chOff x="544471" y="3559314"/>
            <a:chExt cx="6031214" cy="290770"/>
          </a:xfrm>
        </p:grpSpPr>
        <p:sp>
          <p:nvSpPr>
            <p:cNvPr id="36" name="Rectangle 35">
              <a:extLst>
                <a:ext uri="{FF2B5EF4-FFF2-40B4-BE49-F238E27FC236}">
                  <a16:creationId xmlns:a16="http://schemas.microsoft.com/office/drawing/2014/main" id="{6EDA6271-C8DD-D5A0-E6E9-2DC2DF667CFA}"/>
                </a:ext>
              </a:extLst>
            </p:cNvPr>
            <p:cNvSpPr/>
            <p:nvPr/>
          </p:nvSpPr>
          <p:spPr>
            <a:xfrm>
              <a:off x="544471" y="3559314"/>
              <a:ext cx="6031214" cy="29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8338C76-07FA-5A6B-8C06-457DB6E37959}"/>
                </a:ext>
              </a:extLst>
            </p:cNvPr>
            <p:cNvSpPr txBox="1"/>
            <p:nvPr/>
          </p:nvSpPr>
          <p:spPr>
            <a:xfrm>
              <a:off x="755613" y="3602524"/>
              <a:ext cx="2565385" cy="215444"/>
            </a:xfrm>
            <a:prstGeom prst="rect">
              <a:avLst/>
            </a:prstGeom>
            <a:solidFill>
              <a:srgbClr val="FFFFFF"/>
            </a:solidFill>
          </p:spPr>
          <p:txBody>
            <a:bodyPr wrap="square" rtlCol="0">
              <a:spAutoFit/>
            </a:bodyPr>
            <a:lstStyle/>
            <a:p>
              <a:r>
                <a:rPr lang="en-US" sz="800" spc="-10" dirty="0">
                  <a:solidFill>
                    <a:srgbClr val="75787B"/>
                  </a:solidFill>
                  <a:latin typeface="Segoe UI"/>
                  <a:cs typeface="Segoe UI"/>
                </a:rPr>
                <a:t>Guaranteed Annual Withdrawal Amount (GAWA)</a:t>
              </a:r>
              <a:endParaRPr lang="en-US" sz="800" b="1" spc="-10" dirty="0">
                <a:solidFill>
                  <a:schemeClr val="bg1"/>
                </a:solidFill>
                <a:latin typeface="Helvetica" pitchFamily="2" charset="0"/>
              </a:endParaRPr>
            </a:p>
          </p:txBody>
        </p:sp>
        <p:sp>
          <p:nvSpPr>
            <p:cNvPr id="40" name="Oval 39">
              <a:extLst>
                <a:ext uri="{FF2B5EF4-FFF2-40B4-BE49-F238E27FC236}">
                  <a16:creationId xmlns:a16="http://schemas.microsoft.com/office/drawing/2014/main" id="{71266D26-C35A-73A6-DE7C-3DD776E3AED6}"/>
                </a:ext>
              </a:extLst>
            </p:cNvPr>
            <p:cNvSpPr/>
            <p:nvPr/>
          </p:nvSpPr>
          <p:spPr>
            <a:xfrm>
              <a:off x="646879" y="3655070"/>
              <a:ext cx="109728" cy="109728"/>
            </a:xfrm>
            <a:prstGeom prst="ellipse">
              <a:avLst/>
            </a:prstGeom>
            <a:solidFill>
              <a:srgbClr val="0A8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42" name="TextBox 41">
              <a:extLst>
                <a:ext uri="{FF2B5EF4-FFF2-40B4-BE49-F238E27FC236}">
                  <a16:creationId xmlns:a16="http://schemas.microsoft.com/office/drawing/2014/main" id="{796648BE-C605-44F8-C1FF-A934D141728A}"/>
                </a:ext>
              </a:extLst>
            </p:cNvPr>
            <p:cNvSpPr txBox="1"/>
            <p:nvPr/>
          </p:nvSpPr>
          <p:spPr>
            <a:xfrm>
              <a:off x="3265078" y="3602524"/>
              <a:ext cx="1082179" cy="215444"/>
            </a:xfrm>
            <a:prstGeom prst="rect">
              <a:avLst/>
            </a:prstGeom>
            <a:solidFill>
              <a:srgbClr val="FFFFFF"/>
            </a:solidFill>
          </p:spPr>
          <p:txBody>
            <a:bodyPr wrap="square" rtlCol="0">
              <a:spAutoFit/>
            </a:bodyPr>
            <a:lstStyle/>
            <a:p>
              <a:r>
                <a:rPr lang="en-US" sz="800" spc="-10" dirty="0">
                  <a:solidFill>
                    <a:srgbClr val="75787B"/>
                  </a:solidFill>
                  <a:latin typeface="Segoe UI"/>
                  <a:cs typeface="Segoe UI"/>
                </a:rPr>
                <a:t>Increase to GAWA</a:t>
              </a:r>
              <a:endParaRPr lang="en-US" sz="800" b="1" spc="-10" dirty="0">
                <a:solidFill>
                  <a:schemeClr val="bg1"/>
                </a:solidFill>
                <a:latin typeface="Helvetica" pitchFamily="2" charset="0"/>
              </a:endParaRPr>
            </a:p>
          </p:txBody>
        </p:sp>
        <p:sp>
          <p:nvSpPr>
            <p:cNvPr id="43" name="Oval 42">
              <a:extLst>
                <a:ext uri="{FF2B5EF4-FFF2-40B4-BE49-F238E27FC236}">
                  <a16:creationId xmlns:a16="http://schemas.microsoft.com/office/drawing/2014/main" id="{10914680-B655-8D93-91E9-E04494244CA8}"/>
                </a:ext>
              </a:extLst>
            </p:cNvPr>
            <p:cNvSpPr/>
            <p:nvPr/>
          </p:nvSpPr>
          <p:spPr>
            <a:xfrm>
              <a:off x="4368029" y="3651895"/>
              <a:ext cx="109728" cy="109728"/>
            </a:xfrm>
            <a:prstGeom prst="ellipse">
              <a:avLst/>
            </a:prstGeom>
            <a:solidFill>
              <a:srgbClr val="55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A8ACD"/>
                  </a:solid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44" name="TextBox 43">
              <a:extLst>
                <a:ext uri="{FF2B5EF4-FFF2-40B4-BE49-F238E27FC236}">
                  <a16:creationId xmlns:a16="http://schemas.microsoft.com/office/drawing/2014/main" id="{124B6912-3FCA-2A87-9DFC-C00E44FBB53B}"/>
                </a:ext>
              </a:extLst>
            </p:cNvPr>
            <p:cNvSpPr txBox="1"/>
            <p:nvPr/>
          </p:nvSpPr>
          <p:spPr>
            <a:xfrm>
              <a:off x="4477757" y="3602524"/>
              <a:ext cx="1082179" cy="215444"/>
            </a:xfrm>
            <a:prstGeom prst="rect">
              <a:avLst/>
            </a:prstGeom>
            <a:solidFill>
              <a:srgbClr val="FFFFFF"/>
            </a:solidFill>
          </p:spPr>
          <p:txBody>
            <a:bodyPr wrap="square" rtlCol="0">
              <a:spAutoFit/>
            </a:bodyPr>
            <a:lstStyle/>
            <a:p>
              <a:r>
                <a:rPr lang="en-US" sz="800" spc="-10" dirty="0">
                  <a:solidFill>
                    <a:srgbClr val="75787B"/>
                  </a:solidFill>
                  <a:latin typeface="Segoe UI"/>
                  <a:cs typeface="Segoe UI"/>
                </a:rPr>
                <a:t>GAWA payments</a:t>
              </a:r>
              <a:endParaRPr lang="en-US" sz="800" b="1" spc="-10" dirty="0">
                <a:solidFill>
                  <a:schemeClr val="bg1"/>
                </a:solidFill>
                <a:latin typeface="Helvetica" pitchFamily="2" charset="0"/>
              </a:endParaRPr>
            </a:p>
          </p:txBody>
        </p:sp>
        <p:sp>
          <p:nvSpPr>
            <p:cNvPr id="46" name="TextBox 45">
              <a:extLst>
                <a:ext uri="{FF2B5EF4-FFF2-40B4-BE49-F238E27FC236}">
                  <a16:creationId xmlns:a16="http://schemas.microsoft.com/office/drawing/2014/main" id="{40B3FA2C-D93D-CCD6-5A70-CC9028D8004D}"/>
                </a:ext>
              </a:extLst>
            </p:cNvPr>
            <p:cNvSpPr txBox="1"/>
            <p:nvPr/>
          </p:nvSpPr>
          <p:spPr>
            <a:xfrm>
              <a:off x="5620213" y="3602524"/>
              <a:ext cx="873623" cy="215444"/>
            </a:xfrm>
            <a:prstGeom prst="rect">
              <a:avLst/>
            </a:prstGeom>
            <a:solidFill>
              <a:srgbClr val="FFFFFF"/>
            </a:solidFill>
          </p:spPr>
          <p:txBody>
            <a:bodyPr wrap="square" rtlCol="0">
              <a:spAutoFit/>
            </a:bodyPr>
            <a:lstStyle/>
            <a:p>
              <a:r>
                <a:rPr lang="en-US" sz="800" spc="-10" dirty="0">
                  <a:solidFill>
                    <a:srgbClr val="75787B"/>
                  </a:solidFill>
                  <a:latin typeface="Segoe UI"/>
                  <a:cs typeface="Segoe UI"/>
                </a:rPr>
                <a:t>Account value</a:t>
              </a:r>
              <a:endParaRPr lang="en-US" sz="800" b="1" spc="-10" dirty="0">
                <a:solidFill>
                  <a:schemeClr val="bg1"/>
                </a:solidFill>
                <a:latin typeface="Helvetica" pitchFamily="2" charset="0"/>
              </a:endParaRPr>
            </a:p>
          </p:txBody>
        </p:sp>
        <p:sp>
          <p:nvSpPr>
            <p:cNvPr id="48" name="Oval 47">
              <a:extLst>
                <a:ext uri="{FF2B5EF4-FFF2-40B4-BE49-F238E27FC236}">
                  <a16:creationId xmlns:a16="http://schemas.microsoft.com/office/drawing/2014/main" id="{551A4E36-BCBD-6B78-E81F-4CC53A4DCB1B}"/>
                </a:ext>
              </a:extLst>
            </p:cNvPr>
            <p:cNvSpPr/>
            <p:nvPr/>
          </p:nvSpPr>
          <p:spPr>
            <a:xfrm>
              <a:off x="5516229" y="3656335"/>
              <a:ext cx="109728" cy="109728"/>
            </a:xfrm>
            <a:prstGeom prst="ellipse">
              <a:avLst/>
            </a:prstGeom>
            <a:solidFill>
              <a:srgbClr val="153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A8ACD"/>
                  </a:solid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41" name="Oval 40">
              <a:extLst>
                <a:ext uri="{FF2B5EF4-FFF2-40B4-BE49-F238E27FC236}">
                  <a16:creationId xmlns:a16="http://schemas.microsoft.com/office/drawing/2014/main" id="{2CDBA723-F91A-5482-F608-CFBAE6E8DBF8}"/>
                </a:ext>
              </a:extLst>
            </p:cNvPr>
            <p:cNvSpPr/>
            <p:nvPr/>
          </p:nvSpPr>
          <p:spPr>
            <a:xfrm>
              <a:off x="3153973" y="3655070"/>
              <a:ext cx="109728" cy="109728"/>
            </a:xfrm>
            <a:prstGeom prst="ellipse">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A8ACD"/>
                  </a:solid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49692" y="4372275"/>
            <a:ext cx="273685" cy="0"/>
          </a:xfrm>
          <a:custGeom>
            <a:avLst/>
            <a:gdLst/>
            <a:ahLst/>
            <a:cxnLst/>
            <a:rect l="l" t="t" r="r" b="b"/>
            <a:pathLst>
              <a:path w="273684">
                <a:moveTo>
                  <a:pt x="0" y="0"/>
                </a:moveTo>
                <a:lnTo>
                  <a:pt x="273668" y="0"/>
                </a:lnTo>
              </a:path>
            </a:pathLst>
          </a:custGeom>
          <a:ln w="12700">
            <a:solidFill>
              <a:srgbClr val="002577"/>
            </a:solidFill>
          </a:ln>
        </p:spPr>
        <p:txBody>
          <a:bodyPr wrap="square" lIns="0" tIns="0" rIns="0" bIns="0" rtlCol="0"/>
          <a:lstStyle/>
          <a:p>
            <a:endParaRPr/>
          </a:p>
        </p:txBody>
      </p:sp>
      <p:sp>
        <p:nvSpPr>
          <p:cNvPr id="3" name="object 3"/>
          <p:cNvSpPr/>
          <p:nvPr/>
        </p:nvSpPr>
        <p:spPr>
          <a:xfrm>
            <a:off x="8024815" y="4372275"/>
            <a:ext cx="2108200" cy="0"/>
          </a:xfrm>
          <a:custGeom>
            <a:avLst/>
            <a:gdLst/>
            <a:ahLst/>
            <a:cxnLst/>
            <a:rect l="l" t="t" r="r" b="b"/>
            <a:pathLst>
              <a:path w="2108200">
                <a:moveTo>
                  <a:pt x="0" y="0"/>
                </a:moveTo>
                <a:lnTo>
                  <a:pt x="2107745" y="0"/>
                </a:lnTo>
              </a:path>
            </a:pathLst>
          </a:custGeom>
          <a:ln w="12700">
            <a:solidFill>
              <a:srgbClr val="002577"/>
            </a:solidFill>
          </a:ln>
        </p:spPr>
        <p:txBody>
          <a:bodyPr wrap="square" lIns="0" tIns="0" rIns="0" bIns="0" rtlCol="0"/>
          <a:lstStyle/>
          <a:p>
            <a:endParaRPr/>
          </a:p>
        </p:txBody>
      </p:sp>
      <p:sp>
        <p:nvSpPr>
          <p:cNvPr id="4" name="object 4"/>
          <p:cNvSpPr/>
          <p:nvPr/>
        </p:nvSpPr>
        <p:spPr>
          <a:xfrm>
            <a:off x="7425713" y="4372275"/>
            <a:ext cx="321945" cy="0"/>
          </a:xfrm>
          <a:custGeom>
            <a:avLst/>
            <a:gdLst/>
            <a:ahLst/>
            <a:cxnLst/>
            <a:rect l="l" t="t" r="r" b="b"/>
            <a:pathLst>
              <a:path w="321945">
                <a:moveTo>
                  <a:pt x="0" y="0"/>
                </a:moveTo>
                <a:lnTo>
                  <a:pt x="321638" y="0"/>
                </a:lnTo>
              </a:path>
            </a:pathLst>
          </a:custGeom>
          <a:ln w="12700">
            <a:solidFill>
              <a:srgbClr val="002577"/>
            </a:solidFill>
          </a:ln>
        </p:spPr>
        <p:txBody>
          <a:bodyPr wrap="square" lIns="0" tIns="0" rIns="0" bIns="0" rtlCol="0"/>
          <a:lstStyle/>
          <a:p>
            <a:endParaRPr/>
          </a:p>
        </p:txBody>
      </p:sp>
      <p:sp>
        <p:nvSpPr>
          <p:cNvPr id="5" name="object 5"/>
          <p:cNvSpPr/>
          <p:nvPr/>
        </p:nvSpPr>
        <p:spPr>
          <a:xfrm>
            <a:off x="8669779" y="3248524"/>
            <a:ext cx="0" cy="2482850"/>
          </a:xfrm>
          <a:custGeom>
            <a:avLst/>
            <a:gdLst/>
            <a:ahLst/>
            <a:cxnLst/>
            <a:rect l="l" t="t" r="r" b="b"/>
            <a:pathLst>
              <a:path h="2482850">
                <a:moveTo>
                  <a:pt x="0" y="0"/>
                </a:moveTo>
                <a:lnTo>
                  <a:pt x="0" y="2482466"/>
                </a:lnTo>
              </a:path>
            </a:pathLst>
          </a:custGeom>
          <a:ln w="3176">
            <a:solidFill>
              <a:schemeClr val="tx2"/>
            </a:solidFill>
          </a:ln>
        </p:spPr>
        <p:txBody>
          <a:bodyPr wrap="square" lIns="0" tIns="0" rIns="0" bIns="0" rtlCol="0"/>
          <a:lstStyle/>
          <a:p>
            <a:endParaRPr/>
          </a:p>
        </p:txBody>
      </p:sp>
      <p:sp>
        <p:nvSpPr>
          <p:cNvPr id="6" name="object 6"/>
          <p:cNvSpPr/>
          <p:nvPr/>
        </p:nvSpPr>
        <p:spPr>
          <a:xfrm>
            <a:off x="8669779" y="5988591"/>
            <a:ext cx="0" cy="720725"/>
          </a:xfrm>
          <a:custGeom>
            <a:avLst/>
            <a:gdLst/>
            <a:ahLst/>
            <a:cxnLst/>
            <a:rect l="l" t="t" r="r" b="b"/>
            <a:pathLst>
              <a:path h="720725">
                <a:moveTo>
                  <a:pt x="0" y="0"/>
                </a:moveTo>
                <a:lnTo>
                  <a:pt x="0" y="720217"/>
                </a:lnTo>
              </a:path>
            </a:pathLst>
          </a:custGeom>
          <a:ln w="3176">
            <a:solidFill>
              <a:schemeClr val="tx2"/>
            </a:solidFill>
          </a:ln>
        </p:spPr>
        <p:txBody>
          <a:bodyPr wrap="square" lIns="0" tIns="0" rIns="0" bIns="0" rtlCol="0"/>
          <a:lstStyle/>
          <a:p>
            <a:endParaRPr/>
          </a:p>
        </p:txBody>
      </p:sp>
      <p:sp>
        <p:nvSpPr>
          <p:cNvPr id="7" name="object 7"/>
          <p:cNvSpPr txBox="1">
            <a:spLocks noGrp="1"/>
          </p:cNvSpPr>
          <p:nvPr>
            <p:ph type="title"/>
          </p:nvPr>
        </p:nvSpPr>
        <p:spPr>
          <a:xfrm>
            <a:off x="420884" y="341376"/>
            <a:ext cx="7907020" cy="558800"/>
          </a:xfrm>
          <a:prstGeom prst="rect">
            <a:avLst/>
          </a:prstGeom>
        </p:spPr>
        <p:txBody>
          <a:bodyPr vert="horz" wrap="square" lIns="0" tIns="12700" rIns="0" bIns="0" rtlCol="0">
            <a:spAutoFit/>
          </a:bodyPr>
          <a:lstStyle/>
          <a:p>
            <a:pPr marL="12700">
              <a:lnSpc>
                <a:spcPct val="100000"/>
              </a:lnSpc>
              <a:spcBef>
                <a:spcPts val="100"/>
              </a:spcBef>
            </a:pPr>
            <a:r>
              <a:rPr sz="3500" spc="-5" dirty="0">
                <a:solidFill>
                  <a:srgbClr val="002677"/>
                </a:solidFill>
              </a:rPr>
              <a:t>Addressing market </a:t>
            </a:r>
            <a:r>
              <a:rPr sz="3500" dirty="0">
                <a:solidFill>
                  <a:srgbClr val="002677"/>
                </a:solidFill>
              </a:rPr>
              <a:t>volatility</a:t>
            </a:r>
            <a:r>
              <a:rPr sz="3500" spc="-45" dirty="0">
                <a:solidFill>
                  <a:srgbClr val="002677"/>
                </a:solidFill>
              </a:rPr>
              <a:t> </a:t>
            </a:r>
            <a:r>
              <a:rPr sz="3500" spc="-5" dirty="0">
                <a:solidFill>
                  <a:srgbClr val="002677"/>
                </a:solidFill>
              </a:rPr>
              <a:t>concerns</a:t>
            </a:r>
            <a:endParaRPr sz="3500"/>
          </a:p>
        </p:txBody>
      </p:sp>
      <p:sp>
        <p:nvSpPr>
          <p:cNvPr id="8" name="object 8"/>
          <p:cNvSpPr txBox="1"/>
          <p:nvPr/>
        </p:nvSpPr>
        <p:spPr>
          <a:xfrm>
            <a:off x="453201" y="2314665"/>
            <a:ext cx="6290273" cy="1203535"/>
          </a:xfrm>
          <a:prstGeom prst="rect">
            <a:avLst/>
          </a:prstGeom>
        </p:spPr>
        <p:txBody>
          <a:bodyPr vert="horz" wrap="square" lIns="0" tIns="125095" rIns="0" bIns="0" rtlCol="0">
            <a:spAutoFit/>
          </a:bodyPr>
          <a:lstStyle/>
          <a:p>
            <a:pPr marL="12700">
              <a:lnSpc>
                <a:spcPct val="100000"/>
              </a:lnSpc>
              <a:spcBef>
                <a:spcPts val="1200"/>
              </a:spcBef>
            </a:pPr>
            <a:r>
              <a:rPr b="1" spc="-15" dirty="0">
                <a:solidFill>
                  <a:srgbClr val="002577"/>
                </a:solidFill>
                <a:latin typeface="Segoe UI"/>
                <a:cs typeface="Segoe UI"/>
              </a:rPr>
              <a:t>Mitigate risk with potential </a:t>
            </a:r>
            <a:r>
              <a:rPr b="1" spc="-10" dirty="0">
                <a:solidFill>
                  <a:srgbClr val="002577"/>
                </a:solidFill>
                <a:latin typeface="Segoe UI"/>
                <a:cs typeface="Segoe UI"/>
              </a:rPr>
              <a:t>for </a:t>
            </a:r>
            <a:r>
              <a:rPr b="1" spc="-15" dirty="0">
                <a:solidFill>
                  <a:srgbClr val="002577"/>
                </a:solidFill>
                <a:latin typeface="Segoe UI"/>
                <a:cs typeface="Segoe UI"/>
              </a:rPr>
              <a:t>upside</a:t>
            </a:r>
            <a:r>
              <a:rPr b="1" spc="-90" dirty="0">
                <a:solidFill>
                  <a:srgbClr val="002577"/>
                </a:solidFill>
                <a:latin typeface="Segoe UI"/>
                <a:cs typeface="Segoe UI"/>
              </a:rPr>
              <a:t> </a:t>
            </a:r>
            <a:r>
              <a:rPr b="1" spc="-15" dirty="0">
                <a:solidFill>
                  <a:srgbClr val="002577"/>
                </a:solidFill>
                <a:latin typeface="Segoe UI"/>
                <a:cs typeface="Segoe UI"/>
              </a:rPr>
              <a:t>gains</a:t>
            </a:r>
            <a:endParaRPr dirty="0">
              <a:latin typeface="Segoe UI"/>
              <a:cs typeface="Segoe UI"/>
            </a:endParaRPr>
          </a:p>
          <a:p>
            <a:pPr marL="243204" indent="-230504">
              <a:lnSpc>
                <a:spcPct val="100000"/>
              </a:lnSpc>
              <a:spcBef>
                <a:spcPts val="1200"/>
              </a:spcBef>
              <a:buFont typeface="Courier New"/>
              <a:buChar char="o"/>
              <a:tabLst>
                <a:tab pos="243204" algn="l"/>
              </a:tabLst>
            </a:pPr>
            <a:r>
              <a:rPr sz="1600" spc="-30" dirty="0">
                <a:solidFill>
                  <a:srgbClr val="002577"/>
                </a:solidFill>
                <a:latin typeface="Segoe UI"/>
                <a:cs typeface="Segoe UI"/>
              </a:rPr>
              <a:t>Innovative in the industry </a:t>
            </a:r>
            <a:r>
              <a:rPr sz="1600" spc="-30" dirty="0">
                <a:solidFill>
                  <a:srgbClr val="002577"/>
                </a:solidFill>
                <a:latin typeface="Arial"/>
                <a:cs typeface="Arial"/>
              </a:rPr>
              <a:t>— </a:t>
            </a:r>
            <a:r>
              <a:rPr sz="1600" spc="-30" dirty="0">
                <a:solidFill>
                  <a:srgbClr val="002577"/>
                </a:solidFill>
                <a:latin typeface="Segoe UI"/>
                <a:cs typeface="Segoe UI"/>
              </a:rPr>
              <a:t>Equitable is the first company to offer</a:t>
            </a:r>
            <a:endParaRPr sz="1600" spc="-30" dirty="0">
              <a:latin typeface="Segoe UI"/>
              <a:cs typeface="Segoe UI"/>
            </a:endParaRPr>
          </a:p>
          <a:p>
            <a:pPr marL="243204" indent="-230504">
              <a:lnSpc>
                <a:spcPct val="100000"/>
              </a:lnSpc>
              <a:spcBef>
                <a:spcPts val="1200"/>
              </a:spcBef>
              <a:buFont typeface="Courier New"/>
              <a:buChar char="o"/>
              <a:tabLst>
                <a:tab pos="243204" algn="l"/>
              </a:tabLst>
            </a:pPr>
            <a:r>
              <a:rPr sz="1600" spc="-10" dirty="0">
                <a:solidFill>
                  <a:srgbClr val="002577"/>
                </a:solidFill>
                <a:latin typeface="Segoe UI"/>
                <a:cs typeface="Segoe UI"/>
              </a:rPr>
              <a:t>Targeted for </a:t>
            </a:r>
            <a:r>
              <a:rPr sz="1600" spc="-15" dirty="0">
                <a:solidFill>
                  <a:srgbClr val="002577"/>
                </a:solidFill>
                <a:latin typeface="Segoe UI"/>
                <a:cs typeface="Segoe UI"/>
              </a:rPr>
              <a:t>participants </a:t>
            </a:r>
            <a:r>
              <a:rPr sz="1600" spc="-10" dirty="0">
                <a:solidFill>
                  <a:srgbClr val="002577"/>
                </a:solidFill>
                <a:latin typeface="Segoe UI"/>
                <a:cs typeface="Segoe UI"/>
              </a:rPr>
              <a:t>in the </a:t>
            </a:r>
            <a:r>
              <a:rPr sz="1600" spc="-15" dirty="0">
                <a:solidFill>
                  <a:srgbClr val="002577"/>
                </a:solidFill>
                <a:latin typeface="Segoe UI"/>
                <a:cs typeface="Segoe UI"/>
              </a:rPr>
              <a:t>accumulation</a:t>
            </a:r>
            <a:r>
              <a:rPr sz="1600" spc="-65" dirty="0">
                <a:solidFill>
                  <a:srgbClr val="002577"/>
                </a:solidFill>
                <a:latin typeface="Segoe UI"/>
                <a:cs typeface="Segoe UI"/>
              </a:rPr>
              <a:t> </a:t>
            </a:r>
            <a:r>
              <a:rPr sz="1600" spc="-10" dirty="0">
                <a:solidFill>
                  <a:srgbClr val="002577"/>
                </a:solidFill>
                <a:latin typeface="Segoe UI"/>
                <a:cs typeface="Segoe UI"/>
              </a:rPr>
              <a:t>stage</a:t>
            </a:r>
            <a:endParaRPr sz="1600" dirty="0">
              <a:latin typeface="Segoe UI"/>
              <a:cs typeface="Segoe UI"/>
            </a:endParaRPr>
          </a:p>
        </p:txBody>
      </p:sp>
      <p:sp>
        <p:nvSpPr>
          <p:cNvPr id="9" name="object 9"/>
          <p:cNvSpPr txBox="1"/>
          <p:nvPr/>
        </p:nvSpPr>
        <p:spPr>
          <a:xfrm>
            <a:off x="463641" y="1290272"/>
            <a:ext cx="6962140" cy="406400"/>
          </a:xfrm>
          <a:prstGeom prst="rect">
            <a:avLst/>
          </a:prstGeom>
        </p:spPr>
        <p:txBody>
          <a:bodyPr vert="horz" wrap="square" lIns="0" tIns="12700" rIns="0" bIns="0" rtlCol="0">
            <a:spAutoFit/>
          </a:bodyPr>
          <a:lstStyle/>
          <a:p>
            <a:pPr marL="12700">
              <a:lnSpc>
                <a:spcPct val="100000"/>
              </a:lnSpc>
              <a:spcBef>
                <a:spcPts val="100"/>
              </a:spcBef>
            </a:pPr>
            <a:r>
              <a:rPr sz="2500" b="1" spc="-5" dirty="0">
                <a:solidFill>
                  <a:srgbClr val="3369FF"/>
                </a:solidFill>
                <a:latin typeface="Segoe UI"/>
                <a:cs typeface="Segoe UI"/>
              </a:rPr>
              <a:t>Innovative </a:t>
            </a:r>
            <a:r>
              <a:rPr sz="2500" b="1" dirty="0">
                <a:solidFill>
                  <a:srgbClr val="3369FF"/>
                </a:solidFill>
                <a:latin typeface="Segoe UI"/>
                <a:cs typeface="Segoe UI"/>
              </a:rPr>
              <a:t>Structured </a:t>
            </a:r>
            <a:r>
              <a:rPr sz="2500" b="1" spc="-5" dirty="0">
                <a:solidFill>
                  <a:srgbClr val="3369FF"/>
                </a:solidFill>
                <a:latin typeface="Segoe UI"/>
                <a:cs typeface="Segoe UI"/>
              </a:rPr>
              <a:t>Investment Option</a:t>
            </a:r>
            <a:r>
              <a:rPr sz="2500" b="1" spc="-10" dirty="0">
                <a:solidFill>
                  <a:srgbClr val="3369FF"/>
                </a:solidFill>
                <a:latin typeface="Segoe UI"/>
                <a:cs typeface="Segoe UI"/>
              </a:rPr>
              <a:t> </a:t>
            </a:r>
            <a:r>
              <a:rPr sz="3675" b="1" spc="7" baseline="1133" dirty="0">
                <a:solidFill>
                  <a:srgbClr val="3369FF"/>
                </a:solidFill>
                <a:latin typeface="Segoe UI Historic"/>
                <a:cs typeface="Segoe UI Historic"/>
              </a:rPr>
              <a:t>(</a:t>
            </a:r>
            <a:r>
              <a:rPr sz="2500" b="1" spc="5" dirty="0">
                <a:solidFill>
                  <a:srgbClr val="3369FF"/>
                </a:solidFill>
                <a:latin typeface="Segoe UI"/>
                <a:cs typeface="Segoe UI"/>
              </a:rPr>
              <a:t>SIO</a:t>
            </a:r>
            <a:r>
              <a:rPr sz="3675" b="1" spc="7" baseline="1133" dirty="0">
                <a:solidFill>
                  <a:srgbClr val="3369FF"/>
                </a:solidFill>
                <a:latin typeface="Segoe UI Historic"/>
                <a:cs typeface="Segoe UI Historic"/>
              </a:rPr>
              <a:t>)</a:t>
            </a:r>
            <a:endParaRPr sz="3675" baseline="1133" dirty="0">
              <a:latin typeface="Segoe UI Historic"/>
              <a:cs typeface="Segoe UI Historic"/>
            </a:endParaRPr>
          </a:p>
        </p:txBody>
      </p:sp>
      <p:sp>
        <p:nvSpPr>
          <p:cNvPr id="10" name="object 10"/>
          <p:cNvSpPr/>
          <p:nvPr/>
        </p:nvSpPr>
        <p:spPr>
          <a:xfrm>
            <a:off x="12029780" y="5418174"/>
            <a:ext cx="294005" cy="0"/>
          </a:xfrm>
          <a:custGeom>
            <a:avLst/>
            <a:gdLst/>
            <a:ahLst/>
            <a:cxnLst/>
            <a:rect l="l" t="t" r="r" b="b"/>
            <a:pathLst>
              <a:path w="294004">
                <a:moveTo>
                  <a:pt x="0" y="0"/>
                </a:moveTo>
                <a:lnTo>
                  <a:pt x="293581" y="0"/>
                </a:lnTo>
              </a:path>
            </a:pathLst>
          </a:custGeom>
          <a:ln w="3176">
            <a:solidFill>
              <a:schemeClr val="tx2"/>
            </a:solidFill>
          </a:ln>
        </p:spPr>
        <p:txBody>
          <a:bodyPr wrap="square" lIns="0" tIns="0" rIns="0" bIns="0" rtlCol="0"/>
          <a:lstStyle/>
          <a:p>
            <a:endParaRPr/>
          </a:p>
        </p:txBody>
      </p:sp>
      <p:sp>
        <p:nvSpPr>
          <p:cNvPr id="11" name="object 11"/>
          <p:cNvSpPr/>
          <p:nvPr/>
        </p:nvSpPr>
        <p:spPr>
          <a:xfrm>
            <a:off x="11662350" y="5418174"/>
            <a:ext cx="90170" cy="0"/>
          </a:xfrm>
          <a:custGeom>
            <a:avLst/>
            <a:gdLst/>
            <a:ahLst/>
            <a:cxnLst/>
            <a:rect l="l" t="t" r="r" b="b"/>
            <a:pathLst>
              <a:path w="90170">
                <a:moveTo>
                  <a:pt x="0" y="0"/>
                </a:moveTo>
                <a:lnTo>
                  <a:pt x="89965" y="0"/>
                </a:lnTo>
              </a:path>
            </a:pathLst>
          </a:custGeom>
          <a:ln w="3176">
            <a:solidFill>
              <a:schemeClr val="tx2"/>
            </a:solidFill>
          </a:ln>
        </p:spPr>
        <p:txBody>
          <a:bodyPr wrap="square" lIns="0" tIns="0" rIns="0" bIns="0" rtlCol="0"/>
          <a:lstStyle/>
          <a:p>
            <a:endParaRPr/>
          </a:p>
        </p:txBody>
      </p:sp>
      <p:sp>
        <p:nvSpPr>
          <p:cNvPr id="12" name="object 12"/>
          <p:cNvSpPr/>
          <p:nvPr/>
        </p:nvSpPr>
        <p:spPr>
          <a:xfrm>
            <a:off x="10443150" y="5418174"/>
            <a:ext cx="942340" cy="0"/>
          </a:xfrm>
          <a:custGeom>
            <a:avLst/>
            <a:gdLst/>
            <a:ahLst/>
            <a:cxnLst/>
            <a:rect l="l" t="t" r="r" b="b"/>
            <a:pathLst>
              <a:path w="942340">
                <a:moveTo>
                  <a:pt x="0" y="0"/>
                </a:moveTo>
                <a:lnTo>
                  <a:pt x="941735" y="0"/>
                </a:lnTo>
              </a:path>
            </a:pathLst>
          </a:custGeom>
          <a:ln w="3176">
            <a:solidFill>
              <a:schemeClr val="tx2"/>
            </a:solidFill>
          </a:ln>
        </p:spPr>
        <p:txBody>
          <a:bodyPr wrap="square" lIns="0" tIns="0" rIns="0" bIns="0" rtlCol="0"/>
          <a:lstStyle/>
          <a:p>
            <a:endParaRPr/>
          </a:p>
        </p:txBody>
      </p:sp>
      <p:sp>
        <p:nvSpPr>
          <p:cNvPr id="13" name="object 13"/>
          <p:cNvSpPr/>
          <p:nvPr/>
        </p:nvSpPr>
        <p:spPr>
          <a:xfrm>
            <a:off x="7425714" y="5418174"/>
            <a:ext cx="2740025" cy="0"/>
          </a:xfrm>
          <a:custGeom>
            <a:avLst/>
            <a:gdLst/>
            <a:ahLst/>
            <a:cxnLst/>
            <a:rect l="l" t="t" r="r" b="b"/>
            <a:pathLst>
              <a:path w="2740025">
                <a:moveTo>
                  <a:pt x="0" y="0"/>
                </a:moveTo>
                <a:lnTo>
                  <a:pt x="2739971" y="0"/>
                </a:lnTo>
              </a:path>
            </a:pathLst>
          </a:custGeom>
          <a:ln w="3176">
            <a:solidFill>
              <a:schemeClr val="tx2"/>
            </a:solidFill>
          </a:ln>
        </p:spPr>
        <p:txBody>
          <a:bodyPr wrap="square" lIns="0" tIns="0" rIns="0" bIns="0" rtlCol="0"/>
          <a:lstStyle/>
          <a:p>
            <a:endParaRPr/>
          </a:p>
        </p:txBody>
      </p:sp>
      <p:sp>
        <p:nvSpPr>
          <p:cNvPr id="14" name="object 14"/>
          <p:cNvSpPr/>
          <p:nvPr/>
        </p:nvSpPr>
        <p:spPr>
          <a:xfrm>
            <a:off x="7425714" y="3250479"/>
            <a:ext cx="4897755" cy="0"/>
          </a:xfrm>
          <a:custGeom>
            <a:avLst/>
            <a:gdLst/>
            <a:ahLst/>
            <a:cxnLst/>
            <a:rect l="l" t="t" r="r" b="b"/>
            <a:pathLst>
              <a:path w="4897755">
                <a:moveTo>
                  <a:pt x="0" y="0"/>
                </a:moveTo>
                <a:lnTo>
                  <a:pt x="4897647" y="1"/>
                </a:lnTo>
              </a:path>
            </a:pathLst>
          </a:custGeom>
          <a:ln w="3175">
            <a:solidFill>
              <a:schemeClr val="tx2"/>
            </a:solidFill>
          </a:ln>
        </p:spPr>
        <p:txBody>
          <a:bodyPr wrap="square" lIns="0" tIns="0" rIns="0" bIns="0" rtlCol="0"/>
          <a:lstStyle/>
          <a:p>
            <a:endParaRPr/>
          </a:p>
        </p:txBody>
      </p:sp>
      <p:sp>
        <p:nvSpPr>
          <p:cNvPr id="15" name="object 15"/>
          <p:cNvSpPr/>
          <p:nvPr/>
        </p:nvSpPr>
        <p:spPr>
          <a:xfrm>
            <a:off x="7425714" y="3680974"/>
            <a:ext cx="4897755" cy="0"/>
          </a:xfrm>
          <a:custGeom>
            <a:avLst/>
            <a:gdLst/>
            <a:ahLst/>
            <a:cxnLst/>
            <a:rect l="l" t="t" r="r" b="b"/>
            <a:pathLst>
              <a:path w="4897755">
                <a:moveTo>
                  <a:pt x="0" y="0"/>
                </a:moveTo>
                <a:lnTo>
                  <a:pt x="4897647" y="1"/>
                </a:lnTo>
              </a:path>
            </a:pathLst>
          </a:custGeom>
          <a:ln w="3175">
            <a:solidFill>
              <a:schemeClr val="tx2"/>
            </a:solidFill>
          </a:ln>
        </p:spPr>
        <p:txBody>
          <a:bodyPr wrap="square" lIns="0" tIns="0" rIns="0" bIns="0" rtlCol="0"/>
          <a:lstStyle/>
          <a:p>
            <a:endParaRPr/>
          </a:p>
        </p:txBody>
      </p:sp>
      <p:sp>
        <p:nvSpPr>
          <p:cNvPr id="16" name="object 16"/>
          <p:cNvSpPr/>
          <p:nvPr/>
        </p:nvSpPr>
        <p:spPr>
          <a:xfrm>
            <a:off x="7425714" y="4105948"/>
            <a:ext cx="4897755" cy="0"/>
          </a:xfrm>
          <a:custGeom>
            <a:avLst/>
            <a:gdLst/>
            <a:ahLst/>
            <a:cxnLst/>
            <a:rect l="l" t="t" r="r" b="b"/>
            <a:pathLst>
              <a:path w="4897755">
                <a:moveTo>
                  <a:pt x="0" y="0"/>
                </a:moveTo>
                <a:lnTo>
                  <a:pt x="4897647" y="1"/>
                </a:lnTo>
              </a:path>
            </a:pathLst>
          </a:custGeom>
          <a:ln w="3175">
            <a:solidFill>
              <a:schemeClr val="tx2"/>
            </a:solidFill>
          </a:ln>
        </p:spPr>
        <p:txBody>
          <a:bodyPr wrap="square" lIns="0" tIns="0" rIns="0" bIns="0" rtlCol="0"/>
          <a:lstStyle/>
          <a:p>
            <a:endParaRPr/>
          </a:p>
        </p:txBody>
      </p:sp>
      <p:sp>
        <p:nvSpPr>
          <p:cNvPr id="17" name="object 17"/>
          <p:cNvSpPr/>
          <p:nvPr/>
        </p:nvSpPr>
        <p:spPr>
          <a:xfrm>
            <a:off x="8392245" y="4542826"/>
            <a:ext cx="3931285" cy="0"/>
          </a:xfrm>
          <a:custGeom>
            <a:avLst/>
            <a:gdLst/>
            <a:ahLst/>
            <a:cxnLst/>
            <a:rect l="l" t="t" r="r" b="b"/>
            <a:pathLst>
              <a:path w="3931284">
                <a:moveTo>
                  <a:pt x="0" y="0"/>
                </a:moveTo>
                <a:lnTo>
                  <a:pt x="3931116" y="0"/>
                </a:lnTo>
              </a:path>
            </a:pathLst>
          </a:custGeom>
          <a:ln w="3176">
            <a:solidFill>
              <a:schemeClr val="tx2"/>
            </a:solidFill>
          </a:ln>
        </p:spPr>
        <p:txBody>
          <a:bodyPr wrap="square" lIns="0" tIns="0" rIns="0" bIns="0" rtlCol="0"/>
          <a:lstStyle/>
          <a:p>
            <a:endParaRPr/>
          </a:p>
        </p:txBody>
      </p:sp>
      <p:sp>
        <p:nvSpPr>
          <p:cNvPr id="18" name="object 18"/>
          <p:cNvSpPr/>
          <p:nvPr/>
        </p:nvSpPr>
        <p:spPr>
          <a:xfrm>
            <a:off x="8024815" y="4542826"/>
            <a:ext cx="90170" cy="0"/>
          </a:xfrm>
          <a:custGeom>
            <a:avLst/>
            <a:gdLst/>
            <a:ahLst/>
            <a:cxnLst/>
            <a:rect l="l" t="t" r="r" b="b"/>
            <a:pathLst>
              <a:path w="90170">
                <a:moveTo>
                  <a:pt x="0" y="0"/>
                </a:moveTo>
                <a:lnTo>
                  <a:pt x="89965" y="0"/>
                </a:lnTo>
              </a:path>
            </a:pathLst>
          </a:custGeom>
          <a:ln w="3176">
            <a:solidFill>
              <a:schemeClr val="tx2"/>
            </a:solidFill>
          </a:ln>
        </p:spPr>
        <p:txBody>
          <a:bodyPr wrap="square" lIns="0" tIns="0" rIns="0" bIns="0" rtlCol="0"/>
          <a:lstStyle/>
          <a:p>
            <a:endParaRPr/>
          </a:p>
        </p:txBody>
      </p:sp>
      <p:sp>
        <p:nvSpPr>
          <p:cNvPr id="19" name="object 19"/>
          <p:cNvSpPr/>
          <p:nvPr/>
        </p:nvSpPr>
        <p:spPr>
          <a:xfrm>
            <a:off x="7425714" y="4542826"/>
            <a:ext cx="321945" cy="0"/>
          </a:xfrm>
          <a:custGeom>
            <a:avLst/>
            <a:gdLst/>
            <a:ahLst/>
            <a:cxnLst/>
            <a:rect l="l" t="t" r="r" b="b"/>
            <a:pathLst>
              <a:path w="321945">
                <a:moveTo>
                  <a:pt x="0" y="0"/>
                </a:moveTo>
                <a:lnTo>
                  <a:pt x="321637" y="0"/>
                </a:lnTo>
              </a:path>
            </a:pathLst>
          </a:custGeom>
          <a:ln w="3176">
            <a:solidFill>
              <a:schemeClr val="tx2"/>
            </a:solidFill>
          </a:ln>
        </p:spPr>
        <p:txBody>
          <a:bodyPr wrap="square" lIns="0" tIns="0" rIns="0" bIns="0" rtlCol="0"/>
          <a:lstStyle/>
          <a:p>
            <a:endParaRPr/>
          </a:p>
        </p:txBody>
      </p:sp>
      <p:sp>
        <p:nvSpPr>
          <p:cNvPr id="20" name="object 20"/>
          <p:cNvSpPr/>
          <p:nvPr/>
        </p:nvSpPr>
        <p:spPr>
          <a:xfrm>
            <a:off x="11662350" y="6285901"/>
            <a:ext cx="661035" cy="0"/>
          </a:xfrm>
          <a:custGeom>
            <a:avLst/>
            <a:gdLst/>
            <a:ahLst/>
            <a:cxnLst/>
            <a:rect l="l" t="t" r="r" b="b"/>
            <a:pathLst>
              <a:path w="661034">
                <a:moveTo>
                  <a:pt x="0" y="0"/>
                </a:moveTo>
                <a:lnTo>
                  <a:pt x="661010" y="0"/>
                </a:lnTo>
              </a:path>
            </a:pathLst>
          </a:custGeom>
          <a:ln w="3176">
            <a:solidFill>
              <a:schemeClr val="tx2"/>
            </a:solidFill>
          </a:ln>
        </p:spPr>
        <p:txBody>
          <a:bodyPr wrap="square" lIns="0" tIns="0" rIns="0" bIns="0" rtlCol="0"/>
          <a:lstStyle/>
          <a:p>
            <a:endParaRPr/>
          </a:p>
        </p:txBody>
      </p:sp>
      <p:sp>
        <p:nvSpPr>
          <p:cNvPr id="21" name="object 21"/>
          <p:cNvSpPr/>
          <p:nvPr/>
        </p:nvSpPr>
        <p:spPr>
          <a:xfrm>
            <a:off x="7425714" y="6285901"/>
            <a:ext cx="3959225" cy="0"/>
          </a:xfrm>
          <a:custGeom>
            <a:avLst/>
            <a:gdLst/>
            <a:ahLst/>
            <a:cxnLst/>
            <a:rect l="l" t="t" r="r" b="b"/>
            <a:pathLst>
              <a:path w="3959225">
                <a:moveTo>
                  <a:pt x="0" y="0"/>
                </a:moveTo>
                <a:lnTo>
                  <a:pt x="3959171" y="0"/>
                </a:lnTo>
              </a:path>
            </a:pathLst>
          </a:custGeom>
          <a:ln w="3176">
            <a:solidFill>
              <a:schemeClr val="tx2"/>
            </a:solidFill>
          </a:ln>
        </p:spPr>
        <p:txBody>
          <a:bodyPr wrap="square" lIns="0" tIns="0" rIns="0" bIns="0" rtlCol="0"/>
          <a:lstStyle/>
          <a:p>
            <a:endParaRPr/>
          </a:p>
        </p:txBody>
      </p:sp>
      <p:sp>
        <p:nvSpPr>
          <p:cNvPr id="22" name="object 22"/>
          <p:cNvSpPr/>
          <p:nvPr/>
        </p:nvSpPr>
        <p:spPr>
          <a:xfrm>
            <a:off x="11662350" y="6705600"/>
            <a:ext cx="661035" cy="0"/>
          </a:xfrm>
          <a:custGeom>
            <a:avLst/>
            <a:gdLst/>
            <a:ahLst/>
            <a:cxnLst/>
            <a:rect l="l" t="t" r="r" b="b"/>
            <a:pathLst>
              <a:path w="661034">
                <a:moveTo>
                  <a:pt x="0" y="0"/>
                </a:moveTo>
                <a:lnTo>
                  <a:pt x="661010" y="0"/>
                </a:lnTo>
              </a:path>
            </a:pathLst>
          </a:custGeom>
          <a:ln w="3176">
            <a:solidFill>
              <a:schemeClr val="tx2"/>
            </a:solidFill>
          </a:ln>
        </p:spPr>
        <p:txBody>
          <a:bodyPr wrap="square" lIns="0" tIns="0" rIns="0" bIns="0" rtlCol="0"/>
          <a:lstStyle/>
          <a:p>
            <a:endParaRPr/>
          </a:p>
        </p:txBody>
      </p:sp>
      <p:sp>
        <p:nvSpPr>
          <p:cNvPr id="23" name="object 23"/>
          <p:cNvSpPr/>
          <p:nvPr/>
        </p:nvSpPr>
        <p:spPr>
          <a:xfrm>
            <a:off x="7425714" y="6705600"/>
            <a:ext cx="3959225" cy="0"/>
          </a:xfrm>
          <a:custGeom>
            <a:avLst/>
            <a:gdLst/>
            <a:ahLst/>
            <a:cxnLst/>
            <a:rect l="l" t="t" r="r" b="b"/>
            <a:pathLst>
              <a:path w="3959225">
                <a:moveTo>
                  <a:pt x="0" y="0"/>
                </a:moveTo>
                <a:lnTo>
                  <a:pt x="3959171" y="0"/>
                </a:lnTo>
              </a:path>
            </a:pathLst>
          </a:custGeom>
          <a:ln w="3176">
            <a:solidFill>
              <a:schemeClr val="tx2"/>
            </a:solidFill>
          </a:ln>
        </p:spPr>
        <p:txBody>
          <a:bodyPr wrap="square" lIns="0" tIns="0" rIns="0" bIns="0" rtlCol="0"/>
          <a:lstStyle/>
          <a:p>
            <a:endParaRPr/>
          </a:p>
        </p:txBody>
      </p:sp>
      <p:sp>
        <p:nvSpPr>
          <p:cNvPr id="24" name="object 24"/>
          <p:cNvSpPr/>
          <p:nvPr/>
        </p:nvSpPr>
        <p:spPr>
          <a:xfrm>
            <a:off x="9595390" y="4996749"/>
            <a:ext cx="2728595" cy="0"/>
          </a:xfrm>
          <a:custGeom>
            <a:avLst/>
            <a:gdLst/>
            <a:ahLst/>
            <a:cxnLst/>
            <a:rect l="l" t="t" r="r" b="b"/>
            <a:pathLst>
              <a:path w="2728595">
                <a:moveTo>
                  <a:pt x="0" y="0"/>
                </a:moveTo>
                <a:lnTo>
                  <a:pt x="2727971" y="0"/>
                </a:lnTo>
              </a:path>
            </a:pathLst>
          </a:custGeom>
          <a:ln w="12700">
            <a:solidFill>
              <a:srgbClr val="002577"/>
            </a:solidFill>
          </a:ln>
        </p:spPr>
        <p:txBody>
          <a:bodyPr wrap="square" lIns="0" tIns="0" rIns="0" bIns="0" rtlCol="0"/>
          <a:lstStyle/>
          <a:p>
            <a:endParaRPr/>
          </a:p>
        </p:txBody>
      </p:sp>
      <p:sp>
        <p:nvSpPr>
          <p:cNvPr id="25" name="object 25"/>
          <p:cNvSpPr/>
          <p:nvPr/>
        </p:nvSpPr>
        <p:spPr>
          <a:xfrm>
            <a:off x="7425714" y="4996749"/>
            <a:ext cx="1892300" cy="0"/>
          </a:xfrm>
          <a:custGeom>
            <a:avLst/>
            <a:gdLst/>
            <a:ahLst/>
            <a:cxnLst/>
            <a:rect l="l" t="t" r="r" b="b"/>
            <a:pathLst>
              <a:path w="1892300">
                <a:moveTo>
                  <a:pt x="0" y="0"/>
                </a:moveTo>
                <a:lnTo>
                  <a:pt x="1892212" y="0"/>
                </a:lnTo>
              </a:path>
            </a:pathLst>
          </a:custGeom>
          <a:ln w="12700">
            <a:solidFill>
              <a:srgbClr val="002577"/>
            </a:solidFill>
          </a:ln>
        </p:spPr>
        <p:txBody>
          <a:bodyPr wrap="square" lIns="0" tIns="0" rIns="0" bIns="0" rtlCol="0"/>
          <a:lstStyle/>
          <a:p>
            <a:endParaRPr/>
          </a:p>
        </p:txBody>
      </p:sp>
      <p:sp>
        <p:nvSpPr>
          <p:cNvPr id="26" name="object 26"/>
          <p:cNvSpPr txBox="1"/>
          <p:nvPr/>
        </p:nvSpPr>
        <p:spPr>
          <a:xfrm>
            <a:off x="7024191" y="3172967"/>
            <a:ext cx="28829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chemeClr val="tx2"/>
                </a:solidFill>
                <a:latin typeface="Segoe UI"/>
                <a:cs typeface="Segoe UI"/>
              </a:rPr>
              <a:t>20%</a:t>
            </a:r>
            <a:endParaRPr sz="1000" dirty="0">
              <a:solidFill>
                <a:schemeClr val="tx2"/>
              </a:solidFill>
              <a:latin typeface="Segoe UI"/>
              <a:cs typeface="Segoe UI"/>
            </a:endParaRPr>
          </a:p>
        </p:txBody>
      </p:sp>
      <p:sp>
        <p:nvSpPr>
          <p:cNvPr id="27" name="object 27"/>
          <p:cNvSpPr txBox="1"/>
          <p:nvPr/>
        </p:nvSpPr>
        <p:spPr>
          <a:xfrm>
            <a:off x="7098803" y="4468367"/>
            <a:ext cx="213995"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chemeClr val="tx2"/>
                </a:solidFill>
                <a:latin typeface="Segoe UI"/>
                <a:cs typeface="Segoe UI"/>
              </a:rPr>
              <a:t>5%</a:t>
            </a:r>
            <a:endParaRPr sz="1000">
              <a:solidFill>
                <a:schemeClr val="tx2"/>
              </a:solidFill>
              <a:latin typeface="Segoe UI"/>
              <a:cs typeface="Segoe UI"/>
            </a:endParaRPr>
          </a:p>
        </p:txBody>
      </p:sp>
      <p:sp>
        <p:nvSpPr>
          <p:cNvPr id="28" name="object 28"/>
          <p:cNvSpPr txBox="1"/>
          <p:nvPr/>
        </p:nvSpPr>
        <p:spPr>
          <a:xfrm>
            <a:off x="7098803" y="4901184"/>
            <a:ext cx="213995"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chemeClr val="tx2"/>
                </a:solidFill>
                <a:latin typeface="Segoe UI"/>
                <a:cs typeface="Segoe UI"/>
              </a:rPr>
              <a:t>0%</a:t>
            </a:r>
            <a:endParaRPr sz="1000">
              <a:solidFill>
                <a:schemeClr val="tx2"/>
              </a:solidFill>
              <a:latin typeface="Segoe UI"/>
              <a:cs typeface="Segoe UI"/>
            </a:endParaRPr>
          </a:p>
        </p:txBody>
      </p:sp>
      <p:sp>
        <p:nvSpPr>
          <p:cNvPr id="29" name="object 29"/>
          <p:cNvSpPr txBox="1"/>
          <p:nvPr/>
        </p:nvSpPr>
        <p:spPr>
          <a:xfrm>
            <a:off x="7043241" y="5334000"/>
            <a:ext cx="269240"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chemeClr val="tx2"/>
                </a:solidFill>
                <a:latin typeface="Segoe UI"/>
                <a:cs typeface="Segoe UI"/>
              </a:rPr>
              <a:t>-</a:t>
            </a:r>
            <a:r>
              <a:rPr sz="1000" spc="-10" dirty="0">
                <a:solidFill>
                  <a:schemeClr val="tx2"/>
                </a:solidFill>
                <a:latin typeface="Segoe UI"/>
                <a:cs typeface="Segoe UI"/>
              </a:rPr>
              <a:t>5%</a:t>
            </a:r>
            <a:endParaRPr sz="1000">
              <a:solidFill>
                <a:schemeClr val="tx2"/>
              </a:solidFill>
              <a:latin typeface="Segoe UI"/>
              <a:cs typeface="Segoe UI"/>
            </a:endParaRPr>
          </a:p>
        </p:txBody>
      </p:sp>
      <p:sp>
        <p:nvSpPr>
          <p:cNvPr id="30" name="object 30"/>
          <p:cNvSpPr txBox="1"/>
          <p:nvPr/>
        </p:nvSpPr>
        <p:spPr>
          <a:xfrm>
            <a:off x="6968628" y="5763767"/>
            <a:ext cx="344170"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chemeClr val="tx2"/>
                </a:solidFill>
                <a:latin typeface="Segoe UI"/>
                <a:cs typeface="Segoe UI"/>
              </a:rPr>
              <a:t>-</a:t>
            </a:r>
            <a:r>
              <a:rPr sz="1000" spc="-10" dirty="0">
                <a:solidFill>
                  <a:schemeClr val="tx2"/>
                </a:solidFill>
                <a:latin typeface="Segoe UI"/>
                <a:cs typeface="Segoe UI"/>
              </a:rPr>
              <a:t>10%</a:t>
            </a:r>
            <a:endParaRPr sz="1000">
              <a:solidFill>
                <a:schemeClr val="tx2"/>
              </a:solidFill>
              <a:latin typeface="Segoe UI"/>
              <a:cs typeface="Segoe UI"/>
            </a:endParaRPr>
          </a:p>
        </p:txBody>
      </p:sp>
      <p:sp>
        <p:nvSpPr>
          <p:cNvPr id="31" name="object 31"/>
          <p:cNvSpPr txBox="1"/>
          <p:nvPr/>
        </p:nvSpPr>
        <p:spPr>
          <a:xfrm>
            <a:off x="6968628" y="6196584"/>
            <a:ext cx="344170"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chemeClr val="tx2"/>
                </a:solidFill>
                <a:latin typeface="Segoe UI"/>
                <a:cs typeface="Segoe UI"/>
              </a:rPr>
              <a:t>-</a:t>
            </a:r>
            <a:r>
              <a:rPr sz="1000" spc="-10" dirty="0">
                <a:solidFill>
                  <a:schemeClr val="tx2"/>
                </a:solidFill>
                <a:latin typeface="Segoe UI"/>
                <a:cs typeface="Segoe UI"/>
              </a:rPr>
              <a:t>15%</a:t>
            </a:r>
            <a:endParaRPr sz="1000">
              <a:solidFill>
                <a:schemeClr val="tx2"/>
              </a:solidFill>
              <a:latin typeface="Segoe UI"/>
              <a:cs typeface="Segoe UI"/>
            </a:endParaRPr>
          </a:p>
        </p:txBody>
      </p:sp>
      <p:sp>
        <p:nvSpPr>
          <p:cNvPr id="32" name="object 32"/>
          <p:cNvSpPr txBox="1"/>
          <p:nvPr/>
        </p:nvSpPr>
        <p:spPr>
          <a:xfrm>
            <a:off x="6968628" y="6629400"/>
            <a:ext cx="344170" cy="166712"/>
          </a:xfrm>
          <a:prstGeom prst="rect">
            <a:avLst/>
          </a:prstGeom>
        </p:spPr>
        <p:txBody>
          <a:bodyPr vert="horz" wrap="square" lIns="0" tIns="12700" rIns="0" bIns="0" rtlCol="0">
            <a:spAutoFit/>
          </a:bodyPr>
          <a:lstStyle/>
          <a:p>
            <a:pPr marL="12700">
              <a:lnSpc>
                <a:spcPct val="100000"/>
              </a:lnSpc>
              <a:spcBef>
                <a:spcPts val="100"/>
              </a:spcBef>
            </a:pPr>
            <a:r>
              <a:rPr sz="1000" spc="-5" dirty="0">
                <a:solidFill>
                  <a:schemeClr val="tx2"/>
                </a:solidFill>
                <a:latin typeface="Segoe UI"/>
                <a:cs typeface="Segoe UI"/>
              </a:rPr>
              <a:t>-</a:t>
            </a:r>
            <a:r>
              <a:rPr sz="1000" spc="-10" dirty="0">
                <a:solidFill>
                  <a:schemeClr val="tx2"/>
                </a:solidFill>
                <a:latin typeface="Segoe UI"/>
                <a:cs typeface="Segoe UI"/>
              </a:rPr>
              <a:t>20%</a:t>
            </a:r>
            <a:endParaRPr sz="1000">
              <a:solidFill>
                <a:schemeClr val="tx2"/>
              </a:solidFill>
              <a:latin typeface="Segoe UI"/>
              <a:cs typeface="Segoe UI"/>
            </a:endParaRPr>
          </a:p>
        </p:txBody>
      </p:sp>
      <p:sp>
        <p:nvSpPr>
          <p:cNvPr id="33" name="object 33"/>
          <p:cNvSpPr/>
          <p:nvPr/>
        </p:nvSpPr>
        <p:spPr>
          <a:xfrm>
            <a:off x="7747352" y="4106779"/>
            <a:ext cx="277495" cy="892175"/>
          </a:xfrm>
          <a:custGeom>
            <a:avLst/>
            <a:gdLst/>
            <a:ahLst/>
            <a:cxnLst/>
            <a:rect l="l" t="t" r="r" b="b"/>
            <a:pathLst>
              <a:path w="277495" h="892175">
                <a:moveTo>
                  <a:pt x="0" y="0"/>
                </a:moveTo>
                <a:lnTo>
                  <a:pt x="277463" y="0"/>
                </a:lnTo>
                <a:lnTo>
                  <a:pt x="277463" y="891606"/>
                </a:lnTo>
                <a:lnTo>
                  <a:pt x="0" y="891606"/>
                </a:lnTo>
                <a:lnTo>
                  <a:pt x="0" y="0"/>
                </a:lnTo>
                <a:close/>
              </a:path>
            </a:pathLst>
          </a:custGeom>
          <a:solidFill>
            <a:srgbClr val="002677"/>
          </a:solidFill>
        </p:spPr>
        <p:txBody>
          <a:bodyPr wrap="square" lIns="0" tIns="0" rIns="0" bIns="0" rtlCol="0"/>
          <a:lstStyle/>
          <a:p>
            <a:endParaRPr/>
          </a:p>
        </p:txBody>
      </p:sp>
      <p:sp>
        <p:nvSpPr>
          <p:cNvPr id="34" name="object 34"/>
          <p:cNvSpPr txBox="1"/>
          <p:nvPr/>
        </p:nvSpPr>
        <p:spPr>
          <a:xfrm>
            <a:off x="7024191" y="3605784"/>
            <a:ext cx="1014094" cy="626110"/>
          </a:xfrm>
          <a:prstGeom prst="rect">
            <a:avLst/>
          </a:prstGeom>
        </p:spPr>
        <p:txBody>
          <a:bodyPr vert="horz" wrap="square" lIns="0" tIns="12700" rIns="0" bIns="0" rtlCol="0">
            <a:spAutoFit/>
          </a:bodyPr>
          <a:lstStyle/>
          <a:p>
            <a:pPr marL="12700">
              <a:lnSpc>
                <a:spcPct val="100000"/>
              </a:lnSpc>
              <a:spcBef>
                <a:spcPts val="100"/>
              </a:spcBef>
            </a:pPr>
            <a:r>
              <a:rPr sz="1000" spc="-10" dirty="0">
                <a:solidFill>
                  <a:schemeClr val="tx2"/>
                </a:solidFill>
                <a:latin typeface="Segoe UI"/>
                <a:cs typeface="Segoe UI"/>
              </a:rPr>
              <a:t>15%</a:t>
            </a:r>
            <a:endParaRPr sz="1000">
              <a:solidFill>
                <a:schemeClr val="tx2"/>
              </a:solidFill>
              <a:latin typeface="Segoe UI"/>
              <a:cs typeface="Segoe UI"/>
            </a:endParaRPr>
          </a:p>
          <a:p>
            <a:pPr marL="716915">
              <a:lnSpc>
                <a:spcPts val="1190"/>
              </a:lnSpc>
              <a:spcBef>
                <a:spcPts val="1030"/>
              </a:spcBef>
            </a:pPr>
            <a:r>
              <a:rPr sz="1000" b="1" dirty="0">
                <a:solidFill>
                  <a:schemeClr val="tx2"/>
                </a:solidFill>
                <a:latin typeface="Segoe UI"/>
                <a:cs typeface="Segoe UI"/>
              </a:rPr>
              <a:t>10%</a:t>
            </a:r>
            <a:endParaRPr sz="1000">
              <a:solidFill>
                <a:schemeClr val="tx2"/>
              </a:solidFill>
              <a:latin typeface="Segoe UI"/>
              <a:cs typeface="Segoe UI"/>
            </a:endParaRPr>
          </a:p>
          <a:p>
            <a:pPr marL="12700">
              <a:lnSpc>
                <a:spcPts val="1190"/>
              </a:lnSpc>
            </a:pPr>
            <a:r>
              <a:rPr sz="1000" spc="-10" dirty="0">
                <a:solidFill>
                  <a:schemeClr val="tx2"/>
                </a:solidFill>
                <a:latin typeface="Segoe UI"/>
                <a:cs typeface="Segoe UI"/>
              </a:rPr>
              <a:t>10%</a:t>
            </a:r>
            <a:endParaRPr sz="1000">
              <a:solidFill>
                <a:schemeClr val="tx2"/>
              </a:solidFill>
              <a:latin typeface="Segoe UI"/>
              <a:cs typeface="Segoe UI"/>
            </a:endParaRPr>
          </a:p>
        </p:txBody>
      </p:sp>
      <p:sp>
        <p:nvSpPr>
          <p:cNvPr id="35" name="object 35"/>
          <p:cNvSpPr txBox="1"/>
          <p:nvPr/>
        </p:nvSpPr>
        <p:spPr>
          <a:xfrm>
            <a:off x="8147088" y="4166615"/>
            <a:ext cx="228600"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012577"/>
                </a:solidFill>
                <a:latin typeface="Segoe UI"/>
                <a:cs typeface="Segoe UI"/>
              </a:rPr>
              <a:t>7%</a:t>
            </a:r>
            <a:endParaRPr sz="1100">
              <a:latin typeface="Segoe UI"/>
              <a:cs typeface="Segoe UI"/>
            </a:endParaRPr>
          </a:p>
        </p:txBody>
      </p:sp>
      <p:sp>
        <p:nvSpPr>
          <p:cNvPr id="41" name="object 41"/>
          <p:cNvSpPr txBox="1"/>
          <p:nvPr/>
        </p:nvSpPr>
        <p:spPr>
          <a:xfrm>
            <a:off x="12846421" y="4587240"/>
            <a:ext cx="1054100" cy="193040"/>
          </a:xfrm>
          <a:prstGeom prst="rect">
            <a:avLst/>
          </a:prstGeom>
        </p:spPr>
        <p:txBody>
          <a:bodyPr vert="horz" wrap="square" lIns="0" tIns="12700" rIns="0" bIns="0" rtlCol="0">
            <a:spAutoFit/>
          </a:bodyPr>
          <a:lstStyle/>
          <a:p>
            <a:pPr marL="12700">
              <a:lnSpc>
                <a:spcPct val="100000"/>
              </a:lnSpc>
              <a:spcBef>
                <a:spcPts val="100"/>
              </a:spcBef>
            </a:pPr>
            <a:r>
              <a:rPr sz="1100" b="1" spc="-30" dirty="0">
                <a:solidFill>
                  <a:srgbClr val="012577"/>
                </a:solidFill>
                <a:latin typeface="Segoe UI"/>
                <a:cs typeface="Segoe UI"/>
              </a:rPr>
              <a:t>Upside</a:t>
            </a:r>
            <a:r>
              <a:rPr sz="1100" b="1" spc="-105" dirty="0">
                <a:solidFill>
                  <a:srgbClr val="012577"/>
                </a:solidFill>
                <a:latin typeface="Segoe UI"/>
                <a:cs typeface="Segoe UI"/>
              </a:rPr>
              <a:t> </a:t>
            </a:r>
            <a:r>
              <a:rPr sz="1100" b="1" spc="-30" dirty="0">
                <a:solidFill>
                  <a:srgbClr val="012577"/>
                </a:solidFill>
                <a:latin typeface="Segoe UI"/>
                <a:cs typeface="Segoe UI"/>
              </a:rPr>
              <a:t>potential</a:t>
            </a:r>
            <a:endParaRPr sz="1100">
              <a:latin typeface="Segoe UI"/>
              <a:cs typeface="Segoe UI"/>
            </a:endParaRPr>
          </a:p>
        </p:txBody>
      </p:sp>
      <p:sp>
        <p:nvSpPr>
          <p:cNvPr id="42" name="object 42"/>
          <p:cNvSpPr txBox="1"/>
          <p:nvPr/>
        </p:nvSpPr>
        <p:spPr>
          <a:xfrm>
            <a:off x="12846904" y="5166360"/>
            <a:ext cx="1332230" cy="522605"/>
          </a:xfrm>
          <a:prstGeom prst="rect">
            <a:avLst/>
          </a:prstGeom>
        </p:spPr>
        <p:txBody>
          <a:bodyPr vert="horz" wrap="square" lIns="0" tIns="20320" rIns="0" bIns="0" rtlCol="0">
            <a:spAutoFit/>
          </a:bodyPr>
          <a:lstStyle/>
          <a:p>
            <a:pPr marL="12700" marR="5080">
              <a:lnSpc>
                <a:spcPts val="1300"/>
              </a:lnSpc>
              <a:spcBef>
                <a:spcPts val="160"/>
              </a:spcBef>
            </a:pPr>
            <a:r>
              <a:rPr sz="1100" b="1" spc="-30" dirty="0">
                <a:solidFill>
                  <a:srgbClr val="012577"/>
                </a:solidFill>
                <a:latin typeface="Segoe UI"/>
                <a:cs typeface="Segoe UI"/>
              </a:rPr>
              <a:t>Downside</a:t>
            </a:r>
            <a:r>
              <a:rPr sz="1100" b="1" spc="-130" dirty="0">
                <a:solidFill>
                  <a:srgbClr val="012577"/>
                </a:solidFill>
                <a:latin typeface="Segoe UI"/>
                <a:cs typeface="Segoe UI"/>
              </a:rPr>
              <a:t> </a:t>
            </a:r>
            <a:r>
              <a:rPr sz="1100" b="1" spc="-30" dirty="0">
                <a:solidFill>
                  <a:srgbClr val="012577"/>
                </a:solidFill>
                <a:latin typeface="Segoe UI"/>
                <a:cs typeface="Segoe UI"/>
              </a:rPr>
              <a:t>protection  </a:t>
            </a:r>
            <a:r>
              <a:rPr sz="1100" b="1" spc="-25" dirty="0">
                <a:solidFill>
                  <a:srgbClr val="012577"/>
                </a:solidFill>
                <a:latin typeface="Segoe UI"/>
                <a:cs typeface="Segoe UI"/>
              </a:rPr>
              <a:t>loss</a:t>
            </a:r>
            <a:r>
              <a:rPr sz="1100" b="1" spc="-65" dirty="0">
                <a:solidFill>
                  <a:srgbClr val="012577"/>
                </a:solidFill>
                <a:latin typeface="Segoe UI"/>
                <a:cs typeface="Segoe UI"/>
              </a:rPr>
              <a:t> </a:t>
            </a:r>
            <a:r>
              <a:rPr sz="1100" b="1" spc="-30" dirty="0">
                <a:solidFill>
                  <a:srgbClr val="012577"/>
                </a:solidFill>
                <a:latin typeface="Segoe UI"/>
                <a:cs typeface="Segoe UI"/>
              </a:rPr>
              <a:t>absorbed</a:t>
            </a:r>
            <a:endParaRPr sz="1100">
              <a:latin typeface="Segoe UI"/>
              <a:cs typeface="Segoe UI"/>
            </a:endParaRPr>
          </a:p>
          <a:p>
            <a:pPr marL="12700">
              <a:lnSpc>
                <a:spcPts val="1250"/>
              </a:lnSpc>
            </a:pPr>
            <a:r>
              <a:rPr sz="1100" b="1" spc="-15" dirty="0">
                <a:solidFill>
                  <a:srgbClr val="012577"/>
                </a:solidFill>
                <a:latin typeface="Segoe UI"/>
                <a:cs typeface="Segoe UI"/>
              </a:rPr>
              <a:t>by</a:t>
            </a:r>
            <a:r>
              <a:rPr sz="1100" b="1" spc="-75" dirty="0">
                <a:solidFill>
                  <a:srgbClr val="012577"/>
                </a:solidFill>
                <a:latin typeface="Segoe UI"/>
                <a:cs typeface="Segoe UI"/>
              </a:rPr>
              <a:t> </a:t>
            </a:r>
            <a:r>
              <a:rPr sz="1100" b="1" spc="-30" dirty="0">
                <a:solidFill>
                  <a:srgbClr val="012577"/>
                </a:solidFill>
                <a:latin typeface="Segoe UI"/>
                <a:cs typeface="Segoe UI"/>
              </a:rPr>
              <a:t>Equitable</a:t>
            </a:r>
            <a:endParaRPr sz="1100">
              <a:latin typeface="Segoe UI"/>
              <a:cs typeface="Segoe UI"/>
            </a:endParaRPr>
          </a:p>
        </p:txBody>
      </p:sp>
      <p:sp>
        <p:nvSpPr>
          <p:cNvPr id="43" name="object 43"/>
          <p:cNvSpPr/>
          <p:nvPr/>
        </p:nvSpPr>
        <p:spPr>
          <a:xfrm>
            <a:off x="9878551" y="3248524"/>
            <a:ext cx="0" cy="3460750"/>
          </a:xfrm>
          <a:custGeom>
            <a:avLst/>
            <a:gdLst/>
            <a:ahLst/>
            <a:cxnLst/>
            <a:rect l="l" t="t" r="r" b="b"/>
            <a:pathLst>
              <a:path h="3460750">
                <a:moveTo>
                  <a:pt x="0" y="3460283"/>
                </a:moveTo>
                <a:lnTo>
                  <a:pt x="1" y="0"/>
                </a:lnTo>
              </a:path>
            </a:pathLst>
          </a:custGeom>
          <a:ln w="3175">
            <a:solidFill>
              <a:schemeClr val="tx2"/>
            </a:solidFill>
          </a:ln>
        </p:spPr>
        <p:txBody>
          <a:bodyPr wrap="square" lIns="0" tIns="0" rIns="0" bIns="0" rtlCol="0"/>
          <a:lstStyle/>
          <a:p>
            <a:endParaRPr/>
          </a:p>
        </p:txBody>
      </p:sp>
      <p:sp>
        <p:nvSpPr>
          <p:cNvPr id="44" name="object 44"/>
          <p:cNvSpPr/>
          <p:nvPr/>
        </p:nvSpPr>
        <p:spPr>
          <a:xfrm>
            <a:off x="11096596" y="3248418"/>
            <a:ext cx="0" cy="975360"/>
          </a:xfrm>
          <a:custGeom>
            <a:avLst/>
            <a:gdLst/>
            <a:ahLst/>
            <a:cxnLst/>
            <a:rect l="l" t="t" r="r" b="b"/>
            <a:pathLst>
              <a:path h="975360">
                <a:moveTo>
                  <a:pt x="0" y="0"/>
                </a:moveTo>
                <a:lnTo>
                  <a:pt x="0" y="974976"/>
                </a:lnTo>
              </a:path>
            </a:pathLst>
          </a:custGeom>
          <a:ln w="3176">
            <a:solidFill>
              <a:schemeClr val="tx2"/>
            </a:solidFill>
          </a:ln>
        </p:spPr>
        <p:txBody>
          <a:bodyPr wrap="square" lIns="0" tIns="0" rIns="0" bIns="0" rtlCol="0"/>
          <a:lstStyle/>
          <a:p>
            <a:endParaRPr/>
          </a:p>
        </p:txBody>
      </p:sp>
      <p:sp>
        <p:nvSpPr>
          <p:cNvPr id="45" name="object 45"/>
          <p:cNvSpPr/>
          <p:nvPr/>
        </p:nvSpPr>
        <p:spPr>
          <a:xfrm>
            <a:off x="11096596" y="4493133"/>
            <a:ext cx="0" cy="2212975"/>
          </a:xfrm>
          <a:custGeom>
            <a:avLst/>
            <a:gdLst/>
            <a:ahLst/>
            <a:cxnLst/>
            <a:rect l="l" t="t" r="r" b="b"/>
            <a:pathLst>
              <a:path h="2212975">
                <a:moveTo>
                  <a:pt x="0" y="0"/>
                </a:moveTo>
                <a:lnTo>
                  <a:pt x="0" y="2212774"/>
                </a:lnTo>
              </a:path>
            </a:pathLst>
          </a:custGeom>
          <a:ln w="3176">
            <a:solidFill>
              <a:schemeClr val="tx2"/>
            </a:solidFill>
          </a:ln>
        </p:spPr>
        <p:txBody>
          <a:bodyPr wrap="square" lIns="0" tIns="0" rIns="0" bIns="0" rtlCol="0"/>
          <a:lstStyle/>
          <a:p>
            <a:endParaRPr/>
          </a:p>
        </p:txBody>
      </p:sp>
      <p:sp>
        <p:nvSpPr>
          <p:cNvPr id="46" name="object 46"/>
          <p:cNvSpPr txBox="1"/>
          <p:nvPr/>
        </p:nvSpPr>
        <p:spPr>
          <a:xfrm>
            <a:off x="11708654" y="5888735"/>
            <a:ext cx="366395" cy="193040"/>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012577"/>
                </a:solidFill>
                <a:latin typeface="Segoe UI"/>
                <a:cs typeface="Segoe UI"/>
              </a:rPr>
              <a:t>-</a:t>
            </a:r>
            <a:r>
              <a:rPr sz="1100" b="1" dirty="0">
                <a:solidFill>
                  <a:srgbClr val="012577"/>
                </a:solidFill>
                <a:latin typeface="Segoe UI"/>
                <a:cs typeface="Segoe UI"/>
              </a:rPr>
              <a:t>10%</a:t>
            </a:r>
            <a:endParaRPr sz="1100">
              <a:latin typeface="Segoe UI"/>
              <a:cs typeface="Segoe UI"/>
            </a:endParaRPr>
          </a:p>
        </p:txBody>
      </p:sp>
      <p:sp>
        <p:nvSpPr>
          <p:cNvPr id="51" name="object 51"/>
          <p:cNvSpPr/>
          <p:nvPr/>
        </p:nvSpPr>
        <p:spPr>
          <a:xfrm>
            <a:off x="457201" y="2284462"/>
            <a:ext cx="13716000" cy="0"/>
          </a:xfrm>
          <a:custGeom>
            <a:avLst/>
            <a:gdLst/>
            <a:ahLst/>
            <a:cxnLst/>
            <a:rect l="l" t="t" r="r" b="b"/>
            <a:pathLst>
              <a:path w="13716000">
                <a:moveTo>
                  <a:pt x="0" y="0"/>
                </a:moveTo>
                <a:lnTo>
                  <a:pt x="13715999" y="1"/>
                </a:lnTo>
              </a:path>
            </a:pathLst>
          </a:custGeom>
          <a:ln w="6350">
            <a:solidFill>
              <a:srgbClr val="002677"/>
            </a:solidFill>
          </a:ln>
        </p:spPr>
        <p:txBody>
          <a:bodyPr wrap="square" lIns="0" tIns="0" rIns="0" bIns="0" rtlCol="0"/>
          <a:lstStyle/>
          <a:p>
            <a:endParaRPr/>
          </a:p>
        </p:txBody>
      </p:sp>
      <p:sp>
        <p:nvSpPr>
          <p:cNvPr id="52" name="object 52"/>
          <p:cNvSpPr/>
          <p:nvPr/>
        </p:nvSpPr>
        <p:spPr>
          <a:xfrm>
            <a:off x="8114781" y="4370664"/>
            <a:ext cx="277495" cy="626110"/>
          </a:xfrm>
          <a:custGeom>
            <a:avLst/>
            <a:gdLst/>
            <a:ahLst/>
            <a:cxnLst/>
            <a:rect l="l" t="t" r="r" b="b"/>
            <a:pathLst>
              <a:path w="277495" h="626110">
                <a:moveTo>
                  <a:pt x="0" y="0"/>
                </a:moveTo>
                <a:lnTo>
                  <a:pt x="277464" y="0"/>
                </a:lnTo>
                <a:lnTo>
                  <a:pt x="277464" y="626089"/>
                </a:lnTo>
                <a:lnTo>
                  <a:pt x="0" y="626089"/>
                </a:lnTo>
                <a:lnTo>
                  <a:pt x="0" y="0"/>
                </a:lnTo>
                <a:close/>
              </a:path>
            </a:pathLst>
          </a:custGeom>
          <a:solidFill>
            <a:srgbClr val="336AFF"/>
          </a:solidFill>
        </p:spPr>
        <p:txBody>
          <a:bodyPr wrap="square" lIns="0" tIns="0" rIns="0" bIns="0" rtlCol="0"/>
          <a:lstStyle/>
          <a:p>
            <a:endParaRPr/>
          </a:p>
        </p:txBody>
      </p:sp>
      <p:sp>
        <p:nvSpPr>
          <p:cNvPr id="53" name="object 53"/>
          <p:cNvSpPr/>
          <p:nvPr/>
        </p:nvSpPr>
        <p:spPr>
          <a:xfrm>
            <a:off x="8950496" y="4543926"/>
            <a:ext cx="277495" cy="453390"/>
          </a:xfrm>
          <a:custGeom>
            <a:avLst/>
            <a:gdLst/>
            <a:ahLst/>
            <a:cxnLst/>
            <a:rect l="l" t="t" r="r" b="b"/>
            <a:pathLst>
              <a:path w="277495" h="453389">
                <a:moveTo>
                  <a:pt x="0" y="0"/>
                </a:moveTo>
                <a:lnTo>
                  <a:pt x="277464" y="0"/>
                </a:lnTo>
                <a:lnTo>
                  <a:pt x="277464" y="453189"/>
                </a:lnTo>
                <a:lnTo>
                  <a:pt x="0" y="453189"/>
                </a:lnTo>
                <a:lnTo>
                  <a:pt x="0" y="0"/>
                </a:lnTo>
                <a:close/>
              </a:path>
            </a:pathLst>
          </a:custGeom>
          <a:solidFill>
            <a:srgbClr val="002677"/>
          </a:solidFill>
        </p:spPr>
        <p:txBody>
          <a:bodyPr wrap="square" lIns="0" tIns="0" rIns="0" bIns="0" rtlCol="0"/>
          <a:lstStyle/>
          <a:p>
            <a:endParaRPr/>
          </a:p>
        </p:txBody>
      </p:sp>
      <p:sp>
        <p:nvSpPr>
          <p:cNvPr id="54" name="object 54"/>
          <p:cNvSpPr/>
          <p:nvPr/>
        </p:nvSpPr>
        <p:spPr>
          <a:xfrm>
            <a:off x="9317927" y="4545530"/>
            <a:ext cx="277495" cy="455930"/>
          </a:xfrm>
          <a:custGeom>
            <a:avLst/>
            <a:gdLst/>
            <a:ahLst/>
            <a:cxnLst/>
            <a:rect l="l" t="t" r="r" b="b"/>
            <a:pathLst>
              <a:path w="277495" h="455929">
                <a:moveTo>
                  <a:pt x="0" y="0"/>
                </a:moveTo>
                <a:lnTo>
                  <a:pt x="277463" y="0"/>
                </a:lnTo>
                <a:lnTo>
                  <a:pt x="277463" y="455595"/>
                </a:lnTo>
                <a:lnTo>
                  <a:pt x="0" y="455595"/>
                </a:lnTo>
                <a:lnTo>
                  <a:pt x="0" y="0"/>
                </a:lnTo>
                <a:close/>
              </a:path>
            </a:pathLst>
          </a:custGeom>
          <a:solidFill>
            <a:srgbClr val="336AFF"/>
          </a:solidFill>
        </p:spPr>
        <p:txBody>
          <a:bodyPr wrap="square" lIns="0" tIns="0" rIns="0" bIns="0" rtlCol="0"/>
          <a:lstStyle/>
          <a:p>
            <a:endParaRPr/>
          </a:p>
        </p:txBody>
      </p:sp>
      <p:sp>
        <p:nvSpPr>
          <p:cNvPr id="55" name="object 55"/>
          <p:cNvSpPr/>
          <p:nvPr/>
        </p:nvSpPr>
        <p:spPr>
          <a:xfrm>
            <a:off x="10165686" y="4997117"/>
            <a:ext cx="277495" cy="870585"/>
          </a:xfrm>
          <a:custGeom>
            <a:avLst/>
            <a:gdLst/>
            <a:ahLst/>
            <a:cxnLst/>
            <a:rect l="l" t="t" r="r" b="b"/>
            <a:pathLst>
              <a:path w="277495" h="870585">
                <a:moveTo>
                  <a:pt x="0" y="0"/>
                </a:moveTo>
                <a:lnTo>
                  <a:pt x="277464" y="0"/>
                </a:lnTo>
                <a:lnTo>
                  <a:pt x="277464" y="870282"/>
                </a:lnTo>
                <a:lnTo>
                  <a:pt x="0" y="870282"/>
                </a:lnTo>
                <a:lnTo>
                  <a:pt x="0" y="0"/>
                </a:lnTo>
                <a:close/>
              </a:path>
            </a:pathLst>
          </a:custGeom>
          <a:solidFill>
            <a:srgbClr val="002677"/>
          </a:solidFill>
        </p:spPr>
        <p:txBody>
          <a:bodyPr wrap="square" lIns="0" tIns="0" rIns="0" bIns="0" rtlCol="0"/>
          <a:lstStyle/>
          <a:p>
            <a:endParaRPr/>
          </a:p>
        </p:txBody>
      </p:sp>
      <p:sp>
        <p:nvSpPr>
          <p:cNvPr id="56" name="object 56"/>
          <p:cNvSpPr txBox="1"/>
          <p:nvPr/>
        </p:nvSpPr>
        <p:spPr>
          <a:xfrm>
            <a:off x="10147286" y="5885688"/>
            <a:ext cx="30924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012577"/>
                </a:solidFill>
                <a:latin typeface="Segoe UI"/>
                <a:cs typeface="Segoe UI"/>
              </a:rPr>
              <a:t>10%</a:t>
            </a:r>
            <a:endParaRPr sz="1100">
              <a:latin typeface="Segoe UI"/>
              <a:cs typeface="Segoe UI"/>
            </a:endParaRPr>
          </a:p>
        </p:txBody>
      </p:sp>
      <p:sp>
        <p:nvSpPr>
          <p:cNvPr id="57" name="object 57"/>
          <p:cNvSpPr txBox="1"/>
          <p:nvPr/>
        </p:nvSpPr>
        <p:spPr>
          <a:xfrm>
            <a:off x="10565423" y="4809744"/>
            <a:ext cx="228600"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012577"/>
                </a:solidFill>
                <a:latin typeface="Segoe UI"/>
                <a:cs typeface="Segoe UI"/>
              </a:rPr>
              <a:t>0%</a:t>
            </a:r>
            <a:endParaRPr sz="1100">
              <a:latin typeface="Segoe UI"/>
              <a:cs typeface="Segoe UI"/>
            </a:endParaRPr>
          </a:p>
        </p:txBody>
      </p:sp>
      <p:sp>
        <p:nvSpPr>
          <p:cNvPr id="58" name="object 58"/>
          <p:cNvSpPr/>
          <p:nvPr/>
        </p:nvSpPr>
        <p:spPr>
          <a:xfrm>
            <a:off x="11384886" y="4997115"/>
            <a:ext cx="277495" cy="1712595"/>
          </a:xfrm>
          <a:custGeom>
            <a:avLst/>
            <a:gdLst/>
            <a:ahLst/>
            <a:cxnLst/>
            <a:rect l="l" t="t" r="r" b="b"/>
            <a:pathLst>
              <a:path w="277495" h="1712595">
                <a:moveTo>
                  <a:pt x="0" y="0"/>
                </a:moveTo>
                <a:lnTo>
                  <a:pt x="277464" y="0"/>
                </a:lnTo>
                <a:lnTo>
                  <a:pt x="277464" y="1712494"/>
                </a:lnTo>
                <a:lnTo>
                  <a:pt x="0" y="1712494"/>
                </a:lnTo>
                <a:lnTo>
                  <a:pt x="0" y="0"/>
                </a:lnTo>
                <a:close/>
              </a:path>
            </a:pathLst>
          </a:custGeom>
          <a:solidFill>
            <a:srgbClr val="002677"/>
          </a:solidFill>
        </p:spPr>
        <p:txBody>
          <a:bodyPr wrap="square" lIns="0" tIns="0" rIns="0" bIns="0" rtlCol="0"/>
          <a:lstStyle/>
          <a:p>
            <a:endParaRPr/>
          </a:p>
        </p:txBody>
      </p:sp>
      <p:sp>
        <p:nvSpPr>
          <p:cNvPr id="59" name="object 59"/>
          <p:cNvSpPr/>
          <p:nvPr/>
        </p:nvSpPr>
        <p:spPr>
          <a:xfrm>
            <a:off x="11752316" y="4996751"/>
            <a:ext cx="277495" cy="871219"/>
          </a:xfrm>
          <a:custGeom>
            <a:avLst/>
            <a:gdLst/>
            <a:ahLst/>
            <a:cxnLst/>
            <a:rect l="l" t="t" r="r" b="b"/>
            <a:pathLst>
              <a:path w="277495" h="871220">
                <a:moveTo>
                  <a:pt x="0" y="870647"/>
                </a:moveTo>
                <a:lnTo>
                  <a:pt x="277464" y="870647"/>
                </a:lnTo>
                <a:lnTo>
                  <a:pt x="277464" y="0"/>
                </a:lnTo>
                <a:lnTo>
                  <a:pt x="0" y="0"/>
                </a:lnTo>
                <a:lnTo>
                  <a:pt x="0" y="870647"/>
                </a:lnTo>
                <a:close/>
              </a:path>
            </a:pathLst>
          </a:custGeom>
          <a:solidFill>
            <a:srgbClr val="336AFF"/>
          </a:solidFill>
        </p:spPr>
        <p:txBody>
          <a:bodyPr wrap="square" lIns="0" tIns="0" rIns="0" bIns="0" rtlCol="0"/>
          <a:lstStyle/>
          <a:p>
            <a:endParaRPr/>
          </a:p>
        </p:txBody>
      </p:sp>
      <p:sp>
        <p:nvSpPr>
          <p:cNvPr id="60" name="object 60"/>
          <p:cNvSpPr/>
          <p:nvPr/>
        </p:nvSpPr>
        <p:spPr>
          <a:xfrm>
            <a:off x="9470750" y="5867400"/>
            <a:ext cx="2853055" cy="0"/>
          </a:xfrm>
          <a:custGeom>
            <a:avLst/>
            <a:gdLst/>
            <a:ahLst/>
            <a:cxnLst/>
            <a:rect l="l" t="t" r="r" b="b"/>
            <a:pathLst>
              <a:path w="2853054">
                <a:moveTo>
                  <a:pt x="0" y="0"/>
                </a:moveTo>
                <a:lnTo>
                  <a:pt x="2852610" y="0"/>
                </a:lnTo>
              </a:path>
            </a:pathLst>
          </a:custGeom>
          <a:ln w="12700">
            <a:solidFill>
              <a:srgbClr val="002577"/>
            </a:solidFill>
          </a:ln>
        </p:spPr>
        <p:txBody>
          <a:bodyPr wrap="square" lIns="0" tIns="0" rIns="0" bIns="0" rtlCol="0"/>
          <a:lstStyle/>
          <a:p>
            <a:endParaRPr/>
          </a:p>
        </p:txBody>
      </p:sp>
      <p:sp>
        <p:nvSpPr>
          <p:cNvPr id="61" name="object 61"/>
          <p:cNvSpPr/>
          <p:nvPr/>
        </p:nvSpPr>
        <p:spPr>
          <a:xfrm>
            <a:off x="7425713" y="5867400"/>
            <a:ext cx="447040" cy="0"/>
          </a:xfrm>
          <a:custGeom>
            <a:avLst/>
            <a:gdLst/>
            <a:ahLst/>
            <a:cxnLst/>
            <a:rect l="l" t="t" r="r" b="b"/>
            <a:pathLst>
              <a:path w="447040">
                <a:moveTo>
                  <a:pt x="0" y="0"/>
                </a:moveTo>
                <a:lnTo>
                  <a:pt x="446558" y="0"/>
                </a:lnTo>
              </a:path>
            </a:pathLst>
          </a:custGeom>
          <a:ln w="12700">
            <a:solidFill>
              <a:srgbClr val="002577"/>
            </a:solidFill>
          </a:ln>
        </p:spPr>
        <p:txBody>
          <a:bodyPr wrap="square" lIns="0" tIns="0" rIns="0" bIns="0" rtlCol="0"/>
          <a:lstStyle/>
          <a:p>
            <a:endParaRPr/>
          </a:p>
        </p:txBody>
      </p:sp>
      <p:sp>
        <p:nvSpPr>
          <p:cNvPr id="62" name="object 62"/>
          <p:cNvSpPr txBox="1"/>
          <p:nvPr/>
        </p:nvSpPr>
        <p:spPr>
          <a:xfrm>
            <a:off x="11342699" y="6717792"/>
            <a:ext cx="366395" cy="193040"/>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012577"/>
                </a:solidFill>
                <a:latin typeface="Segoe UI"/>
                <a:cs typeface="Segoe UI"/>
              </a:rPr>
              <a:t>-</a:t>
            </a:r>
            <a:r>
              <a:rPr sz="1100" b="1" dirty="0">
                <a:solidFill>
                  <a:srgbClr val="012577"/>
                </a:solidFill>
                <a:latin typeface="Segoe UI"/>
                <a:cs typeface="Segoe UI"/>
              </a:rPr>
              <a:t>20%</a:t>
            </a:r>
            <a:endParaRPr sz="1100">
              <a:latin typeface="Segoe UI"/>
              <a:cs typeface="Segoe UI"/>
            </a:endParaRPr>
          </a:p>
        </p:txBody>
      </p:sp>
      <p:sp>
        <p:nvSpPr>
          <p:cNvPr id="66" name="object 66"/>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67" name="object 67"/>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18</a:t>
            </a:fld>
            <a:endParaRPr dirty="0"/>
          </a:p>
        </p:txBody>
      </p:sp>
      <p:sp>
        <p:nvSpPr>
          <p:cNvPr id="63" name="object 63"/>
          <p:cNvSpPr txBox="1"/>
          <p:nvPr/>
        </p:nvSpPr>
        <p:spPr>
          <a:xfrm>
            <a:off x="8974152" y="4361688"/>
            <a:ext cx="599440" cy="193040"/>
          </a:xfrm>
          <a:prstGeom prst="rect">
            <a:avLst/>
          </a:prstGeom>
        </p:spPr>
        <p:txBody>
          <a:bodyPr vert="horz" wrap="square" lIns="0" tIns="12700" rIns="0" bIns="0" rtlCol="0">
            <a:spAutoFit/>
          </a:bodyPr>
          <a:lstStyle/>
          <a:p>
            <a:pPr marL="12700">
              <a:lnSpc>
                <a:spcPct val="100000"/>
              </a:lnSpc>
              <a:spcBef>
                <a:spcPts val="100"/>
              </a:spcBef>
              <a:tabLst>
                <a:tab pos="383540" algn="l"/>
              </a:tabLst>
            </a:pPr>
            <a:r>
              <a:rPr sz="1100" b="1" dirty="0">
                <a:solidFill>
                  <a:srgbClr val="012577"/>
                </a:solidFill>
                <a:latin typeface="Segoe UI"/>
                <a:cs typeface="Segoe UI"/>
              </a:rPr>
              <a:t>5%	5%</a:t>
            </a:r>
            <a:endParaRPr sz="1100">
              <a:latin typeface="Segoe UI"/>
              <a:cs typeface="Segoe UI"/>
            </a:endParaRPr>
          </a:p>
        </p:txBody>
      </p:sp>
      <p:sp>
        <p:nvSpPr>
          <p:cNvPr id="64" name="object 64"/>
          <p:cNvSpPr txBox="1"/>
          <p:nvPr/>
        </p:nvSpPr>
        <p:spPr>
          <a:xfrm>
            <a:off x="7953166" y="5760720"/>
            <a:ext cx="1437640"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369FF"/>
                </a:solidFill>
                <a:latin typeface="Segoe UI"/>
                <a:cs typeface="Segoe UI"/>
              </a:rPr>
              <a:t>-10% </a:t>
            </a:r>
            <a:r>
              <a:rPr sz="1100" b="1" spc="-5" dirty="0">
                <a:solidFill>
                  <a:srgbClr val="3369FF"/>
                </a:solidFill>
                <a:latin typeface="Segoe UI"/>
                <a:cs typeface="Segoe UI"/>
              </a:rPr>
              <a:t>Segment</a:t>
            </a:r>
            <a:r>
              <a:rPr sz="1100" b="1" spc="-75" dirty="0">
                <a:solidFill>
                  <a:srgbClr val="3369FF"/>
                </a:solidFill>
                <a:latin typeface="Segoe UI"/>
                <a:cs typeface="Segoe UI"/>
              </a:rPr>
              <a:t> </a:t>
            </a:r>
            <a:r>
              <a:rPr sz="1100" b="1" spc="-5" dirty="0">
                <a:solidFill>
                  <a:srgbClr val="3369FF"/>
                </a:solidFill>
                <a:latin typeface="Segoe UI"/>
                <a:cs typeface="Segoe UI"/>
              </a:rPr>
              <a:t>Buffer</a:t>
            </a:r>
            <a:endParaRPr sz="1100">
              <a:latin typeface="Segoe UI"/>
              <a:cs typeface="Segoe UI"/>
            </a:endParaRPr>
          </a:p>
        </p:txBody>
      </p:sp>
      <p:sp>
        <p:nvSpPr>
          <p:cNvPr id="65" name="object 65"/>
          <p:cNvSpPr txBox="1"/>
          <p:nvPr/>
        </p:nvSpPr>
        <p:spPr>
          <a:xfrm>
            <a:off x="10226732" y="4264152"/>
            <a:ext cx="1728470"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3369FF"/>
                </a:solidFill>
                <a:latin typeface="Segoe UI"/>
                <a:cs typeface="Segoe UI"/>
              </a:rPr>
              <a:t>7% </a:t>
            </a:r>
            <a:r>
              <a:rPr sz="1100" b="1" spc="-5" dirty="0">
                <a:solidFill>
                  <a:srgbClr val="3369FF"/>
                </a:solidFill>
                <a:latin typeface="Segoe UI"/>
                <a:cs typeface="Segoe UI"/>
              </a:rPr>
              <a:t>Performance Cap</a:t>
            </a:r>
            <a:r>
              <a:rPr sz="1100" b="1" spc="-65" dirty="0">
                <a:solidFill>
                  <a:srgbClr val="3369FF"/>
                </a:solidFill>
                <a:latin typeface="Segoe UI"/>
                <a:cs typeface="Segoe UI"/>
              </a:rPr>
              <a:t> </a:t>
            </a:r>
            <a:r>
              <a:rPr sz="1100" b="1" spc="-5" dirty="0">
                <a:solidFill>
                  <a:srgbClr val="3369FF"/>
                </a:solidFill>
                <a:latin typeface="Segoe UI"/>
                <a:cs typeface="Segoe UI"/>
              </a:rPr>
              <a:t>Rate</a:t>
            </a:r>
            <a:endParaRPr sz="1100">
              <a:latin typeface="Segoe UI"/>
              <a:cs typeface="Segoe UI"/>
            </a:endParaRPr>
          </a:p>
        </p:txBody>
      </p:sp>
      <p:sp>
        <p:nvSpPr>
          <p:cNvPr id="68" name="Slide Number Placeholder 5">
            <a:extLst>
              <a:ext uri="{FF2B5EF4-FFF2-40B4-BE49-F238E27FC236}">
                <a16:creationId xmlns:a16="http://schemas.microsoft.com/office/drawing/2014/main" id="{629E84C4-0220-4246-86F7-3C0387454C09}"/>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18</a:t>
            </a:fld>
            <a:endParaRPr lang="en-US" dirty="0"/>
          </a:p>
        </p:txBody>
      </p:sp>
      <p:sp>
        <p:nvSpPr>
          <p:cNvPr id="69" name="Footer Placeholder 3">
            <a:extLst>
              <a:ext uri="{FF2B5EF4-FFF2-40B4-BE49-F238E27FC236}">
                <a16:creationId xmlns:a16="http://schemas.microsoft.com/office/drawing/2014/main" id="{7D1606F2-7823-073C-2AAD-DED8AEEB5455}"/>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
        <p:nvSpPr>
          <p:cNvPr id="77" name="Oval 76">
            <a:extLst>
              <a:ext uri="{FF2B5EF4-FFF2-40B4-BE49-F238E27FC236}">
                <a16:creationId xmlns:a16="http://schemas.microsoft.com/office/drawing/2014/main" id="{6225681A-4846-6A78-FD2E-06495C96E918}"/>
              </a:ext>
            </a:extLst>
          </p:cNvPr>
          <p:cNvSpPr/>
          <p:nvPr/>
        </p:nvSpPr>
        <p:spPr>
          <a:xfrm>
            <a:off x="9518154" y="2633725"/>
            <a:ext cx="213195" cy="213195"/>
          </a:xfrm>
          <a:prstGeom prst="ellipse">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78" name="TextBox 77">
            <a:extLst>
              <a:ext uri="{FF2B5EF4-FFF2-40B4-BE49-F238E27FC236}">
                <a16:creationId xmlns:a16="http://schemas.microsoft.com/office/drawing/2014/main" id="{A1345A6A-2B30-7847-2940-2229780F6222}"/>
              </a:ext>
            </a:extLst>
          </p:cNvPr>
          <p:cNvSpPr txBox="1"/>
          <p:nvPr/>
        </p:nvSpPr>
        <p:spPr>
          <a:xfrm>
            <a:off x="9796750" y="2595763"/>
            <a:ext cx="18356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sym typeface="Segoe UI" panose="020B0502040204020203" pitchFamily="34" charset="0"/>
              </a:rPr>
              <a:t>Hypothetical index</a:t>
            </a:r>
          </a:p>
        </p:txBody>
      </p:sp>
      <p:sp>
        <p:nvSpPr>
          <p:cNvPr id="79" name="Oval 78">
            <a:extLst>
              <a:ext uri="{FF2B5EF4-FFF2-40B4-BE49-F238E27FC236}">
                <a16:creationId xmlns:a16="http://schemas.microsoft.com/office/drawing/2014/main" id="{189D8893-C99F-48AC-635B-27EC409604D5}"/>
              </a:ext>
            </a:extLst>
          </p:cNvPr>
          <p:cNvSpPr/>
          <p:nvPr/>
        </p:nvSpPr>
        <p:spPr>
          <a:xfrm>
            <a:off x="11443414" y="2633725"/>
            <a:ext cx="213195" cy="21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80" name="TextBox 79">
            <a:extLst>
              <a:ext uri="{FF2B5EF4-FFF2-40B4-BE49-F238E27FC236}">
                <a16:creationId xmlns:a16="http://schemas.microsoft.com/office/drawing/2014/main" id="{77980BCC-7697-10DF-A7DF-5E5291CECEC4}"/>
              </a:ext>
            </a:extLst>
          </p:cNvPr>
          <p:cNvSpPr txBox="1"/>
          <p:nvPr/>
        </p:nvSpPr>
        <p:spPr>
          <a:xfrm>
            <a:off x="11722011" y="2595763"/>
            <a:ext cx="126705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sym typeface="Segoe UI" panose="020B0502040204020203" pitchFamily="34" charset="0"/>
              </a:rPr>
              <a:t>Rate of return</a:t>
            </a:r>
          </a:p>
        </p:txBody>
      </p:sp>
      <p:grpSp>
        <p:nvGrpSpPr>
          <p:cNvPr id="145" name="Group 144">
            <a:extLst>
              <a:ext uri="{FF2B5EF4-FFF2-40B4-BE49-F238E27FC236}">
                <a16:creationId xmlns:a16="http://schemas.microsoft.com/office/drawing/2014/main" id="{0DBBA937-F596-5596-6DC5-38C54BA5F985}"/>
              </a:ext>
            </a:extLst>
          </p:cNvPr>
          <p:cNvGrpSpPr/>
          <p:nvPr/>
        </p:nvGrpSpPr>
        <p:grpSpPr>
          <a:xfrm>
            <a:off x="12414344" y="4342604"/>
            <a:ext cx="331498" cy="1550807"/>
            <a:chOff x="12414344" y="4342604"/>
            <a:chExt cx="331498" cy="1550807"/>
          </a:xfrm>
        </p:grpSpPr>
        <p:grpSp>
          <p:nvGrpSpPr>
            <p:cNvPr id="141" name="Group 140">
              <a:extLst>
                <a:ext uri="{FF2B5EF4-FFF2-40B4-BE49-F238E27FC236}">
                  <a16:creationId xmlns:a16="http://schemas.microsoft.com/office/drawing/2014/main" id="{4CA31D74-8285-DE86-3CBD-F9904625D499}"/>
                </a:ext>
              </a:extLst>
            </p:cNvPr>
            <p:cNvGrpSpPr/>
            <p:nvPr/>
          </p:nvGrpSpPr>
          <p:grpSpPr>
            <a:xfrm>
              <a:off x="12441777" y="4370036"/>
              <a:ext cx="304065" cy="1496183"/>
              <a:chOff x="12441777" y="4370036"/>
              <a:chExt cx="304065" cy="1496183"/>
            </a:xfrm>
          </p:grpSpPr>
          <p:cxnSp>
            <p:nvCxnSpPr>
              <p:cNvPr id="97" name="Straight Connector 96">
                <a:extLst>
                  <a:ext uri="{FF2B5EF4-FFF2-40B4-BE49-F238E27FC236}">
                    <a16:creationId xmlns:a16="http://schemas.microsoft.com/office/drawing/2014/main" id="{C9E3BD5E-E3E2-69A3-6DFC-ED2498C472BB}"/>
                  </a:ext>
                </a:extLst>
              </p:cNvPr>
              <p:cNvCxnSpPr>
                <a:cxnSpLocks/>
              </p:cNvCxnSpPr>
              <p:nvPr/>
            </p:nvCxnSpPr>
            <p:spPr>
              <a:xfrm flipV="1">
                <a:off x="12745842" y="4370036"/>
                <a:ext cx="0" cy="1493762"/>
              </a:xfrm>
              <a:prstGeom prst="line">
                <a:avLst/>
              </a:prstGeom>
              <a:ln w="12700" cap="rnd">
                <a:solidFill>
                  <a:schemeClr val="tx2"/>
                </a:solidFill>
                <a:round/>
                <a:tailEnd w="lg" len="sm"/>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2864B02-124E-D688-D76B-8EFB52B40C26}"/>
                  </a:ext>
                </a:extLst>
              </p:cNvPr>
              <p:cNvCxnSpPr/>
              <p:nvPr/>
            </p:nvCxnSpPr>
            <p:spPr>
              <a:xfrm>
                <a:off x="12441777" y="4370036"/>
                <a:ext cx="304065" cy="0"/>
              </a:xfrm>
              <a:prstGeom prst="line">
                <a:avLst/>
              </a:prstGeom>
              <a:ln w="12700" cap="rnd">
                <a:solidFill>
                  <a:schemeClr val="tx2"/>
                </a:solidFill>
                <a:round/>
                <a:headEnd type="none" w="lg" len="sm"/>
                <a:tailEnd w="lg" len="sm"/>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B89E92B-F319-3121-EC37-CE9D256530AE}"/>
                  </a:ext>
                </a:extLst>
              </p:cNvPr>
              <p:cNvCxnSpPr/>
              <p:nvPr/>
            </p:nvCxnSpPr>
            <p:spPr>
              <a:xfrm>
                <a:off x="12441777" y="4995511"/>
                <a:ext cx="304065" cy="0"/>
              </a:xfrm>
              <a:prstGeom prst="line">
                <a:avLst/>
              </a:prstGeom>
              <a:ln w="12700" cap="rnd">
                <a:solidFill>
                  <a:schemeClr val="tx2"/>
                </a:solidFill>
                <a:round/>
                <a:headEnd type="none" w="lg" len="sm"/>
                <a:tailEnd w="lg" len="sm"/>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CECAFC9-5073-4799-6835-28A6670AA9CC}"/>
                  </a:ext>
                </a:extLst>
              </p:cNvPr>
              <p:cNvCxnSpPr/>
              <p:nvPr/>
            </p:nvCxnSpPr>
            <p:spPr>
              <a:xfrm>
                <a:off x="12441777" y="5866219"/>
                <a:ext cx="304065" cy="0"/>
              </a:xfrm>
              <a:prstGeom prst="line">
                <a:avLst/>
              </a:prstGeom>
              <a:ln w="12700" cap="rnd">
                <a:solidFill>
                  <a:schemeClr val="tx2"/>
                </a:solidFill>
                <a:round/>
                <a:headEnd type="none" w="lg" len="sm"/>
                <a:tailEnd w="lg" len="sm"/>
              </a:ln>
            </p:spPr>
            <p:style>
              <a:lnRef idx="1">
                <a:schemeClr val="accent1"/>
              </a:lnRef>
              <a:fillRef idx="0">
                <a:schemeClr val="accent1"/>
              </a:fillRef>
              <a:effectRef idx="0">
                <a:schemeClr val="accent1"/>
              </a:effectRef>
              <a:fontRef idx="minor">
                <a:schemeClr val="tx1"/>
              </a:fontRef>
            </p:style>
          </p:cxnSp>
        </p:grpSp>
        <p:sp>
          <p:nvSpPr>
            <p:cNvPr id="142" name="Oval 141">
              <a:extLst>
                <a:ext uri="{FF2B5EF4-FFF2-40B4-BE49-F238E27FC236}">
                  <a16:creationId xmlns:a16="http://schemas.microsoft.com/office/drawing/2014/main" id="{3E442918-0E83-F921-E7DC-3AE605DF8C93}"/>
                </a:ext>
              </a:extLst>
            </p:cNvPr>
            <p:cNvSpPr/>
            <p:nvPr/>
          </p:nvSpPr>
          <p:spPr>
            <a:xfrm>
              <a:off x="12414344" y="4342604"/>
              <a:ext cx="54864" cy="548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E493EF6-DEA0-5C3D-D9E1-038F038CC333}"/>
                </a:ext>
              </a:extLst>
            </p:cNvPr>
            <p:cNvSpPr/>
            <p:nvPr/>
          </p:nvSpPr>
          <p:spPr>
            <a:xfrm>
              <a:off x="12414344" y="4966232"/>
              <a:ext cx="54864" cy="548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ACCF882-911C-18E9-E74D-E396F494ABD8}"/>
                </a:ext>
              </a:extLst>
            </p:cNvPr>
            <p:cNvSpPr/>
            <p:nvPr/>
          </p:nvSpPr>
          <p:spPr>
            <a:xfrm>
              <a:off x="12414344" y="5838547"/>
              <a:ext cx="54864" cy="548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CE073A6-D772-0700-EB29-3B7363AEBC22}"/>
              </a:ext>
            </a:extLst>
          </p:cNvPr>
          <p:cNvGrpSpPr/>
          <p:nvPr/>
        </p:nvGrpSpPr>
        <p:grpSpPr>
          <a:xfrm>
            <a:off x="6" y="2295790"/>
            <a:ext cx="14630394" cy="5029203"/>
            <a:chOff x="6" y="2285997"/>
            <a:chExt cx="10951396" cy="5029203"/>
          </a:xfrm>
        </p:grpSpPr>
        <p:sp>
          <p:nvSpPr>
            <p:cNvPr id="2" name="object 2"/>
            <p:cNvSpPr/>
            <p:nvPr/>
          </p:nvSpPr>
          <p:spPr>
            <a:xfrm>
              <a:off x="6" y="2286000"/>
              <a:ext cx="3654425" cy="5029200"/>
            </a:xfrm>
            <a:custGeom>
              <a:avLst/>
              <a:gdLst/>
              <a:ahLst/>
              <a:cxnLst/>
              <a:rect l="l" t="t" r="r" b="b"/>
              <a:pathLst>
                <a:path w="3654425" h="5029200">
                  <a:moveTo>
                    <a:pt x="0" y="0"/>
                  </a:moveTo>
                  <a:lnTo>
                    <a:pt x="3653943" y="0"/>
                  </a:lnTo>
                  <a:lnTo>
                    <a:pt x="3653943" y="5029199"/>
                  </a:lnTo>
                  <a:lnTo>
                    <a:pt x="0" y="5029199"/>
                  </a:lnTo>
                  <a:lnTo>
                    <a:pt x="0" y="0"/>
                  </a:lnTo>
                  <a:close/>
                </a:path>
              </a:pathLst>
            </a:custGeom>
            <a:solidFill>
              <a:srgbClr val="002677"/>
            </a:solidFill>
          </p:spPr>
          <p:txBody>
            <a:bodyPr wrap="square" lIns="0" tIns="0" rIns="0" bIns="0" rtlCol="0"/>
            <a:lstStyle/>
            <a:p>
              <a:endParaRPr/>
            </a:p>
          </p:txBody>
        </p:sp>
        <p:sp>
          <p:nvSpPr>
            <p:cNvPr id="3" name="object 3"/>
            <p:cNvSpPr/>
            <p:nvPr/>
          </p:nvSpPr>
          <p:spPr>
            <a:xfrm>
              <a:off x="3648492" y="2285997"/>
              <a:ext cx="3654425" cy="5029200"/>
            </a:xfrm>
            <a:custGeom>
              <a:avLst/>
              <a:gdLst/>
              <a:ahLst/>
              <a:cxnLst/>
              <a:rect l="l" t="t" r="r" b="b"/>
              <a:pathLst>
                <a:path w="3654425" h="5029200">
                  <a:moveTo>
                    <a:pt x="0" y="0"/>
                  </a:moveTo>
                  <a:lnTo>
                    <a:pt x="3653942" y="0"/>
                  </a:lnTo>
                  <a:lnTo>
                    <a:pt x="3653942" y="5029202"/>
                  </a:lnTo>
                  <a:lnTo>
                    <a:pt x="0" y="5029202"/>
                  </a:lnTo>
                  <a:lnTo>
                    <a:pt x="0" y="0"/>
                  </a:lnTo>
                  <a:close/>
                </a:path>
              </a:pathLst>
            </a:custGeom>
            <a:solidFill>
              <a:srgbClr val="3369FF"/>
            </a:solidFill>
          </p:spPr>
          <p:txBody>
            <a:bodyPr wrap="square" lIns="0" tIns="0" rIns="0" bIns="0" rtlCol="0"/>
            <a:lstStyle/>
            <a:p>
              <a:endParaRPr/>
            </a:p>
          </p:txBody>
        </p:sp>
        <p:sp>
          <p:nvSpPr>
            <p:cNvPr id="4" name="object 4"/>
            <p:cNvSpPr/>
            <p:nvPr/>
          </p:nvSpPr>
          <p:spPr>
            <a:xfrm>
              <a:off x="7296977" y="2285997"/>
              <a:ext cx="3654425" cy="5029200"/>
            </a:xfrm>
            <a:custGeom>
              <a:avLst/>
              <a:gdLst/>
              <a:ahLst/>
              <a:cxnLst/>
              <a:rect l="l" t="t" r="r" b="b"/>
              <a:pathLst>
                <a:path w="3654425" h="5029200">
                  <a:moveTo>
                    <a:pt x="0" y="0"/>
                  </a:moveTo>
                  <a:lnTo>
                    <a:pt x="3653942" y="0"/>
                  </a:lnTo>
                  <a:lnTo>
                    <a:pt x="3653942" y="5029202"/>
                  </a:lnTo>
                  <a:lnTo>
                    <a:pt x="0" y="5029202"/>
                  </a:lnTo>
                  <a:lnTo>
                    <a:pt x="0" y="0"/>
                  </a:lnTo>
                  <a:close/>
                </a:path>
              </a:pathLst>
            </a:custGeom>
            <a:solidFill>
              <a:srgbClr val="73BFFF"/>
            </a:solidFill>
          </p:spPr>
          <p:txBody>
            <a:bodyPr wrap="square" lIns="0" tIns="0" rIns="0" bIns="0" rtlCol="0"/>
            <a:lstStyle/>
            <a:p>
              <a:endParaRPr/>
            </a:p>
          </p:txBody>
        </p:sp>
      </p:grpSp>
      <p:sp>
        <p:nvSpPr>
          <p:cNvPr id="5" name="object 5"/>
          <p:cNvSpPr txBox="1">
            <a:spLocks noGrp="1"/>
          </p:cNvSpPr>
          <p:nvPr>
            <p:ph type="title"/>
          </p:nvPr>
        </p:nvSpPr>
        <p:spPr>
          <a:xfrm>
            <a:off x="430903" y="368807"/>
            <a:ext cx="9900285" cy="558800"/>
          </a:xfrm>
          <a:prstGeom prst="rect">
            <a:avLst/>
          </a:prstGeom>
        </p:spPr>
        <p:txBody>
          <a:bodyPr vert="horz" wrap="square" lIns="0" tIns="12700" rIns="0" bIns="0" rtlCol="0">
            <a:spAutoFit/>
          </a:bodyPr>
          <a:lstStyle/>
          <a:p>
            <a:pPr marL="25400">
              <a:lnSpc>
                <a:spcPct val="100000"/>
              </a:lnSpc>
              <a:spcBef>
                <a:spcPts val="100"/>
              </a:spcBef>
            </a:pPr>
            <a:r>
              <a:rPr sz="3500" spc="-5" dirty="0">
                <a:solidFill>
                  <a:srgbClr val="002677"/>
                </a:solidFill>
              </a:rPr>
              <a:t>EQUI-VEST</a:t>
            </a:r>
            <a:r>
              <a:rPr sz="2600" spc="-7" baseline="47000" dirty="0">
                <a:solidFill>
                  <a:srgbClr val="002677"/>
                </a:solidFill>
              </a:rPr>
              <a:t>®</a:t>
            </a:r>
            <a:r>
              <a:rPr sz="3450" spc="-7" baseline="26570" dirty="0">
                <a:solidFill>
                  <a:srgbClr val="002677"/>
                </a:solidFill>
              </a:rPr>
              <a:t> </a:t>
            </a:r>
            <a:r>
              <a:rPr sz="3500" spc="-5" dirty="0">
                <a:solidFill>
                  <a:srgbClr val="002677"/>
                </a:solidFill>
              </a:rPr>
              <a:t>Series brought </a:t>
            </a:r>
            <a:r>
              <a:rPr sz="3500" dirty="0">
                <a:solidFill>
                  <a:srgbClr val="002677"/>
                </a:solidFill>
              </a:rPr>
              <a:t>to you by</a:t>
            </a:r>
            <a:r>
              <a:rPr sz="3500" spc="-15" dirty="0">
                <a:solidFill>
                  <a:srgbClr val="002677"/>
                </a:solidFill>
              </a:rPr>
              <a:t> </a:t>
            </a:r>
            <a:r>
              <a:rPr sz="3500" dirty="0">
                <a:solidFill>
                  <a:srgbClr val="002677"/>
                </a:solidFill>
              </a:rPr>
              <a:t>Equitable</a:t>
            </a:r>
            <a:endParaRPr sz="3500" dirty="0"/>
          </a:p>
        </p:txBody>
      </p:sp>
      <p:sp>
        <p:nvSpPr>
          <p:cNvPr id="6" name="object 6"/>
          <p:cNvSpPr/>
          <p:nvPr/>
        </p:nvSpPr>
        <p:spPr>
          <a:xfrm>
            <a:off x="482495" y="2676489"/>
            <a:ext cx="943012" cy="943012"/>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13" name="object 13"/>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19</a:t>
            </a:fld>
            <a:endParaRPr dirty="0"/>
          </a:p>
        </p:txBody>
      </p:sp>
      <p:sp>
        <p:nvSpPr>
          <p:cNvPr id="10" name="object 10"/>
          <p:cNvSpPr txBox="1"/>
          <p:nvPr/>
        </p:nvSpPr>
        <p:spPr>
          <a:xfrm>
            <a:off x="415402" y="4013754"/>
            <a:ext cx="3861957" cy="1367041"/>
          </a:xfrm>
          <a:prstGeom prst="rect">
            <a:avLst/>
          </a:prstGeom>
        </p:spPr>
        <p:txBody>
          <a:bodyPr vert="horz" wrap="square" lIns="0" tIns="12700" rIns="0" bIns="0" rtlCol="0">
            <a:spAutoFit/>
          </a:bodyPr>
          <a:lstStyle/>
          <a:p>
            <a:pPr marL="38100">
              <a:lnSpc>
                <a:spcPct val="100000"/>
              </a:lnSpc>
              <a:spcBef>
                <a:spcPts val="100"/>
              </a:spcBef>
            </a:pPr>
            <a:r>
              <a:rPr lang="en-US" sz="2000" b="1" dirty="0">
                <a:solidFill>
                  <a:srgbClr val="FFFFFF"/>
                </a:solidFill>
                <a:latin typeface="Segoe UI"/>
                <a:cs typeface="Segoe UI"/>
              </a:rPr>
              <a:t>Seamless</a:t>
            </a:r>
            <a:r>
              <a:rPr sz="2000" b="1" dirty="0">
                <a:solidFill>
                  <a:srgbClr val="FFFFFF"/>
                </a:solidFill>
                <a:latin typeface="Segoe UI"/>
                <a:cs typeface="Segoe UI"/>
              </a:rPr>
              <a:t> management</a:t>
            </a:r>
            <a:endParaRPr sz="2000" dirty="0">
              <a:latin typeface="Segoe UI"/>
              <a:cs typeface="Segoe UI"/>
            </a:endParaRPr>
          </a:p>
          <a:p>
            <a:pPr marL="293688" indent="-233363">
              <a:lnSpc>
                <a:spcPct val="100000"/>
              </a:lnSpc>
              <a:spcBef>
                <a:spcPts val="1200"/>
              </a:spcBef>
              <a:buFont typeface="Courier New"/>
              <a:buChar char="o"/>
            </a:pPr>
            <a:r>
              <a:rPr sz="1600" dirty="0">
                <a:solidFill>
                  <a:srgbClr val="FFFFFF"/>
                </a:solidFill>
                <a:latin typeface="Segoe UI"/>
                <a:cs typeface="Segoe UI"/>
              </a:rPr>
              <a:t>Dedicated onboarding specialist</a:t>
            </a:r>
            <a:endParaRPr lang="en-US" sz="1600" dirty="0">
              <a:latin typeface="Segoe UI"/>
              <a:cs typeface="Segoe UI"/>
            </a:endParaRPr>
          </a:p>
          <a:p>
            <a:pPr marL="293688" indent="-233363">
              <a:lnSpc>
                <a:spcPct val="100000"/>
              </a:lnSpc>
              <a:spcBef>
                <a:spcPts val="1200"/>
              </a:spcBef>
              <a:buFont typeface="Courier New"/>
              <a:buChar char="o"/>
            </a:pPr>
            <a:r>
              <a:rPr sz="1600" dirty="0">
                <a:solidFill>
                  <a:srgbClr val="FFFFFF"/>
                </a:solidFill>
                <a:latin typeface="Segoe UI"/>
                <a:cs typeface="Segoe UI"/>
              </a:rPr>
              <a:t>Access to PlanConnect</a:t>
            </a:r>
            <a:r>
              <a:rPr sz="1350" baseline="27000" dirty="0">
                <a:solidFill>
                  <a:srgbClr val="FFFFFF"/>
                </a:solidFill>
                <a:latin typeface="Segoe UI"/>
                <a:cs typeface="Segoe UI"/>
              </a:rPr>
              <a:t>®</a:t>
            </a:r>
            <a:r>
              <a:rPr sz="1350" baseline="24691" dirty="0">
                <a:solidFill>
                  <a:srgbClr val="FFFFFF"/>
                </a:solidFill>
                <a:latin typeface="Segoe UI"/>
                <a:cs typeface="Segoe UI"/>
              </a:rPr>
              <a:t> </a:t>
            </a:r>
            <a:r>
              <a:rPr sz="1600" dirty="0">
                <a:solidFill>
                  <a:srgbClr val="FFFFFF"/>
                </a:solidFill>
                <a:latin typeface="Segoe UI"/>
                <a:cs typeface="Segoe UI"/>
              </a:rPr>
              <a:t>and</a:t>
            </a:r>
            <a:r>
              <a:rPr lang="en-US" sz="1600" dirty="0">
                <a:solidFill>
                  <a:srgbClr val="FFFFFF"/>
                </a:solidFill>
                <a:latin typeface="Segoe UI"/>
                <a:cs typeface="Segoe UI"/>
              </a:rPr>
              <a:t> </a:t>
            </a:r>
            <a:r>
              <a:rPr sz="1600" dirty="0">
                <a:solidFill>
                  <a:srgbClr val="FFFFFF"/>
                </a:solidFill>
                <a:latin typeface="Segoe UI"/>
                <a:cs typeface="Segoe UI"/>
              </a:rPr>
              <a:t>403</a:t>
            </a:r>
            <a:r>
              <a:rPr sz="1600" dirty="0">
                <a:solidFill>
                  <a:srgbClr val="FFFFFF"/>
                </a:solidFill>
                <a:latin typeface="Segoe UI Historic"/>
                <a:cs typeface="Segoe UI Historic"/>
              </a:rPr>
              <a:t>(</a:t>
            </a:r>
            <a:r>
              <a:rPr sz="1600" dirty="0">
                <a:solidFill>
                  <a:srgbClr val="FFFFFF"/>
                </a:solidFill>
                <a:latin typeface="Segoe UI"/>
                <a:cs typeface="Segoe UI"/>
              </a:rPr>
              <a:t>b</a:t>
            </a:r>
            <a:r>
              <a:rPr sz="1600" dirty="0">
                <a:solidFill>
                  <a:srgbClr val="FFFFFF"/>
                </a:solidFill>
                <a:latin typeface="Segoe UI Historic"/>
                <a:cs typeface="Segoe UI Historic"/>
              </a:rPr>
              <a:t>) </a:t>
            </a:r>
            <a:r>
              <a:rPr lang="en-US" sz="1600" dirty="0">
                <a:solidFill>
                  <a:srgbClr val="FFFFFF"/>
                </a:solidFill>
                <a:latin typeface="Segoe UI"/>
                <a:cs typeface="Segoe UI"/>
              </a:rPr>
              <a:t>p</a:t>
            </a:r>
            <a:r>
              <a:rPr sz="1600" dirty="0">
                <a:solidFill>
                  <a:srgbClr val="FFFFFF"/>
                </a:solidFill>
                <a:latin typeface="Segoe UI"/>
                <a:cs typeface="Segoe UI"/>
              </a:rPr>
              <a:t>lan </a:t>
            </a:r>
            <a:r>
              <a:rPr lang="en-US" sz="1600" dirty="0">
                <a:solidFill>
                  <a:srgbClr val="FFFFFF"/>
                </a:solidFill>
                <a:latin typeface="Segoe UI"/>
                <a:cs typeface="Segoe UI"/>
              </a:rPr>
              <a:t>s</a:t>
            </a:r>
            <a:r>
              <a:rPr sz="1600" dirty="0">
                <a:solidFill>
                  <a:srgbClr val="FFFFFF"/>
                </a:solidFill>
                <a:latin typeface="Segoe UI"/>
                <a:cs typeface="Segoe UI"/>
              </a:rPr>
              <a:t>ponsor websites</a:t>
            </a:r>
            <a:endParaRPr sz="1600" dirty="0">
              <a:latin typeface="Segoe UI"/>
              <a:cs typeface="Segoe UI"/>
            </a:endParaRPr>
          </a:p>
        </p:txBody>
      </p:sp>
      <p:sp>
        <p:nvSpPr>
          <p:cNvPr id="11" name="object 11"/>
          <p:cNvSpPr txBox="1"/>
          <p:nvPr/>
        </p:nvSpPr>
        <p:spPr>
          <a:xfrm>
            <a:off x="463641" y="1290319"/>
            <a:ext cx="10114280" cy="406400"/>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3369FF"/>
                </a:solidFill>
                <a:latin typeface="Segoe UI"/>
                <a:cs typeface="Segoe UI"/>
              </a:rPr>
              <a:t>A </a:t>
            </a:r>
            <a:r>
              <a:rPr sz="2500" b="1" spc="-5" dirty="0">
                <a:solidFill>
                  <a:srgbClr val="3369FF"/>
                </a:solidFill>
                <a:latin typeface="Segoe UI"/>
                <a:cs typeface="Segoe UI"/>
              </a:rPr>
              <a:t>streamlined </a:t>
            </a:r>
            <a:r>
              <a:rPr sz="2500" b="1" spc="5" dirty="0">
                <a:solidFill>
                  <a:srgbClr val="3369FF"/>
                </a:solidFill>
                <a:latin typeface="Segoe UI"/>
                <a:cs typeface="Segoe UI"/>
              </a:rPr>
              <a:t>403</a:t>
            </a:r>
            <a:r>
              <a:rPr sz="3675" b="1" spc="7" baseline="1133" dirty="0">
                <a:solidFill>
                  <a:srgbClr val="3369FF"/>
                </a:solidFill>
                <a:latin typeface="Segoe UI Historic"/>
                <a:cs typeface="Segoe UI Historic"/>
              </a:rPr>
              <a:t>(</a:t>
            </a:r>
            <a:r>
              <a:rPr sz="2500" b="1" spc="5" dirty="0">
                <a:solidFill>
                  <a:srgbClr val="3369FF"/>
                </a:solidFill>
                <a:latin typeface="Segoe UI"/>
                <a:cs typeface="Segoe UI"/>
              </a:rPr>
              <a:t>b</a:t>
            </a:r>
            <a:r>
              <a:rPr sz="3675" b="1" spc="7" baseline="1133" dirty="0">
                <a:solidFill>
                  <a:srgbClr val="3369FF"/>
                </a:solidFill>
                <a:latin typeface="Segoe UI Historic"/>
                <a:cs typeface="Segoe UI Historic"/>
              </a:rPr>
              <a:t>) </a:t>
            </a:r>
            <a:r>
              <a:rPr sz="2500" b="1" spc="-5" dirty="0">
                <a:solidFill>
                  <a:srgbClr val="3369FF"/>
                </a:solidFill>
                <a:latin typeface="Segoe UI"/>
                <a:cs typeface="Segoe UI"/>
              </a:rPr>
              <a:t>product with you </a:t>
            </a:r>
            <a:r>
              <a:rPr sz="2500" b="1" dirty="0">
                <a:solidFill>
                  <a:srgbClr val="3369FF"/>
                </a:solidFill>
                <a:latin typeface="Segoe UI"/>
                <a:cs typeface="Segoe UI"/>
              </a:rPr>
              <a:t>and </a:t>
            </a:r>
            <a:r>
              <a:rPr sz="2500" b="1" spc="-5" dirty="0">
                <a:solidFill>
                  <a:srgbClr val="3369FF"/>
                </a:solidFill>
                <a:latin typeface="Segoe UI"/>
                <a:cs typeface="Segoe UI"/>
              </a:rPr>
              <a:t>your employees </a:t>
            </a:r>
            <a:r>
              <a:rPr sz="2500" b="1" dirty="0">
                <a:solidFill>
                  <a:srgbClr val="3369FF"/>
                </a:solidFill>
                <a:latin typeface="Segoe UI"/>
                <a:cs typeface="Segoe UI"/>
              </a:rPr>
              <a:t>in</a:t>
            </a:r>
            <a:r>
              <a:rPr sz="2500" b="1" spc="50" dirty="0">
                <a:solidFill>
                  <a:srgbClr val="3369FF"/>
                </a:solidFill>
                <a:latin typeface="Segoe UI"/>
                <a:cs typeface="Segoe UI"/>
              </a:rPr>
              <a:t> </a:t>
            </a:r>
            <a:r>
              <a:rPr sz="2500" b="1" spc="-5" dirty="0">
                <a:solidFill>
                  <a:srgbClr val="3369FF"/>
                </a:solidFill>
                <a:latin typeface="Segoe UI"/>
                <a:cs typeface="Segoe UI"/>
              </a:rPr>
              <a:t>mind</a:t>
            </a:r>
            <a:endParaRPr sz="2500" dirty="0">
              <a:latin typeface="Segoe UI"/>
              <a:cs typeface="Segoe UI"/>
            </a:endParaRPr>
          </a:p>
        </p:txBody>
      </p:sp>
      <p:sp>
        <p:nvSpPr>
          <p:cNvPr id="14" name="Slide Number Placeholder 5">
            <a:extLst>
              <a:ext uri="{FF2B5EF4-FFF2-40B4-BE49-F238E27FC236}">
                <a16:creationId xmlns:a16="http://schemas.microsoft.com/office/drawing/2014/main" id="{D1A606B5-983C-D04A-1315-1D2FE2B86BF9}"/>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19</a:t>
            </a:fld>
            <a:endParaRPr lang="en-US" dirty="0"/>
          </a:p>
        </p:txBody>
      </p:sp>
      <p:sp>
        <p:nvSpPr>
          <p:cNvPr id="15" name="Footer Placeholder 3">
            <a:extLst>
              <a:ext uri="{FF2B5EF4-FFF2-40B4-BE49-F238E27FC236}">
                <a16:creationId xmlns:a16="http://schemas.microsoft.com/office/drawing/2014/main" id="{B6F395D6-FB49-485C-E86A-E466C97A48EE}"/>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
        <p:nvSpPr>
          <p:cNvPr id="19" name="object 10">
            <a:extLst>
              <a:ext uri="{FF2B5EF4-FFF2-40B4-BE49-F238E27FC236}">
                <a16:creationId xmlns:a16="http://schemas.microsoft.com/office/drawing/2014/main" id="{07651371-1D6B-8D18-5510-75F42D0E4BB1}"/>
              </a:ext>
            </a:extLst>
          </p:cNvPr>
          <p:cNvSpPr txBox="1"/>
          <p:nvPr/>
        </p:nvSpPr>
        <p:spPr>
          <a:xfrm>
            <a:off x="4912569" y="4014403"/>
            <a:ext cx="4454743" cy="1367041"/>
          </a:xfrm>
          <a:prstGeom prst="rect">
            <a:avLst/>
          </a:prstGeom>
        </p:spPr>
        <p:txBody>
          <a:bodyPr vert="horz" wrap="square" lIns="0" tIns="12700" rIns="0" bIns="0" rtlCol="0">
            <a:spAutoFit/>
          </a:bodyPr>
          <a:lstStyle/>
          <a:p>
            <a:pPr marL="265430">
              <a:lnSpc>
                <a:spcPct val="100000"/>
              </a:lnSpc>
              <a:spcBef>
                <a:spcPts val="5"/>
              </a:spcBef>
            </a:pPr>
            <a:r>
              <a:rPr lang="en-US" sz="2000" b="1" spc="-5" dirty="0">
                <a:solidFill>
                  <a:srgbClr val="FFFFFF"/>
                </a:solidFill>
                <a:latin typeface="Segoe UI"/>
                <a:cs typeface="Segoe UI"/>
              </a:rPr>
              <a:t>Personalized guidance</a:t>
            </a:r>
            <a:endParaRPr lang="en-US" sz="2000" dirty="0">
              <a:latin typeface="Segoe UI"/>
              <a:cs typeface="Segoe UI"/>
            </a:endParaRPr>
          </a:p>
          <a:p>
            <a:pPr marL="517525" indent="-236538">
              <a:lnSpc>
                <a:spcPct val="100000"/>
              </a:lnSpc>
              <a:spcBef>
                <a:spcPts val="1200"/>
              </a:spcBef>
              <a:buFont typeface="Courier New"/>
              <a:buChar char="o"/>
            </a:pPr>
            <a:r>
              <a:rPr lang="en-US" sz="1600" dirty="0">
                <a:solidFill>
                  <a:srgbClr val="FFFFFF"/>
                </a:solidFill>
                <a:latin typeface="Segoe UI"/>
                <a:cs typeface="Segoe UI"/>
              </a:rPr>
              <a:t>Local presence</a:t>
            </a:r>
            <a:endParaRPr lang="en-US" sz="1600" dirty="0">
              <a:latin typeface="Segoe UI"/>
              <a:cs typeface="Segoe UI"/>
            </a:endParaRPr>
          </a:p>
          <a:p>
            <a:pPr marL="517525" indent="-236538">
              <a:lnSpc>
                <a:spcPct val="100000"/>
              </a:lnSpc>
              <a:spcBef>
                <a:spcPts val="1200"/>
              </a:spcBef>
              <a:buFont typeface="Courier New"/>
              <a:buChar char="o"/>
            </a:pPr>
            <a:r>
              <a:rPr lang="en-US" sz="1600" spc="-20" dirty="0">
                <a:solidFill>
                  <a:srgbClr val="FFFFFF"/>
                </a:solidFill>
                <a:latin typeface="Segoe UI"/>
                <a:cs typeface="Segoe UI"/>
              </a:rPr>
              <a:t>Online resources and tools to help employees plan for their financial future</a:t>
            </a:r>
            <a:endParaRPr lang="en-US" sz="1600" spc="-20" dirty="0">
              <a:latin typeface="Segoe UI"/>
              <a:cs typeface="Segoe UI"/>
            </a:endParaRPr>
          </a:p>
        </p:txBody>
      </p:sp>
      <p:sp>
        <p:nvSpPr>
          <p:cNvPr id="20" name="object 10">
            <a:extLst>
              <a:ext uri="{FF2B5EF4-FFF2-40B4-BE49-F238E27FC236}">
                <a16:creationId xmlns:a16="http://schemas.microsoft.com/office/drawing/2014/main" id="{3681C47F-ECED-E6EF-BCD2-44E0CDC1E47D}"/>
              </a:ext>
            </a:extLst>
          </p:cNvPr>
          <p:cNvSpPr txBox="1"/>
          <p:nvPr/>
        </p:nvSpPr>
        <p:spPr>
          <a:xfrm>
            <a:off x="9799528" y="4020176"/>
            <a:ext cx="5211872" cy="1767150"/>
          </a:xfrm>
          <a:prstGeom prst="rect">
            <a:avLst/>
          </a:prstGeom>
        </p:spPr>
        <p:txBody>
          <a:bodyPr vert="horz" wrap="square" lIns="0" tIns="12700" rIns="0" bIns="0" rtlCol="0">
            <a:spAutoFit/>
          </a:bodyPr>
          <a:lstStyle/>
          <a:p>
            <a:pPr marL="517525" indent="-231775">
              <a:lnSpc>
                <a:spcPct val="100000"/>
              </a:lnSpc>
            </a:pPr>
            <a:r>
              <a:rPr lang="en-US" sz="2000" b="1" spc="-30" dirty="0">
                <a:solidFill>
                  <a:srgbClr val="002577"/>
                </a:solidFill>
                <a:latin typeface="Segoe UI"/>
                <a:cs typeface="Segoe UI"/>
              </a:rPr>
              <a:t>Retirement </a:t>
            </a:r>
            <a:r>
              <a:rPr lang="en-US" sz="2000" b="1" spc="-35" dirty="0">
                <a:solidFill>
                  <a:srgbClr val="002577"/>
                </a:solidFill>
                <a:latin typeface="Segoe UI"/>
                <a:cs typeface="Segoe UI"/>
              </a:rPr>
              <a:t>certainty</a:t>
            </a:r>
            <a:r>
              <a:rPr lang="en-US" sz="2000" b="1" spc="-114" dirty="0">
                <a:solidFill>
                  <a:srgbClr val="002577"/>
                </a:solidFill>
                <a:latin typeface="Segoe UI"/>
                <a:cs typeface="Segoe UI"/>
              </a:rPr>
              <a:t> </a:t>
            </a:r>
            <a:r>
              <a:rPr lang="en-US" sz="2000" b="1" spc="-30" dirty="0">
                <a:solidFill>
                  <a:srgbClr val="002577"/>
                </a:solidFill>
                <a:latin typeface="Segoe UI"/>
                <a:cs typeface="Segoe UI"/>
              </a:rPr>
              <a:t>options</a:t>
            </a:r>
            <a:endParaRPr lang="en-US" sz="2000" dirty="0">
              <a:latin typeface="Times New Roman"/>
              <a:cs typeface="Times New Roman"/>
            </a:endParaRPr>
          </a:p>
          <a:p>
            <a:pPr marL="517525" marR="981710" indent="-231775">
              <a:spcBef>
                <a:spcPts val="1200"/>
              </a:spcBef>
              <a:buFont typeface="Courier New"/>
              <a:buChar char="o"/>
            </a:pPr>
            <a:r>
              <a:rPr lang="en-US" sz="1600" spc="-25" dirty="0">
                <a:solidFill>
                  <a:srgbClr val="002577"/>
                </a:solidFill>
                <a:latin typeface="Segoe UI"/>
                <a:cs typeface="Segoe UI"/>
              </a:rPr>
              <a:t>Predictable income throughout</a:t>
            </a:r>
            <a:r>
              <a:rPr lang="en-US" sz="1600" spc="-65" dirty="0">
                <a:solidFill>
                  <a:srgbClr val="002577"/>
                </a:solidFill>
                <a:latin typeface="Segoe UI"/>
                <a:cs typeface="Segoe UI"/>
              </a:rPr>
              <a:t> </a:t>
            </a:r>
            <a:r>
              <a:rPr lang="en-US" sz="1600" spc="-25" dirty="0">
                <a:solidFill>
                  <a:srgbClr val="002577"/>
                </a:solidFill>
                <a:latin typeface="Segoe UI"/>
                <a:cs typeface="Segoe UI"/>
              </a:rPr>
              <a:t>retirement</a:t>
            </a:r>
            <a:endParaRPr lang="en-US" sz="1600" dirty="0">
              <a:latin typeface="Segoe UI"/>
              <a:cs typeface="Segoe UI"/>
            </a:endParaRPr>
          </a:p>
          <a:p>
            <a:pPr marL="517525" indent="-231775">
              <a:spcBef>
                <a:spcPts val="1200"/>
              </a:spcBef>
              <a:buFont typeface="Courier New"/>
              <a:buChar char="o"/>
            </a:pPr>
            <a:r>
              <a:rPr lang="en-US" sz="1600" spc="-15" dirty="0">
                <a:solidFill>
                  <a:srgbClr val="002577"/>
                </a:solidFill>
                <a:latin typeface="Segoe UI"/>
                <a:cs typeface="Segoe UI"/>
              </a:rPr>
              <a:t>Earn </a:t>
            </a:r>
            <a:r>
              <a:rPr lang="en-US" sz="1600" spc="-20" dirty="0">
                <a:solidFill>
                  <a:srgbClr val="002577"/>
                </a:solidFill>
                <a:latin typeface="Segoe UI"/>
                <a:cs typeface="Segoe UI"/>
              </a:rPr>
              <a:t>fixed interest </a:t>
            </a:r>
            <a:r>
              <a:rPr lang="en-US" sz="1600" spc="-15" dirty="0">
                <a:solidFill>
                  <a:srgbClr val="002577"/>
                </a:solidFill>
                <a:latin typeface="Segoe UI"/>
                <a:cs typeface="Segoe UI"/>
              </a:rPr>
              <a:t>on</a:t>
            </a:r>
            <a:r>
              <a:rPr lang="en-US" sz="1600" spc="-165" dirty="0">
                <a:solidFill>
                  <a:srgbClr val="002577"/>
                </a:solidFill>
                <a:latin typeface="Segoe UI"/>
                <a:cs typeface="Segoe UI"/>
              </a:rPr>
              <a:t> </a:t>
            </a:r>
            <a:r>
              <a:rPr lang="en-US" sz="1600" spc="-25" dirty="0">
                <a:solidFill>
                  <a:srgbClr val="002577"/>
                </a:solidFill>
                <a:latin typeface="Segoe UI"/>
                <a:cs typeface="Segoe UI"/>
              </a:rPr>
              <a:t>savings</a:t>
            </a:r>
            <a:endParaRPr lang="en-US" sz="1600" dirty="0">
              <a:latin typeface="Segoe UI"/>
              <a:cs typeface="Segoe UI"/>
            </a:endParaRPr>
          </a:p>
          <a:p>
            <a:pPr marL="517525" marR="318135" indent="-231775">
              <a:spcBef>
                <a:spcPts val="1200"/>
              </a:spcBef>
              <a:buFont typeface="Courier New"/>
              <a:buChar char="o"/>
            </a:pPr>
            <a:r>
              <a:rPr lang="en-US" sz="1600" dirty="0">
                <a:solidFill>
                  <a:srgbClr val="002577"/>
                </a:solidFill>
                <a:latin typeface="Segoe UI"/>
                <a:cs typeface="Segoe UI"/>
              </a:rPr>
              <a:t>Mitigate risk with potential for </a:t>
            </a:r>
            <a:br>
              <a:rPr lang="en-US" sz="1600" dirty="0">
                <a:solidFill>
                  <a:srgbClr val="002577"/>
                </a:solidFill>
                <a:latin typeface="Segoe UI"/>
                <a:cs typeface="Segoe UI"/>
              </a:rPr>
            </a:br>
            <a:r>
              <a:rPr lang="en-US" sz="1600" dirty="0">
                <a:solidFill>
                  <a:srgbClr val="002577"/>
                </a:solidFill>
                <a:latin typeface="Segoe UI"/>
                <a:cs typeface="Segoe UI"/>
              </a:rPr>
              <a:t>upside gains up to a cap</a:t>
            </a:r>
            <a:endParaRPr lang="en-US" sz="1600" dirty="0">
              <a:latin typeface="Segoe UI"/>
              <a:cs typeface="Segoe UI"/>
            </a:endParaRPr>
          </a:p>
        </p:txBody>
      </p:sp>
      <p:pic>
        <p:nvPicPr>
          <p:cNvPr id="22" name="Graphic 21">
            <a:extLst>
              <a:ext uri="{FF2B5EF4-FFF2-40B4-BE49-F238E27FC236}">
                <a16:creationId xmlns:a16="http://schemas.microsoft.com/office/drawing/2014/main" id="{3F6A90A8-3FD7-ACD5-D0DB-5CCE565149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7322" y="2676489"/>
            <a:ext cx="943012" cy="943012"/>
          </a:xfrm>
          <a:prstGeom prst="rect">
            <a:avLst/>
          </a:prstGeom>
        </p:spPr>
      </p:pic>
      <p:pic>
        <p:nvPicPr>
          <p:cNvPr id="24" name="Graphic 23">
            <a:extLst>
              <a:ext uri="{FF2B5EF4-FFF2-40B4-BE49-F238E27FC236}">
                <a16:creationId xmlns:a16="http://schemas.microsoft.com/office/drawing/2014/main" id="{8FDF238A-F768-0070-0559-DA7FCF5D56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728" y="2670049"/>
            <a:ext cx="976580" cy="949452"/>
          </a:xfrm>
          <a:prstGeom prst="rect">
            <a:avLst/>
          </a:prstGeom>
        </p:spPr>
      </p:pic>
    </p:spTree>
    <p:extLst>
      <p:ext uri="{BB962C8B-B14F-4D97-AF65-F5344CB8AC3E}">
        <p14:creationId xmlns:p14="http://schemas.microsoft.com/office/powerpoint/2010/main" val="90182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31400" y="819112"/>
            <a:ext cx="2936875" cy="726546"/>
          </a:xfrm>
          <a:prstGeom prst="rect">
            <a:avLst/>
          </a:prstGeom>
        </p:spPr>
        <p:txBody>
          <a:bodyPr vert="horz" wrap="square" lIns="0" tIns="91440" rIns="0" bIns="91440" rtlCol="0" anchor="ctr" anchorCtr="0">
            <a:spAutoFit/>
          </a:bodyPr>
          <a:lstStyle/>
          <a:p>
            <a:pPr marL="12700" marR="5080">
              <a:lnSpc>
                <a:spcPct val="101099"/>
              </a:lnSpc>
              <a:spcBef>
                <a:spcPts val="75"/>
              </a:spcBef>
            </a:pPr>
            <a:r>
              <a:rPr sz="1800" b="1" spc="-5" dirty="0">
                <a:solidFill>
                  <a:srgbClr val="002577"/>
                </a:solidFill>
                <a:latin typeface="Segoe UI"/>
                <a:cs typeface="Segoe UI"/>
              </a:rPr>
              <a:t>Equitable</a:t>
            </a:r>
            <a:r>
              <a:rPr sz="1800" b="1" spc="-5" dirty="0">
                <a:solidFill>
                  <a:srgbClr val="002577"/>
                </a:solidFill>
                <a:latin typeface="Arial"/>
                <a:cs typeface="Arial"/>
              </a:rPr>
              <a:t>’</a:t>
            </a:r>
            <a:r>
              <a:rPr sz="1800" b="1" spc="-5" dirty="0">
                <a:solidFill>
                  <a:srgbClr val="002577"/>
                </a:solidFill>
                <a:latin typeface="Segoe UI"/>
                <a:cs typeface="Segoe UI"/>
              </a:rPr>
              <a:t>s commitment </a:t>
            </a:r>
            <a:r>
              <a:rPr sz="1800" b="1" dirty="0">
                <a:solidFill>
                  <a:srgbClr val="002577"/>
                </a:solidFill>
                <a:latin typeface="Segoe UI"/>
                <a:cs typeface="Segoe UI"/>
              </a:rPr>
              <a:t>to  </a:t>
            </a:r>
            <a:r>
              <a:rPr sz="1800" b="1" spc="-5" dirty="0">
                <a:solidFill>
                  <a:srgbClr val="002577"/>
                </a:solidFill>
                <a:latin typeface="Segoe UI"/>
                <a:cs typeface="Segoe UI"/>
              </a:rPr>
              <a:t>the K</a:t>
            </a:r>
            <a:r>
              <a:rPr lang="en-US" sz="1800" b="1" spc="-5" dirty="0">
                <a:solidFill>
                  <a:srgbClr val="002577"/>
                </a:solidFill>
                <a:latin typeface="Segoe UI"/>
                <a:cs typeface="Segoe UI"/>
              </a:rPr>
              <a:t>–</a:t>
            </a:r>
            <a:r>
              <a:rPr sz="1800" b="1" spc="-5" dirty="0">
                <a:solidFill>
                  <a:srgbClr val="002577"/>
                </a:solidFill>
                <a:latin typeface="Segoe UI"/>
                <a:cs typeface="Segoe UI"/>
              </a:rPr>
              <a:t>12 marketplace</a:t>
            </a:r>
            <a:endParaRPr sz="1800" dirty="0">
              <a:latin typeface="Segoe UI"/>
              <a:cs typeface="Segoe UI"/>
            </a:endParaRPr>
          </a:p>
        </p:txBody>
      </p:sp>
      <p:sp>
        <p:nvSpPr>
          <p:cNvPr id="3" name="object 3"/>
          <p:cNvSpPr txBox="1">
            <a:spLocks noGrp="1"/>
          </p:cNvSpPr>
          <p:nvPr>
            <p:ph type="title"/>
          </p:nvPr>
        </p:nvSpPr>
        <p:spPr>
          <a:xfrm>
            <a:off x="443605" y="345560"/>
            <a:ext cx="1892935" cy="558800"/>
          </a:xfrm>
          <a:prstGeom prst="rect">
            <a:avLst/>
          </a:prstGeom>
        </p:spPr>
        <p:txBody>
          <a:bodyPr vert="horz" wrap="square" lIns="0" tIns="12700" rIns="0" bIns="0" rtlCol="0">
            <a:spAutoFit/>
          </a:bodyPr>
          <a:lstStyle/>
          <a:p>
            <a:pPr marL="12700">
              <a:lnSpc>
                <a:spcPct val="100000"/>
              </a:lnSpc>
              <a:spcBef>
                <a:spcPts val="100"/>
              </a:spcBef>
            </a:pPr>
            <a:r>
              <a:rPr sz="3500" dirty="0">
                <a:solidFill>
                  <a:srgbClr val="002677"/>
                </a:solidFill>
              </a:rPr>
              <a:t>C</a:t>
            </a:r>
            <a:r>
              <a:rPr sz="3500" spc="-5" dirty="0">
                <a:solidFill>
                  <a:srgbClr val="002677"/>
                </a:solidFill>
              </a:rPr>
              <a:t>ont</a:t>
            </a:r>
            <a:r>
              <a:rPr sz="3500" spc="-10" dirty="0">
                <a:solidFill>
                  <a:srgbClr val="002677"/>
                </a:solidFill>
              </a:rPr>
              <a:t>e</a:t>
            </a:r>
            <a:r>
              <a:rPr sz="3500" spc="-5" dirty="0">
                <a:solidFill>
                  <a:srgbClr val="002677"/>
                </a:solidFill>
              </a:rPr>
              <a:t>nt</a:t>
            </a:r>
            <a:r>
              <a:rPr sz="3500" dirty="0">
                <a:solidFill>
                  <a:srgbClr val="002677"/>
                </a:solidFill>
              </a:rPr>
              <a:t>s</a:t>
            </a:r>
            <a:endParaRPr sz="3500" dirty="0"/>
          </a:p>
        </p:txBody>
      </p:sp>
      <p:sp>
        <p:nvSpPr>
          <p:cNvPr id="4" name="object 4"/>
          <p:cNvSpPr txBox="1"/>
          <p:nvPr/>
        </p:nvSpPr>
        <p:spPr>
          <a:xfrm>
            <a:off x="9931400" y="2152433"/>
            <a:ext cx="2959100" cy="726546"/>
          </a:xfrm>
          <a:prstGeom prst="rect">
            <a:avLst/>
          </a:prstGeom>
        </p:spPr>
        <p:txBody>
          <a:bodyPr vert="horz" wrap="square" lIns="0" tIns="91440" rIns="0" bIns="91440" rtlCol="0" anchor="ctr" anchorCtr="0">
            <a:spAutoFit/>
          </a:bodyPr>
          <a:lstStyle/>
          <a:p>
            <a:pPr marL="12700" marR="5080">
              <a:lnSpc>
                <a:spcPct val="101099"/>
              </a:lnSpc>
              <a:spcBef>
                <a:spcPts val="75"/>
              </a:spcBef>
            </a:pPr>
            <a:r>
              <a:rPr sz="1800" b="1" spc="-5" dirty="0">
                <a:solidFill>
                  <a:srgbClr val="002577"/>
                </a:solidFill>
                <a:latin typeface="Segoe UI"/>
                <a:cs typeface="Segoe UI"/>
              </a:rPr>
              <a:t>How </a:t>
            </a:r>
            <a:r>
              <a:rPr sz="1800" b="1" dirty="0">
                <a:solidFill>
                  <a:srgbClr val="002577"/>
                </a:solidFill>
                <a:latin typeface="Segoe UI"/>
                <a:cs typeface="Segoe UI"/>
              </a:rPr>
              <a:t>we </a:t>
            </a:r>
            <a:r>
              <a:rPr sz="1800" b="1" spc="-5" dirty="0">
                <a:solidFill>
                  <a:srgbClr val="002577"/>
                </a:solidFill>
                <a:latin typeface="Segoe UI"/>
                <a:cs typeface="Segoe UI"/>
              </a:rPr>
              <a:t>can collaborate to  increase retirement</a:t>
            </a:r>
            <a:r>
              <a:rPr sz="1800" b="1" spc="-50" dirty="0">
                <a:solidFill>
                  <a:srgbClr val="002577"/>
                </a:solidFill>
                <a:latin typeface="Segoe UI"/>
                <a:cs typeface="Segoe UI"/>
              </a:rPr>
              <a:t> </a:t>
            </a:r>
            <a:r>
              <a:rPr sz="1800" b="1" spc="-5" dirty="0">
                <a:solidFill>
                  <a:srgbClr val="002577"/>
                </a:solidFill>
                <a:latin typeface="Segoe UI"/>
                <a:cs typeface="Segoe UI"/>
              </a:rPr>
              <a:t>savings</a:t>
            </a:r>
            <a:endParaRPr sz="1800" dirty="0">
              <a:latin typeface="Segoe UI"/>
              <a:cs typeface="Segoe UI"/>
            </a:endParaRPr>
          </a:p>
        </p:txBody>
      </p:sp>
      <p:sp>
        <p:nvSpPr>
          <p:cNvPr id="5" name="object 5"/>
          <p:cNvSpPr txBox="1"/>
          <p:nvPr/>
        </p:nvSpPr>
        <p:spPr>
          <a:xfrm>
            <a:off x="9931400" y="3507023"/>
            <a:ext cx="2795905" cy="726546"/>
          </a:xfrm>
          <a:prstGeom prst="rect">
            <a:avLst/>
          </a:prstGeom>
        </p:spPr>
        <p:txBody>
          <a:bodyPr vert="horz" wrap="square" lIns="0" tIns="91440" rIns="0" bIns="91440" rtlCol="0" anchor="ctr" anchorCtr="0">
            <a:spAutoFit/>
          </a:bodyPr>
          <a:lstStyle/>
          <a:p>
            <a:pPr marL="12700" marR="5080">
              <a:lnSpc>
                <a:spcPct val="101099"/>
              </a:lnSpc>
              <a:spcBef>
                <a:spcPts val="75"/>
              </a:spcBef>
            </a:pPr>
            <a:r>
              <a:rPr sz="1800" b="1" spc="-5" dirty="0">
                <a:solidFill>
                  <a:srgbClr val="002577"/>
                </a:solidFill>
                <a:latin typeface="Segoe UI"/>
                <a:cs typeface="Segoe UI"/>
              </a:rPr>
              <a:t>Women</a:t>
            </a:r>
            <a:r>
              <a:rPr sz="1800" b="1" spc="-5" dirty="0">
                <a:solidFill>
                  <a:srgbClr val="002577"/>
                </a:solidFill>
                <a:latin typeface="Arial"/>
                <a:cs typeface="Arial"/>
              </a:rPr>
              <a:t>’</a:t>
            </a:r>
            <a:r>
              <a:rPr sz="1800" b="1" spc="-5" dirty="0">
                <a:solidFill>
                  <a:srgbClr val="002577"/>
                </a:solidFill>
                <a:latin typeface="Segoe UI"/>
                <a:cs typeface="Segoe UI"/>
              </a:rPr>
              <a:t>s unique needs </a:t>
            </a:r>
            <a:r>
              <a:rPr sz="1800" b="1" dirty="0">
                <a:solidFill>
                  <a:srgbClr val="002577"/>
                </a:solidFill>
                <a:latin typeface="Segoe UI"/>
                <a:cs typeface="Segoe UI"/>
              </a:rPr>
              <a:t>in  </a:t>
            </a:r>
            <a:r>
              <a:rPr sz="1800" b="1" spc="-5" dirty="0">
                <a:solidFill>
                  <a:srgbClr val="002577"/>
                </a:solidFill>
                <a:latin typeface="Segoe UI"/>
                <a:cs typeface="Segoe UI"/>
              </a:rPr>
              <a:t>saving for</a:t>
            </a:r>
            <a:r>
              <a:rPr sz="1800" b="1" spc="-15" dirty="0">
                <a:solidFill>
                  <a:srgbClr val="002577"/>
                </a:solidFill>
                <a:latin typeface="Segoe UI"/>
                <a:cs typeface="Segoe UI"/>
              </a:rPr>
              <a:t> </a:t>
            </a:r>
            <a:r>
              <a:rPr sz="1800" b="1" spc="-5" dirty="0">
                <a:solidFill>
                  <a:srgbClr val="002577"/>
                </a:solidFill>
                <a:latin typeface="Segoe UI"/>
                <a:cs typeface="Segoe UI"/>
              </a:rPr>
              <a:t>retirement</a:t>
            </a:r>
            <a:endParaRPr sz="1800" dirty="0">
              <a:latin typeface="Segoe UI"/>
              <a:cs typeface="Segoe UI"/>
            </a:endParaRPr>
          </a:p>
        </p:txBody>
      </p:sp>
      <p:sp>
        <p:nvSpPr>
          <p:cNvPr id="6" name="object 6"/>
          <p:cNvSpPr txBox="1"/>
          <p:nvPr/>
        </p:nvSpPr>
        <p:spPr>
          <a:xfrm>
            <a:off x="9931400" y="4899629"/>
            <a:ext cx="2959100" cy="726546"/>
          </a:xfrm>
          <a:prstGeom prst="rect">
            <a:avLst/>
          </a:prstGeom>
        </p:spPr>
        <p:txBody>
          <a:bodyPr vert="horz" wrap="square" lIns="0" tIns="91440" rIns="0" bIns="91440" rtlCol="0" anchor="ctr" anchorCtr="0">
            <a:spAutoFit/>
          </a:bodyPr>
          <a:lstStyle/>
          <a:p>
            <a:pPr marL="12700" marR="5080">
              <a:lnSpc>
                <a:spcPct val="101099"/>
              </a:lnSpc>
              <a:spcBef>
                <a:spcPts val="75"/>
              </a:spcBef>
            </a:pPr>
            <a:r>
              <a:rPr sz="1800" b="1" spc="-5" dirty="0">
                <a:solidFill>
                  <a:srgbClr val="002577"/>
                </a:solidFill>
                <a:latin typeface="Segoe UI"/>
                <a:cs typeface="Segoe UI"/>
              </a:rPr>
              <a:t>The EQUI-VEST</a:t>
            </a:r>
            <a:r>
              <a:rPr lang="en-US" sz="1200" b="1" spc="-5" baseline="55000" dirty="0">
                <a:solidFill>
                  <a:srgbClr val="002577"/>
                </a:solidFill>
                <a:latin typeface="Segoe UI"/>
                <a:cs typeface="Segoe UI"/>
              </a:rPr>
              <a:t>®</a:t>
            </a:r>
            <a:r>
              <a:rPr lang="en-US" sz="1800" b="1" spc="-100" dirty="0">
                <a:solidFill>
                  <a:srgbClr val="002577"/>
                </a:solidFill>
                <a:latin typeface="Segoe UI"/>
                <a:cs typeface="Segoe UI"/>
              </a:rPr>
              <a:t> </a:t>
            </a:r>
            <a:r>
              <a:rPr sz="1800" b="1" spc="-5" dirty="0">
                <a:solidFill>
                  <a:srgbClr val="002577"/>
                </a:solidFill>
                <a:latin typeface="Segoe UI"/>
                <a:cs typeface="Segoe UI"/>
              </a:rPr>
              <a:t>annuity  from Equitable</a:t>
            </a:r>
            <a:endParaRPr sz="1800" dirty="0">
              <a:latin typeface="Segoe UI"/>
              <a:cs typeface="Segoe UI"/>
            </a:endParaRPr>
          </a:p>
        </p:txBody>
      </p:sp>
      <p:sp>
        <p:nvSpPr>
          <p:cNvPr id="7" name="object 7"/>
          <p:cNvSpPr txBox="1"/>
          <p:nvPr/>
        </p:nvSpPr>
        <p:spPr>
          <a:xfrm>
            <a:off x="9931400" y="6266769"/>
            <a:ext cx="1958339" cy="646331"/>
          </a:xfrm>
          <a:prstGeom prst="rect">
            <a:avLst/>
          </a:prstGeom>
        </p:spPr>
        <p:txBody>
          <a:bodyPr vert="horz" wrap="square" lIns="0" tIns="182880" rIns="0" bIns="182880" rtlCol="0" anchor="ctr" anchorCtr="0">
            <a:spAutoFit/>
          </a:bodyPr>
          <a:lstStyle/>
          <a:p>
            <a:pPr marL="12700">
              <a:lnSpc>
                <a:spcPct val="100000"/>
              </a:lnSpc>
              <a:spcBef>
                <a:spcPts val="100"/>
              </a:spcBef>
            </a:pPr>
            <a:r>
              <a:rPr sz="1800" b="1" spc="-5" dirty="0">
                <a:solidFill>
                  <a:srgbClr val="002577"/>
                </a:solidFill>
                <a:latin typeface="Segoe UI"/>
                <a:cs typeface="Segoe UI"/>
              </a:rPr>
              <a:t>Working</a:t>
            </a:r>
            <a:r>
              <a:rPr sz="1800" b="1" spc="-40" dirty="0">
                <a:solidFill>
                  <a:srgbClr val="002577"/>
                </a:solidFill>
                <a:latin typeface="Segoe UI"/>
                <a:cs typeface="Segoe UI"/>
              </a:rPr>
              <a:t> </a:t>
            </a:r>
            <a:r>
              <a:rPr sz="1800" b="1" spc="-5" dirty="0">
                <a:solidFill>
                  <a:srgbClr val="002577"/>
                </a:solidFill>
                <a:latin typeface="Segoe UI"/>
                <a:cs typeface="Segoe UI"/>
              </a:rPr>
              <a:t>together</a:t>
            </a:r>
            <a:endParaRPr sz="1800" dirty="0">
              <a:latin typeface="Segoe UI"/>
              <a:cs typeface="Segoe UI"/>
            </a:endParaRPr>
          </a:p>
        </p:txBody>
      </p:sp>
      <p:sp>
        <p:nvSpPr>
          <p:cNvPr id="10" name="object 10"/>
          <p:cNvSpPr txBox="1"/>
          <p:nvPr/>
        </p:nvSpPr>
        <p:spPr>
          <a:xfrm>
            <a:off x="8455521" y="5993813"/>
            <a:ext cx="573405" cy="1168400"/>
          </a:xfrm>
          <a:prstGeom prst="rect">
            <a:avLst/>
          </a:prstGeom>
        </p:spPr>
        <p:txBody>
          <a:bodyPr vert="horz" wrap="square" lIns="0" tIns="12700" rIns="0" bIns="0" rtlCol="0">
            <a:spAutoFit/>
          </a:bodyPr>
          <a:lstStyle/>
          <a:p>
            <a:pPr marL="12700">
              <a:lnSpc>
                <a:spcPct val="100000"/>
              </a:lnSpc>
              <a:spcBef>
                <a:spcPts val="100"/>
              </a:spcBef>
            </a:pPr>
            <a:r>
              <a:rPr sz="7500" b="1" dirty="0">
                <a:solidFill>
                  <a:srgbClr val="3369FF"/>
                </a:solidFill>
                <a:latin typeface="Segoe UI"/>
                <a:cs typeface="Segoe UI"/>
              </a:rPr>
              <a:t>5</a:t>
            </a:r>
            <a:endParaRPr sz="7500" dirty="0">
              <a:latin typeface="Segoe UI"/>
              <a:cs typeface="Segoe UI"/>
            </a:endParaRPr>
          </a:p>
        </p:txBody>
      </p:sp>
      <p:sp>
        <p:nvSpPr>
          <p:cNvPr id="11" name="object 11"/>
          <p:cNvSpPr/>
          <p:nvPr/>
        </p:nvSpPr>
        <p:spPr>
          <a:xfrm>
            <a:off x="8369298" y="653714"/>
            <a:ext cx="5804535" cy="0"/>
          </a:xfrm>
          <a:custGeom>
            <a:avLst/>
            <a:gdLst/>
            <a:ahLst/>
            <a:cxnLst/>
            <a:rect l="l" t="t" r="r" b="b"/>
            <a:pathLst>
              <a:path w="5804534">
                <a:moveTo>
                  <a:pt x="5804041" y="0"/>
                </a:moveTo>
                <a:lnTo>
                  <a:pt x="0" y="1"/>
                </a:lnTo>
              </a:path>
            </a:pathLst>
          </a:custGeom>
          <a:ln w="12700">
            <a:solidFill>
              <a:schemeClr val="tx2"/>
            </a:solidFill>
          </a:ln>
        </p:spPr>
        <p:txBody>
          <a:bodyPr wrap="square" lIns="0" tIns="0" rIns="0" bIns="0" rtlCol="0"/>
          <a:lstStyle/>
          <a:p>
            <a:endParaRPr/>
          </a:p>
        </p:txBody>
      </p:sp>
      <p:sp>
        <p:nvSpPr>
          <p:cNvPr id="12" name="object 12"/>
          <p:cNvSpPr/>
          <p:nvPr/>
        </p:nvSpPr>
        <p:spPr>
          <a:xfrm>
            <a:off x="8369298" y="1989456"/>
            <a:ext cx="5804535" cy="0"/>
          </a:xfrm>
          <a:custGeom>
            <a:avLst/>
            <a:gdLst/>
            <a:ahLst/>
            <a:cxnLst/>
            <a:rect l="l" t="t" r="r" b="b"/>
            <a:pathLst>
              <a:path w="5804534">
                <a:moveTo>
                  <a:pt x="5804041" y="0"/>
                </a:moveTo>
                <a:lnTo>
                  <a:pt x="0" y="1"/>
                </a:lnTo>
              </a:path>
            </a:pathLst>
          </a:custGeom>
          <a:ln w="12700">
            <a:solidFill>
              <a:schemeClr val="tx2"/>
            </a:solidFill>
          </a:ln>
        </p:spPr>
        <p:txBody>
          <a:bodyPr wrap="square" lIns="0" tIns="0" rIns="0" bIns="0" rtlCol="0"/>
          <a:lstStyle/>
          <a:p>
            <a:endParaRPr/>
          </a:p>
        </p:txBody>
      </p:sp>
      <p:sp>
        <p:nvSpPr>
          <p:cNvPr id="13" name="object 13"/>
          <p:cNvSpPr/>
          <p:nvPr/>
        </p:nvSpPr>
        <p:spPr>
          <a:xfrm>
            <a:off x="8369298" y="3338052"/>
            <a:ext cx="5804535" cy="0"/>
          </a:xfrm>
          <a:custGeom>
            <a:avLst/>
            <a:gdLst/>
            <a:ahLst/>
            <a:cxnLst/>
            <a:rect l="l" t="t" r="r" b="b"/>
            <a:pathLst>
              <a:path w="5804534">
                <a:moveTo>
                  <a:pt x="5804041" y="0"/>
                </a:moveTo>
                <a:lnTo>
                  <a:pt x="0" y="1"/>
                </a:lnTo>
              </a:path>
            </a:pathLst>
          </a:custGeom>
          <a:ln w="12700">
            <a:solidFill>
              <a:schemeClr val="tx2"/>
            </a:solidFill>
          </a:ln>
        </p:spPr>
        <p:txBody>
          <a:bodyPr wrap="square" lIns="0" tIns="0" rIns="0" bIns="0" rtlCol="0"/>
          <a:lstStyle/>
          <a:p>
            <a:endParaRPr/>
          </a:p>
        </p:txBody>
      </p:sp>
      <p:sp>
        <p:nvSpPr>
          <p:cNvPr id="14" name="object 14"/>
          <p:cNvSpPr/>
          <p:nvPr/>
        </p:nvSpPr>
        <p:spPr>
          <a:xfrm>
            <a:off x="8369298" y="4709652"/>
            <a:ext cx="5804535" cy="0"/>
          </a:xfrm>
          <a:custGeom>
            <a:avLst/>
            <a:gdLst/>
            <a:ahLst/>
            <a:cxnLst/>
            <a:rect l="l" t="t" r="r" b="b"/>
            <a:pathLst>
              <a:path w="5804534">
                <a:moveTo>
                  <a:pt x="5804041" y="0"/>
                </a:moveTo>
                <a:lnTo>
                  <a:pt x="0" y="1"/>
                </a:lnTo>
              </a:path>
            </a:pathLst>
          </a:custGeom>
          <a:ln w="12700">
            <a:solidFill>
              <a:schemeClr val="tx2"/>
            </a:solidFill>
          </a:ln>
        </p:spPr>
        <p:txBody>
          <a:bodyPr wrap="square" lIns="0" tIns="0" rIns="0" bIns="0" rtlCol="0"/>
          <a:lstStyle/>
          <a:p>
            <a:endParaRPr/>
          </a:p>
        </p:txBody>
      </p:sp>
      <p:sp>
        <p:nvSpPr>
          <p:cNvPr id="15" name="object 15"/>
          <p:cNvSpPr/>
          <p:nvPr/>
        </p:nvSpPr>
        <p:spPr>
          <a:xfrm>
            <a:off x="8369298" y="6058248"/>
            <a:ext cx="5804535" cy="0"/>
          </a:xfrm>
          <a:custGeom>
            <a:avLst/>
            <a:gdLst/>
            <a:ahLst/>
            <a:cxnLst/>
            <a:rect l="l" t="t" r="r" b="b"/>
            <a:pathLst>
              <a:path w="5804534">
                <a:moveTo>
                  <a:pt x="5804041" y="0"/>
                </a:moveTo>
                <a:lnTo>
                  <a:pt x="0" y="1"/>
                </a:lnTo>
              </a:path>
            </a:pathLst>
          </a:custGeom>
          <a:ln w="12700">
            <a:solidFill>
              <a:schemeClr val="tx2"/>
            </a:solidFill>
          </a:ln>
        </p:spPr>
        <p:txBody>
          <a:bodyPr wrap="square" lIns="0" tIns="0" rIns="0" bIns="0" rtlCol="0"/>
          <a:lstStyle/>
          <a:p>
            <a:endParaRPr/>
          </a:p>
        </p:txBody>
      </p:sp>
      <p:sp>
        <p:nvSpPr>
          <p:cNvPr id="17" name="object 17"/>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18" name="object 18"/>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2</a:t>
            </a:fld>
            <a:endParaRPr dirty="0"/>
          </a:p>
        </p:txBody>
      </p:sp>
      <p:sp>
        <p:nvSpPr>
          <p:cNvPr id="21" name="Slide Number Placeholder 5">
            <a:extLst>
              <a:ext uri="{FF2B5EF4-FFF2-40B4-BE49-F238E27FC236}">
                <a16:creationId xmlns:a16="http://schemas.microsoft.com/office/drawing/2014/main" id="{9F6C249D-EC03-FEAC-D913-4A0F70DD8B79}"/>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2</a:t>
            </a:fld>
            <a:endParaRPr lang="en-US" dirty="0"/>
          </a:p>
        </p:txBody>
      </p:sp>
      <p:sp>
        <p:nvSpPr>
          <p:cNvPr id="22" name="Footer Placeholder 3">
            <a:extLst>
              <a:ext uri="{FF2B5EF4-FFF2-40B4-BE49-F238E27FC236}">
                <a16:creationId xmlns:a16="http://schemas.microsoft.com/office/drawing/2014/main" id="{99BCFC04-1D93-744E-1335-AED04B65E8CC}"/>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
        <p:nvSpPr>
          <p:cNvPr id="20" name="object 10">
            <a:extLst>
              <a:ext uri="{FF2B5EF4-FFF2-40B4-BE49-F238E27FC236}">
                <a16:creationId xmlns:a16="http://schemas.microsoft.com/office/drawing/2014/main" id="{8905E108-43A8-E6B8-B125-1D13D7A6CCE2}"/>
              </a:ext>
            </a:extLst>
          </p:cNvPr>
          <p:cNvSpPr txBox="1"/>
          <p:nvPr/>
        </p:nvSpPr>
        <p:spPr>
          <a:xfrm>
            <a:off x="8455521" y="1933648"/>
            <a:ext cx="573405" cy="1168400"/>
          </a:xfrm>
          <a:prstGeom prst="rect">
            <a:avLst/>
          </a:prstGeom>
        </p:spPr>
        <p:txBody>
          <a:bodyPr vert="horz" wrap="square" lIns="0" tIns="12700" rIns="0" bIns="0" rtlCol="0">
            <a:spAutoFit/>
          </a:bodyPr>
          <a:lstStyle/>
          <a:p>
            <a:pPr marL="12700">
              <a:lnSpc>
                <a:spcPct val="100000"/>
              </a:lnSpc>
              <a:spcBef>
                <a:spcPts val="100"/>
              </a:spcBef>
            </a:pPr>
            <a:r>
              <a:rPr lang="en-US" sz="7500" b="1" dirty="0">
                <a:solidFill>
                  <a:srgbClr val="3369FF"/>
                </a:solidFill>
                <a:latin typeface="Segoe UI"/>
                <a:cs typeface="Segoe UI"/>
              </a:rPr>
              <a:t>2</a:t>
            </a:r>
            <a:endParaRPr sz="7500" dirty="0">
              <a:latin typeface="Segoe UI"/>
              <a:cs typeface="Segoe UI"/>
            </a:endParaRPr>
          </a:p>
        </p:txBody>
      </p:sp>
      <p:sp>
        <p:nvSpPr>
          <p:cNvPr id="23" name="object 10">
            <a:extLst>
              <a:ext uri="{FF2B5EF4-FFF2-40B4-BE49-F238E27FC236}">
                <a16:creationId xmlns:a16="http://schemas.microsoft.com/office/drawing/2014/main" id="{478ABEFA-6508-1EFF-7827-A86D7D1C3183}"/>
              </a:ext>
            </a:extLst>
          </p:cNvPr>
          <p:cNvSpPr txBox="1"/>
          <p:nvPr/>
        </p:nvSpPr>
        <p:spPr>
          <a:xfrm>
            <a:off x="8455521" y="583529"/>
            <a:ext cx="573405" cy="1168400"/>
          </a:xfrm>
          <a:prstGeom prst="rect">
            <a:avLst/>
          </a:prstGeom>
        </p:spPr>
        <p:txBody>
          <a:bodyPr vert="horz" wrap="square" lIns="0" tIns="12700" rIns="0" bIns="0" rtlCol="0">
            <a:spAutoFit/>
          </a:bodyPr>
          <a:lstStyle/>
          <a:p>
            <a:pPr marL="12700">
              <a:lnSpc>
                <a:spcPct val="100000"/>
              </a:lnSpc>
              <a:spcBef>
                <a:spcPts val="100"/>
              </a:spcBef>
            </a:pPr>
            <a:r>
              <a:rPr lang="en-US" sz="7500" b="1" dirty="0">
                <a:solidFill>
                  <a:srgbClr val="3369FF"/>
                </a:solidFill>
                <a:latin typeface="Segoe UI"/>
                <a:cs typeface="Segoe UI"/>
              </a:rPr>
              <a:t>1</a:t>
            </a:r>
            <a:endParaRPr sz="7500" dirty="0">
              <a:latin typeface="Segoe UI"/>
              <a:cs typeface="Segoe UI"/>
            </a:endParaRPr>
          </a:p>
        </p:txBody>
      </p:sp>
      <p:sp>
        <p:nvSpPr>
          <p:cNvPr id="24" name="object 10">
            <a:extLst>
              <a:ext uri="{FF2B5EF4-FFF2-40B4-BE49-F238E27FC236}">
                <a16:creationId xmlns:a16="http://schemas.microsoft.com/office/drawing/2014/main" id="{14E2575B-13B7-73E5-5CB1-B2C4FE7D60FE}"/>
              </a:ext>
            </a:extLst>
          </p:cNvPr>
          <p:cNvSpPr txBox="1"/>
          <p:nvPr/>
        </p:nvSpPr>
        <p:spPr>
          <a:xfrm>
            <a:off x="8455521" y="3296621"/>
            <a:ext cx="573405" cy="1168400"/>
          </a:xfrm>
          <a:prstGeom prst="rect">
            <a:avLst/>
          </a:prstGeom>
        </p:spPr>
        <p:txBody>
          <a:bodyPr vert="horz" wrap="square" lIns="0" tIns="12700" rIns="0" bIns="0" rtlCol="0">
            <a:spAutoFit/>
          </a:bodyPr>
          <a:lstStyle/>
          <a:p>
            <a:pPr marL="12700">
              <a:lnSpc>
                <a:spcPct val="100000"/>
              </a:lnSpc>
              <a:spcBef>
                <a:spcPts val="100"/>
              </a:spcBef>
            </a:pPr>
            <a:r>
              <a:rPr lang="en-US" sz="7500" b="1" dirty="0">
                <a:solidFill>
                  <a:srgbClr val="3369FF"/>
                </a:solidFill>
                <a:latin typeface="Segoe UI"/>
                <a:cs typeface="Segoe UI"/>
              </a:rPr>
              <a:t>3</a:t>
            </a:r>
            <a:endParaRPr sz="7500" dirty="0">
              <a:latin typeface="Segoe UI"/>
              <a:cs typeface="Segoe UI"/>
            </a:endParaRPr>
          </a:p>
        </p:txBody>
      </p:sp>
      <p:sp>
        <p:nvSpPr>
          <p:cNvPr id="25" name="object 10">
            <a:extLst>
              <a:ext uri="{FF2B5EF4-FFF2-40B4-BE49-F238E27FC236}">
                <a16:creationId xmlns:a16="http://schemas.microsoft.com/office/drawing/2014/main" id="{7433B719-4591-CC4D-0087-4A3AEA72E0B3}"/>
              </a:ext>
            </a:extLst>
          </p:cNvPr>
          <p:cNvSpPr txBox="1"/>
          <p:nvPr/>
        </p:nvSpPr>
        <p:spPr>
          <a:xfrm>
            <a:off x="8455521" y="4653844"/>
            <a:ext cx="573405" cy="1168400"/>
          </a:xfrm>
          <a:prstGeom prst="rect">
            <a:avLst/>
          </a:prstGeom>
        </p:spPr>
        <p:txBody>
          <a:bodyPr vert="horz" wrap="square" lIns="0" tIns="12700" rIns="0" bIns="0" rtlCol="0">
            <a:spAutoFit/>
          </a:bodyPr>
          <a:lstStyle/>
          <a:p>
            <a:pPr marL="12700">
              <a:lnSpc>
                <a:spcPct val="100000"/>
              </a:lnSpc>
              <a:spcBef>
                <a:spcPts val="100"/>
              </a:spcBef>
            </a:pPr>
            <a:r>
              <a:rPr lang="en-US" sz="7500" b="1" dirty="0">
                <a:solidFill>
                  <a:srgbClr val="3369FF"/>
                </a:solidFill>
                <a:latin typeface="Segoe UI"/>
                <a:cs typeface="Segoe UI"/>
              </a:rPr>
              <a:t>4</a:t>
            </a:r>
            <a:endParaRPr sz="7500" dirty="0">
              <a:latin typeface="Segoe UI"/>
              <a:cs typeface="Segoe U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D9CE1275-13BB-0420-BFF7-2CA465F724B8}"/>
              </a:ext>
            </a:extLst>
          </p:cNvPr>
          <p:cNvSpPr/>
          <p:nvPr/>
        </p:nvSpPr>
        <p:spPr>
          <a:xfrm>
            <a:off x="7315200" y="0"/>
            <a:ext cx="7315200" cy="8229599"/>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20885" y="341376"/>
            <a:ext cx="4953000" cy="558800"/>
          </a:xfrm>
          <a:prstGeom prst="rect">
            <a:avLst/>
          </a:prstGeom>
        </p:spPr>
        <p:txBody>
          <a:bodyPr vert="horz" wrap="square" lIns="0" tIns="12700" rIns="0" bIns="0" rtlCol="0">
            <a:spAutoFit/>
          </a:bodyPr>
          <a:lstStyle/>
          <a:p>
            <a:pPr marL="12700">
              <a:lnSpc>
                <a:spcPct val="100000"/>
              </a:lnSpc>
              <a:spcBef>
                <a:spcPts val="100"/>
              </a:spcBef>
            </a:pPr>
            <a:r>
              <a:rPr sz="3500" dirty="0">
                <a:solidFill>
                  <a:srgbClr val="002677"/>
                </a:solidFill>
              </a:rPr>
              <a:t>How </a:t>
            </a:r>
            <a:r>
              <a:rPr sz="3500" spc="-5" dirty="0">
                <a:solidFill>
                  <a:srgbClr val="002677"/>
                </a:solidFill>
              </a:rPr>
              <a:t>Equitable can</a:t>
            </a:r>
            <a:r>
              <a:rPr sz="3500" spc="-80" dirty="0">
                <a:solidFill>
                  <a:srgbClr val="002677"/>
                </a:solidFill>
              </a:rPr>
              <a:t> </a:t>
            </a:r>
            <a:r>
              <a:rPr sz="3500" dirty="0">
                <a:solidFill>
                  <a:srgbClr val="002677"/>
                </a:solidFill>
              </a:rPr>
              <a:t>help</a:t>
            </a:r>
            <a:endParaRPr sz="3500"/>
          </a:p>
        </p:txBody>
      </p:sp>
      <p:sp>
        <p:nvSpPr>
          <p:cNvPr id="4" name="object 4"/>
          <p:cNvSpPr txBox="1"/>
          <p:nvPr/>
        </p:nvSpPr>
        <p:spPr>
          <a:xfrm>
            <a:off x="447369" y="2286000"/>
            <a:ext cx="5663145" cy="2550827"/>
          </a:xfrm>
          <a:prstGeom prst="rect">
            <a:avLst/>
          </a:prstGeom>
        </p:spPr>
        <p:txBody>
          <a:bodyPr vert="horz" wrap="square" lIns="0" tIns="45720" rIns="0" bIns="0" rtlCol="0">
            <a:noAutofit/>
          </a:bodyPr>
          <a:lstStyle/>
          <a:p>
            <a:pPr marL="279400" marR="5080" indent="-266700">
              <a:lnSpc>
                <a:spcPts val="2090"/>
              </a:lnSpc>
              <a:spcBef>
                <a:spcPts val="1200"/>
              </a:spcBef>
              <a:buFont typeface="Courier New"/>
              <a:buChar char="o"/>
            </a:pPr>
            <a:r>
              <a:rPr sz="1800" spc="-5" dirty="0">
                <a:solidFill>
                  <a:schemeClr val="tx2"/>
                </a:solidFill>
                <a:latin typeface="Segoe UI" panose="020B0502040204020203" pitchFamily="34" charset="0"/>
                <a:cs typeface="Segoe UI" panose="020B0502040204020203" pitchFamily="34" charset="0"/>
              </a:rPr>
              <a:t>Let us participate </a:t>
            </a:r>
            <a:r>
              <a:rPr sz="1800" dirty="0">
                <a:solidFill>
                  <a:schemeClr val="tx2"/>
                </a:solidFill>
                <a:latin typeface="Segoe UI" panose="020B0502040204020203" pitchFamily="34" charset="0"/>
                <a:cs typeface="Segoe UI" panose="020B0502040204020203" pitchFamily="34" charset="0"/>
              </a:rPr>
              <a:t>in </a:t>
            </a:r>
            <a:r>
              <a:rPr sz="1800" spc="-5" dirty="0">
                <a:solidFill>
                  <a:schemeClr val="tx2"/>
                </a:solidFill>
                <a:latin typeface="Segoe UI" panose="020B0502040204020203" pitchFamily="34" charset="0"/>
                <a:cs typeface="Segoe UI" panose="020B0502040204020203" pitchFamily="34" charset="0"/>
              </a:rPr>
              <a:t>new</a:t>
            </a:r>
            <a:r>
              <a:rPr lang="en-US" sz="1800" spc="-5" dirty="0">
                <a:solidFill>
                  <a:schemeClr val="tx2"/>
                </a:solidFill>
                <a:latin typeface="Segoe UI" panose="020B0502040204020203" pitchFamily="34" charset="0"/>
                <a:cs typeface="Segoe UI" panose="020B0502040204020203" pitchFamily="34" charset="0"/>
              </a:rPr>
              <a:t>-</a:t>
            </a:r>
            <a:r>
              <a:rPr sz="1800" spc="-5" dirty="0">
                <a:solidFill>
                  <a:schemeClr val="tx2"/>
                </a:solidFill>
                <a:latin typeface="Segoe UI" panose="020B0502040204020203" pitchFamily="34" charset="0"/>
                <a:cs typeface="Segoe UI" panose="020B0502040204020203" pitchFamily="34" charset="0"/>
              </a:rPr>
              <a:t>hire orientation</a:t>
            </a:r>
            <a:r>
              <a:rPr lang="en-US" sz="1800" spc="-5" dirty="0">
                <a:solidFill>
                  <a:schemeClr val="tx2"/>
                </a:solidFill>
                <a:latin typeface="Segoe UI" panose="020B0502040204020203" pitchFamily="34" charset="0"/>
                <a:cs typeface="Segoe UI" panose="020B0502040204020203" pitchFamily="34" charset="0"/>
              </a:rPr>
              <a:t>s</a:t>
            </a:r>
            <a:r>
              <a:rPr sz="1800" spc="-5" dirty="0">
                <a:solidFill>
                  <a:schemeClr val="tx2"/>
                </a:solidFill>
                <a:latin typeface="Segoe UI" panose="020B0502040204020203" pitchFamily="34" charset="0"/>
                <a:cs typeface="Segoe UI" panose="020B0502040204020203" pitchFamily="34" charset="0"/>
              </a:rPr>
              <a:t> </a:t>
            </a:r>
            <a:r>
              <a:rPr sz="1800" dirty="0">
                <a:solidFill>
                  <a:schemeClr val="tx2"/>
                </a:solidFill>
                <a:latin typeface="Segoe UI" panose="020B0502040204020203" pitchFamily="34" charset="0"/>
                <a:cs typeface="Segoe UI" panose="020B0502040204020203" pitchFamily="34" charset="0"/>
              </a:rPr>
              <a:t>to </a:t>
            </a:r>
            <a:r>
              <a:rPr sz="1800" spc="-5" dirty="0">
                <a:solidFill>
                  <a:schemeClr val="tx2"/>
                </a:solidFill>
                <a:latin typeface="Segoe UI" panose="020B0502040204020203" pitchFamily="34" charset="0"/>
                <a:cs typeface="Segoe UI" panose="020B0502040204020203" pitchFamily="34" charset="0"/>
              </a:rPr>
              <a:t>educate  employees on their 403(b)</a:t>
            </a:r>
            <a:r>
              <a:rPr sz="1800" spc="-40" dirty="0">
                <a:solidFill>
                  <a:schemeClr val="tx2"/>
                </a:solidFill>
                <a:latin typeface="Segoe UI" panose="020B0502040204020203" pitchFamily="34" charset="0"/>
                <a:cs typeface="Segoe UI" panose="020B0502040204020203" pitchFamily="34" charset="0"/>
              </a:rPr>
              <a:t> </a:t>
            </a:r>
            <a:r>
              <a:rPr sz="1800" spc="-5" dirty="0">
                <a:solidFill>
                  <a:schemeClr val="tx2"/>
                </a:solidFill>
                <a:latin typeface="Segoe UI" panose="020B0502040204020203" pitchFamily="34" charset="0"/>
                <a:cs typeface="Segoe UI" panose="020B0502040204020203" pitchFamily="34" charset="0"/>
              </a:rPr>
              <a:t>options.</a:t>
            </a:r>
            <a:endParaRPr sz="1800" dirty="0">
              <a:solidFill>
                <a:schemeClr val="tx2"/>
              </a:solidFill>
              <a:latin typeface="Segoe UI" panose="020B0502040204020203" pitchFamily="34" charset="0"/>
              <a:cs typeface="Segoe UI" panose="020B0502040204020203" pitchFamily="34" charset="0"/>
            </a:endParaRPr>
          </a:p>
          <a:p>
            <a:pPr marL="279400" marR="189865" indent="-266700">
              <a:lnSpc>
                <a:spcPct val="99400"/>
              </a:lnSpc>
              <a:spcBef>
                <a:spcPts val="1200"/>
              </a:spcBef>
              <a:buFont typeface="Courier New"/>
              <a:buChar char="o"/>
            </a:pPr>
            <a:r>
              <a:rPr sz="1800" spc="-5" dirty="0">
                <a:solidFill>
                  <a:schemeClr val="tx2"/>
                </a:solidFill>
                <a:latin typeface="Segoe UI" panose="020B0502040204020203" pitchFamily="34" charset="0"/>
                <a:cs typeface="Segoe UI" panose="020B0502040204020203" pitchFamily="34" charset="0"/>
              </a:rPr>
              <a:t>Let us host benefit fairs and financial education</a:t>
            </a:r>
            <a:r>
              <a:rPr lang="en-US" sz="1800" spc="-5" dirty="0">
                <a:solidFill>
                  <a:schemeClr val="tx2"/>
                </a:solidFill>
                <a:latin typeface="Segoe UI" panose="020B0502040204020203" pitchFamily="34" charset="0"/>
                <a:cs typeface="Segoe UI" panose="020B0502040204020203" pitchFamily="34" charset="0"/>
              </a:rPr>
              <a:t> </a:t>
            </a:r>
            <a:r>
              <a:rPr sz="1800" spc="-5" dirty="0">
                <a:solidFill>
                  <a:schemeClr val="tx2"/>
                </a:solidFill>
                <a:latin typeface="Segoe UI" panose="020B0502040204020203" pitchFamily="34" charset="0"/>
                <a:cs typeface="Segoe UI" panose="020B0502040204020203" pitchFamily="34" charset="0"/>
              </a:rPr>
              <a:t>workshops for your employees on the importance</a:t>
            </a:r>
            <a:r>
              <a:rPr lang="en-US" sz="1800" spc="-5" dirty="0">
                <a:solidFill>
                  <a:schemeClr val="tx2"/>
                </a:solidFill>
                <a:latin typeface="Segoe UI" panose="020B0502040204020203" pitchFamily="34" charset="0"/>
                <a:cs typeface="Segoe UI" panose="020B0502040204020203" pitchFamily="34" charset="0"/>
              </a:rPr>
              <a:t> </a:t>
            </a:r>
            <a:r>
              <a:rPr sz="1800" spc="-5" dirty="0">
                <a:solidFill>
                  <a:schemeClr val="tx2"/>
                </a:solidFill>
                <a:latin typeface="Segoe UI" panose="020B0502040204020203" pitchFamily="34" charset="0"/>
                <a:cs typeface="Segoe UI" panose="020B0502040204020203" pitchFamily="34" charset="0"/>
              </a:rPr>
              <a:t>of saving for</a:t>
            </a:r>
            <a:r>
              <a:rPr sz="1800" spc="-20" dirty="0">
                <a:solidFill>
                  <a:schemeClr val="tx2"/>
                </a:solidFill>
                <a:latin typeface="Segoe UI" panose="020B0502040204020203" pitchFamily="34" charset="0"/>
                <a:cs typeface="Segoe UI" panose="020B0502040204020203" pitchFamily="34" charset="0"/>
              </a:rPr>
              <a:t> </a:t>
            </a:r>
            <a:r>
              <a:rPr sz="1800" spc="-5" dirty="0">
                <a:solidFill>
                  <a:schemeClr val="tx2"/>
                </a:solidFill>
                <a:latin typeface="Segoe UI" panose="020B0502040204020203" pitchFamily="34" charset="0"/>
                <a:cs typeface="Segoe UI" panose="020B0502040204020203" pitchFamily="34" charset="0"/>
              </a:rPr>
              <a:t>retirement.</a:t>
            </a:r>
            <a:endParaRPr sz="1800" dirty="0">
              <a:solidFill>
                <a:schemeClr val="tx2"/>
              </a:solidFill>
              <a:latin typeface="Segoe UI" panose="020B0502040204020203" pitchFamily="34" charset="0"/>
              <a:cs typeface="Segoe UI" panose="020B0502040204020203" pitchFamily="34" charset="0"/>
            </a:endParaRPr>
          </a:p>
          <a:p>
            <a:pPr marL="279400" marR="267335" indent="-266700">
              <a:lnSpc>
                <a:spcPct val="99400"/>
              </a:lnSpc>
              <a:spcBef>
                <a:spcPts val="1200"/>
              </a:spcBef>
              <a:buFont typeface="Courier New"/>
              <a:buChar char="o"/>
            </a:pPr>
            <a:r>
              <a:rPr sz="1800" spc="-5" dirty="0">
                <a:solidFill>
                  <a:schemeClr val="tx2"/>
                </a:solidFill>
                <a:latin typeface="Segoe UI" panose="020B0502040204020203" pitchFamily="34" charset="0"/>
                <a:cs typeface="Segoe UI" panose="020B0502040204020203" pitchFamily="34" charset="0"/>
              </a:rPr>
              <a:t>Allow us </a:t>
            </a:r>
            <a:r>
              <a:rPr sz="1800" dirty="0">
                <a:solidFill>
                  <a:schemeClr val="tx2"/>
                </a:solidFill>
                <a:latin typeface="Segoe UI" panose="020B0502040204020203" pitchFamily="34" charset="0"/>
                <a:cs typeface="Segoe UI" panose="020B0502040204020203" pitchFamily="34" charset="0"/>
              </a:rPr>
              <a:t>to </a:t>
            </a:r>
            <a:r>
              <a:rPr sz="1800" spc="-5" dirty="0">
                <a:solidFill>
                  <a:schemeClr val="tx2"/>
                </a:solidFill>
                <a:latin typeface="Segoe UI" panose="020B0502040204020203" pitchFamily="34" charset="0"/>
                <a:cs typeface="Segoe UI" panose="020B0502040204020203" pitchFamily="34" charset="0"/>
              </a:rPr>
              <a:t>have face-to-face meetings with your </a:t>
            </a:r>
            <a:r>
              <a:rPr lang="en-US" sz="1800" spc="-5" dirty="0">
                <a:solidFill>
                  <a:schemeClr val="tx2"/>
                </a:solidFill>
                <a:latin typeface="Segoe UI" panose="020B0502040204020203" pitchFamily="34" charset="0"/>
                <a:cs typeface="Segoe UI" panose="020B0502040204020203" pitchFamily="34" charset="0"/>
              </a:rPr>
              <a:t> </a:t>
            </a:r>
            <a:r>
              <a:rPr sz="1800" spc="-5" dirty="0">
                <a:solidFill>
                  <a:schemeClr val="tx2"/>
                </a:solidFill>
                <a:latin typeface="Segoe UI" panose="020B0502040204020203" pitchFamily="34" charset="0"/>
                <a:cs typeface="Segoe UI" panose="020B0502040204020203" pitchFamily="34" charset="0"/>
              </a:rPr>
              <a:t>employees and </a:t>
            </a:r>
            <a:r>
              <a:rPr sz="1800" spc="-10" dirty="0">
                <a:solidFill>
                  <a:schemeClr val="tx2"/>
                </a:solidFill>
                <a:latin typeface="Segoe UI" panose="020B0502040204020203" pitchFamily="34" charset="0"/>
                <a:cs typeface="Segoe UI" panose="020B0502040204020203" pitchFamily="34" charset="0"/>
              </a:rPr>
              <a:t>show </a:t>
            </a:r>
            <a:r>
              <a:rPr sz="1800" spc="-5" dirty="0">
                <a:solidFill>
                  <a:schemeClr val="tx2"/>
                </a:solidFill>
                <a:latin typeface="Segoe UI" panose="020B0502040204020203" pitchFamily="34" charset="0"/>
                <a:cs typeface="Segoe UI" panose="020B0502040204020203" pitchFamily="34" charset="0"/>
              </a:rPr>
              <a:t>your support for retirement  saving and</a:t>
            </a:r>
            <a:r>
              <a:rPr sz="1800" spc="-10" dirty="0">
                <a:solidFill>
                  <a:schemeClr val="tx2"/>
                </a:solidFill>
                <a:latin typeface="Segoe UI" panose="020B0502040204020203" pitchFamily="34" charset="0"/>
                <a:cs typeface="Segoe UI" panose="020B0502040204020203" pitchFamily="34" charset="0"/>
              </a:rPr>
              <a:t> </a:t>
            </a:r>
            <a:r>
              <a:rPr sz="1800" spc="-5" dirty="0">
                <a:solidFill>
                  <a:schemeClr val="tx2"/>
                </a:solidFill>
                <a:latin typeface="Segoe UI" panose="020B0502040204020203" pitchFamily="34" charset="0"/>
                <a:cs typeface="Segoe UI" panose="020B0502040204020203" pitchFamily="34" charset="0"/>
              </a:rPr>
              <a:t>education.</a:t>
            </a:r>
            <a:r>
              <a:rPr lang="en-US" sz="1800" spc="-5" dirty="0">
                <a:solidFill>
                  <a:schemeClr val="tx2"/>
                </a:solidFill>
                <a:latin typeface="Segoe UI" panose="020B0502040204020203" pitchFamily="34" charset="0"/>
                <a:cs typeface="Segoe UI" panose="020B0502040204020203" pitchFamily="34" charset="0"/>
              </a:rPr>
              <a:t> </a:t>
            </a:r>
            <a:endParaRPr sz="1800" dirty="0">
              <a:solidFill>
                <a:schemeClr val="tx2"/>
              </a:solidFill>
              <a:latin typeface="Segoe UI" panose="020B0502040204020203" pitchFamily="34" charset="0"/>
              <a:cs typeface="Segoe UI" panose="020B0502040204020203" pitchFamily="34" charset="0"/>
            </a:endParaRPr>
          </a:p>
        </p:txBody>
      </p:sp>
      <p:sp>
        <p:nvSpPr>
          <p:cNvPr id="7" name="Slide Number Placeholder 5">
            <a:extLst>
              <a:ext uri="{FF2B5EF4-FFF2-40B4-BE49-F238E27FC236}">
                <a16:creationId xmlns:a16="http://schemas.microsoft.com/office/drawing/2014/main" id="{07C1BFD1-B307-E843-F6CD-4C740B85E736}"/>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20</a:t>
            </a:fld>
            <a:endParaRPr lang="en-US" dirty="0">
              <a:solidFill>
                <a:schemeClr val="bg2"/>
              </a:solidFill>
            </a:endParaRPr>
          </a:p>
        </p:txBody>
      </p:sp>
      <p:sp>
        <p:nvSpPr>
          <p:cNvPr id="8" name="Footer Placeholder 3">
            <a:extLst>
              <a:ext uri="{FF2B5EF4-FFF2-40B4-BE49-F238E27FC236}">
                <a16:creationId xmlns:a16="http://schemas.microsoft.com/office/drawing/2014/main" id="{0DECAB6B-FCC1-800A-652A-D8892EF62846}"/>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605" y="368807"/>
            <a:ext cx="4772025" cy="558800"/>
          </a:xfrm>
          <a:prstGeom prst="rect">
            <a:avLst/>
          </a:prstGeom>
        </p:spPr>
        <p:txBody>
          <a:bodyPr vert="horz" wrap="square" lIns="0" tIns="12700" rIns="0" bIns="0" rtlCol="0">
            <a:spAutoFit/>
          </a:bodyPr>
          <a:lstStyle/>
          <a:p>
            <a:pPr marL="12700">
              <a:lnSpc>
                <a:spcPct val="100000"/>
              </a:lnSpc>
              <a:spcBef>
                <a:spcPts val="100"/>
              </a:spcBef>
            </a:pPr>
            <a:r>
              <a:rPr sz="3500" spc="-5" dirty="0">
                <a:solidFill>
                  <a:srgbClr val="002577"/>
                </a:solidFill>
              </a:rPr>
              <a:t>Important</a:t>
            </a:r>
            <a:r>
              <a:rPr sz="3500" spc="-70" dirty="0">
                <a:solidFill>
                  <a:srgbClr val="002577"/>
                </a:solidFill>
              </a:rPr>
              <a:t> </a:t>
            </a:r>
            <a:r>
              <a:rPr sz="3500" spc="-5" dirty="0">
                <a:solidFill>
                  <a:srgbClr val="002577"/>
                </a:solidFill>
              </a:rPr>
              <a:t>information</a:t>
            </a:r>
            <a:endParaRPr sz="3500"/>
          </a:p>
        </p:txBody>
      </p:sp>
      <p:sp>
        <p:nvSpPr>
          <p:cNvPr id="4" name="object 4"/>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5" name="object 5"/>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21</a:t>
            </a:fld>
            <a:endParaRPr dirty="0"/>
          </a:p>
        </p:txBody>
      </p:sp>
      <p:sp>
        <p:nvSpPr>
          <p:cNvPr id="3" name="object 3"/>
          <p:cNvSpPr txBox="1"/>
          <p:nvPr/>
        </p:nvSpPr>
        <p:spPr>
          <a:xfrm>
            <a:off x="457200" y="1592179"/>
            <a:ext cx="13082337" cy="4580741"/>
          </a:xfrm>
          <a:prstGeom prst="rect">
            <a:avLst/>
          </a:prstGeom>
        </p:spPr>
        <p:txBody>
          <a:bodyPr vert="horz" wrap="square" lIns="0" tIns="30480" rIns="0" bIns="0" rtlCol="0">
            <a:spAutoFit/>
          </a:bodyPr>
          <a:lstStyle/>
          <a:p>
            <a:pPr marL="38100" marR="248920">
              <a:lnSpc>
                <a:spcPts val="1200"/>
              </a:lnSpc>
              <a:spcBef>
                <a:spcPts val="1000"/>
              </a:spcBef>
            </a:pPr>
            <a:r>
              <a:rPr sz="1100" dirty="0">
                <a:solidFill>
                  <a:srgbClr val="75787B"/>
                </a:solidFill>
                <a:latin typeface="Segoe UI Historic"/>
                <a:cs typeface="Segoe UI Historic"/>
              </a:rPr>
              <a:t>Because an annuity contract would be used to fund this qualified employer-sponsored retirement arrangement, it should be purchased for its features and benefits other than tax deferral. For such cases, tax deferral is not an</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additional benefit of the annuity. You may also want to consider the relative features, benefits and costs of this annuity with any other investment that you may have in connection with your retirement plan or arrangement.</a:t>
            </a:r>
            <a:endParaRPr sz="1100" dirty="0">
              <a:latin typeface="Segoe UI Historic"/>
              <a:cs typeface="Segoe UI Historic"/>
            </a:endParaRPr>
          </a:p>
          <a:p>
            <a:pPr marL="38100" marR="30480">
              <a:lnSpc>
                <a:spcPts val="1200"/>
              </a:lnSpc>
              <a:spcBef>
                <a:spcPts val="1000"/>
              </a:spcBef>
            </a:pPr>
            <a:r>
              <a:rPr sz="1100" dirty="0">
                <a:solidFill>
                  <a:srgbClr val="75787B"/>
                </a:solidFill>
                <a:latin typeface="Segoe UI Historic"/>
                <a:cs typeface="Segoe UI Historic"/>
              </a:rPr>
              <a:t>Please be advised</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this document is not intended as legal or tax advice. Accordingly, any advice provided in this document is not intended or written to be used, and cannot be used, by any taxpayer for the purpose</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of</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avoiding penalties that may be imposed on the taxpayer.</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Such advice was written to support the promotion or marketing of the transaction(s) or matter(s) addressed, and you should seek advice based on your</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particular circumstances from an independent tax advisor.</a:t>
            </a:r>
            <a:endParaRPr sz="1100" dirty="0">
              <a:latin typeface="Segoe UI Historic"/>
              <a:cs typeface="Segoe UI Historic"/>
            </a:endParaRPr>
          </a:p>
          <a:p>
            <a:pPr marL="38100" marR="287020">
              <a:lnSpc>
                <a:spcPts val="1200"/>
              </a:lnSpc>
              <a:spcBef>
                <a:spcPts val="1000"/>
              </a:spcBef>
            </a:pPr>
            <a:r>
              <a:rPr sz="1050" b="1" dirty="0">
                <a:solidFill>
                  <a:srgbClr val="75787B"/>
                </a:solidFill>
                <a:latin typeface="Segoe UI Semibold" panose="020B0502040204020203" pitchFamily="34" charset="0"/>
                <a:cs typeface="Segoe UI Semibold" panose="020B0502040204020203" pitchFamily="34" charset="0"/>
              </a:rPr>
              <a:t>This material must be preceded or accompanied by a current prospectus that contains more complete information, including investment objectives, risks, charges</a:t>
            </a:r>
            <a:r>
              <a:rPr lang="en-US" sz="1050" b="1" dirty="0">
                <a:solidFill>
                  <a:srgbClr val="75787B"/>
                </a:solidFill>
                <a:latin typeface="Segoe UI Semibold" panose="020B0502040204020203" pitchFamily="34" charset="0"/>
                <a:cs typeface="Segoe UI Semibold" panose="020B0502040204020203" pitchFamily="34" charset="0"/>
              </a:rPr>
              <a:t> </a:t>
            </a:r>
            <a:r>
              <a:rPr sz="1050" b="1" dirty="0">
                <a:solidFill>
                  <a:srgbClr val="75787B"/>
                </a:solidFill>
                <a:latin typeface="Segoe UI Semibold" panose="020B0502040204020203" pitchFamily="34" charset="0"/>
                <a:cs typeface="Segoe UI Semibold" panose="020B0502040204020203" pitchFamily="34" charset="0"/>
              </a:rPr>
              <a:t>and expenses. Please read the prospectus</a:t>
            </a:r>
            <a:r>
              <a:rPr lang="en-US" sz="1050" b="1" dirty="0">
                <a:solidFill>
                  <a:srgbClr val="75787B"/>
                </a:solidFill>
                <a:latin typeface="Segoe UI Semibold" panose="020B0502040204020203" pitchFamily="34" charset="0"/>
                <a:cs typeface="Segoe UI Semibold" panose="020B0502040204020203" pitchFamily="34" charset="0"/>
              </a:rPr>
              <a:t> </a:t>
            </a:r>
            <a:r>
              <a:rPr sz="1050" b="1" dirty="0">
                <a:solidFill>
                  <a:srgbClr val="75787B"/>
                </a:solidFill>
                <a:latin typeface="Segoe UI Semibold" panose="020B0502040204020203" pitchFamily="34" charset="0"/>
                <a:cs typeface="Segoe UI Semibold" panose="020B0502040204020203" pitchFamily="34" charset="0"/>
              </a:rPr>
              <a:t>carefully</a:t>
            </a:r>
            <a:r>
              <a:rPr lang="en-US" sz="1050" b="1" dirty="0">
                <a:solidFill>
                  <a:srgbClr val="75787B"/>
                </a:solidFill>
                <a:latin typeface="Segoe UI Semibold" panose="020B0502040204020203" pitchFamily="34" charset="0"/>
                <a:cs typeface="Segoe UI Semibold" panose="020B0502040204020203" pitchFamily="34" charset="0"/>
              </a:rPr>
              <a:t> </a:t>
            </a:r>
            <a:r>
              <a:rPr sz="1050" b="1" dirty="0">
                <a:solidFill>
                  <a:srgbClr val="75787B"/>
                </a:solidFill>
                <a:latin typeface="Segoe UI Semibold" panose="020B0502040204020203" pitchFamily="34" charset="0"/>
                <a:cs typeface="Segoe UI Semibold" panose="020B0502040204020203" pitchFamily="34" charset="0"/>
              </a:rPr>
              <a:t>before you invest or send any money.</a:t>
            </a:r>
            <a:endParaRPr lang="en-US" sz="1050" b="1" dirty="0">
              <a:latin typeface="Segoe UI Semibold" panose="020B0502040204020203" pitchFamily="34" charset="0"/>
              <a:cs typeface="Segoe UI Semibold" panose="020B0502040204020203" pitchFamily="34" charset="0"/>
            </a:endParaRPr>
          </a:p>
          <a:p>
            <a:pPr marL="38100" marR="287020">
              <a:lnSpc>
                <a:spcPts val="1200"/>
              </a:lnSpc>
              <a:spcBef>
                <a:spcPts val="1000"/>
              </a:spcBef>
            </a:pPr>
            <a:r>
              <a:rPr sz="1100" dirty="0">
                <a:solidFill>
                  <a:srgbClr val="75787B"/>
                </a:solidFill>
                <a:latin typeface="Segoe UI Historic"/>
                <a:cs typeface="Segoe UI Historic"/>
              </a:rPr>
              <a:t>This material is not a complete description of all material provisions of the contract. Certain types of contracts and features may not be available in all</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jurisdictions.</a:t>
            </a:r>
            <a:r>
              <a:rPr lang="en-US" sz="1100" dirty="0">
                <a:solidFill>
                  <a:srgbClr val="75787B"/>
                </a:solidFill>
                <a:latin typeface="Segoe UI Historic"/>
                <a:cs typeface="Segoe UI Historic"/>
              </a:rPr>
              <a:t> </a:t>
            </a:r>
          </a:p>
          <a:p>
            <a:pPr marL="38100" marR="287020">
              <a:lnSpc>
                <a:spcPts val="1200"/>
              </a:lnSpc>
              <a:spcBef>
                <a:spcPts val="1000"/>
              </a:spcBef>
            </a:pPr>
            <a:r>
              <a:rPr sz="1100" dirty="0">
                <a:solidFill>
                  <a:srgbClr val="75787B"/>
                </a:solidFill>
                <a:latin typeface="Segoe UI Historic"/>
                <a:cs typeface="Segoe UI Historic"/>
              </a:rPr>
              <a:t>EQUI-VEST</a:t>
            </a:r>
            <a:r>
              <a:rPr sz="1050" baseline="23809" dirty="0">
                <a:solidFill>
                  <a:srgbClr val="75787B"/>
                </a:solidFill>
                <a:latin typeface="Segoe UI Historic"/>
                <a:cs typeface="Segoe UI Historic"/>
              </a:rPr>
              <a:t>® </a:t>
            </a:r>
            <a:r>
              <a:rPr sz="1100" dirty="0">
                <a:solidFill>
                  <a:srgbClr val="75787B"/>
                </a:solidFill>
                <a:latin typeface="Segoe UI Historic"/>
                <a:cs typeface="Segoe UI Historic"/>
              </a:rPr>
              <a:t>is a registered service mark of and is issued by Equitable </a:t>
            </a:r>
            <a:r>
              <a:rPr lang="en-US" sz="1100" dirty="0">
                <a:solidFill>
                  <a:srgbClr val="75787B"/>
                </a:solidFill>
                <a:latin typeface="Segoe UI Historic"/>
                <a:cs typeface="Segoe UI Historic"/>
              </a:rPr>
              <a:t>Financial </a:t>
            </a:r>
            <a:r>
              <a:rPr sz="1100" dirty="0">
                <a:solidFill>
                  <a:srgbClr val="75787B"/>
                </a:solidFill>
                <a:latin typeface="Segoe UI Historic"/>
                <a:cs typeface="Segoe UI Historic"/>
              </a:rPr>
              <a:t>Life Insurance Company. Distributed by </a:t>
            </a:r>
            <a:r>
              <a:rPr lang="en-US" sz="1100" dirty="0">
                <a:solidFill>
                  <a:srgbClr val="75787B"/>
                </a:solidFill>
                <a:latin typeface="Segoe UI Historic"/>
                <a:cs typeface="Segoe UI Historic"/>
              </a:rPr>
              <a:t>Equitable </a:t>
            </a:r>
            <a:r>
              <a:rPr sz="1100" dirty="0">
                <a:solidFill>
                  <a:srgbClr val="75787B"/>
                </a:solidFill>
                <a:latin typeface="Segoe UI Historic"/>
                <a:cs typeface="Segoe UI Historic"/>
              </a:rPr>
              <a:t>Advisors, LLC.</a:t>
            </a:r>
            <a:endParaRPr lang="en-US" sz="1100" dirty="0">
              <a:latin typeface="Segoe UI Historic"/>
              <a:cs typeface="Segoe UI Historic"/>
            </a:endParaRPr>
          </a:p>
          <a:p>
            <a:pPr marL="38100" marR="287020">
              <a:lnSpc>
                <a:spcPts val="1200"/>
              </a:lnSpc>
              <a:spcBef>
                <a:spcPts val="1000"/>
              </a:spcBef>
            </a:pPr>
            <a:r>
              <a:rPr sz="1100" dirty="0">
                <a:solidFill>
                  <a:srgbClr val="75787B"/>
                </a:solidFill>
                <a:latin typeface="Segoe UI Historic"/>
                <a:cs typeface="Segoe UI Historic"/>
              </a:rPr>
              <a:t>Guarantees are based on the claims-paying ability of Equitable</a:t>
            </a:r>
            <a:r>
              <a:rPr lang="en-US" sz="1100" dirty="0">
                <a:solidFill>
                  <a:srgbClr val="75787B"/>
                </a:solidFill>
                <a:latin typeface="Segoe UI Historic"/>
                <a:cs typeface="Segoe UI Historic"/>
              </a:rPr>
              <a:t> Financial</a:t>
            </a:r>
            <a:r>
              <a:rPr sz="1100" dirty="0">
                <a:solidFill>
                  <a:srgbClr val="75787B"/>
                </a:solidFill>
                <a:latin typeface="Segoe UI Historic"/>
                <a:cs typeface="Segoe UI Historic"/>
              </a:rPr>
              <a:t> Life Insurance Company.</a:t>
            </a:r>
            <a:endParaRPr sz="1100" dirty="0">
              <a:latin typeface="Segoe UI Historic"/>
              <a:cs typeface="Segoe UI Historic"/>
            </a:endParaRPr>
          </a:p>
          <a:p>
            <a:pPr marL="38100" marR="116839">
              <a:lnSpc>
                <a:spcPts val="1200"/>
              </a:lnSpc>
              <a:spcBef>
                <a:spcPts val="1000"/>
              </a:spcBef>
            </a:pPr>
            <a:r>
              <a:rPr sz="1100" dirty="0">
                <a:solidFill>
                  <a:srgbClr val="75787B"/>
                </a:solidFill>
                <a:latin typeface="Segoe UI Historic"/>
                <a:cs typeface="Segoe UI Historic"/>
              </a:rPr>
              <a:t>The investments in this program are subject to investment risks, including possible loss of the principal invested. They are not insured by the Federal Deposit Insurance Corporation</a:t>
            </a:r>
            <a:r>
              <a:rPr lang="en-US" sz="1100" dirty="0">
                <a:solidFill>
                  <a:srgbClr val="75787B"/>
                </a:solidFill>
                <a:latin typeface="Segoe UI Historic"/>
                <a:cs typeface="Segoe UI Historic"/>
              </a:rPr>
              <a:t>,</a:t>
            </a:r>
            <a:r>
              <a:rPr sz="1100" dirty="0">
                <a:solidFill>
                  <a:srgbClr val="75787B"/>
                </a:solidFill>
                <a:latin typeface="Segoe UI Historic"/>
                <a:cs typeface="Segoe UI Historic"/>
              </a:rPr>
              <a:t> nor are they deposits to, obligations</a:t>
            </a:r>
            <a:r>
              <a:rPr lang="en-US" sz="1100" dirty="0">
                <a:solidFill>
                  <a:srgbClr val="75787B"/>
                </a:solidFill>
                <a:latin typeface="Segoe UI Historic"/>
                <a:cs typeface="Segoe UI Historic"/>
              </a:rPr>
              <a:t> </a:t>
            </a:r>
            <a:r>
              <a:rPr sz="1100" dirty="0">
                <a:solidFill>
                  <a:srgbClr val="75787B"/>
                </a:solidFill>
                <a:latin typeface="Segoe UI Historic"/>
                <a:cs typeface="Segoe UI Historic"/>
              </a:rPr>
              <a:t>of, or guaranteed by any bank.</a:t>
            </a:r>
            <a:endParaRPr sz="1100" dirty="0">
              <a:latin typeface="Segoe UI Historic"/>
              <a:cs typeface="Segoe UI Historic"/>
            </a:endParaRPr>
          </a:p>
          <a:p>
            <a:pPr marL="38100" marR="229235">
              <a:lnSpc>
                <a:spcPts val="1200"/>
              </a:lnSpc>
              <a:spcBef>
                <a:spcPts val="1000"/>
              </a:spcBef>
            </a:pPr>
            <a:r>
              <a:rPr sz="1100" dirty="0">
                <a:solidFill>
                  <a:srgbClr val="75787B"/>
                </a:solidFill>
                <a:latin typeface="Segoe UI Historic"/>
                <a:cs typeface="Segoe UI Historic"/>
              </a:rPr>
              <a:t>Contract form #s:</a:t>
            </a:r>
            <a:r>
              <a:rPr lang="en-US" sz="1100" dirty="0">
                <a:solidFill>
                  <a:srgbClr val="75787B"/>
                </a:solidFill>
                <a:latin typeface="Segoe UI Historic"/>
                <a:cs typeface="Segoe UI Historic"/>
              </a:rPr>
              <a:t> 2006BASE-I-A/B, 2006BASE-A/B, 2008EQVTSA201,2008EQV201, 2008EQVEDC201, 2008EQVBASE201-A, </a:t>
            </a:r>
            <a:r>
              <a:rPr sz="1100" dirty="0">
                <a:solidFill>
                  <a:srgbClr val="75787B"/>
                </a:solidFill>
                <a:latin typeface="Segoe UI Historic"/>
                <a:cs typeface="Segoe UI Historic"/>
              </a:rPr>
              <a:t>2008TSAGAC901, 2008TSA901-A/B, 2009EDCGAC901, 2009EDC901-A/B, 2009401aGAC901, 2009401a901-A/B and any state variations.  </a:t>
            </a:r>
            <a:endParaRPr lang="en-US" sz="1100" dirty="0">
              <a:solidFill>
                <a:srgbClr val="75787B"/>
              </a:solidFill>
              <a:latin typeface="Segoe UI Historic"/>
              <a:cs typeface="Segoe UI Historic"/>
            </a:endParaRPr>
          </a:p>
          <a:p>
            <a:pPr marL="38100" marR="229235">
              <a:lnSpc>
                <a:spcPts val="1200"/>
              </a:lnSpc>
              <a:spcBef>
                <a:spcPts val="1000"/>
              </a:spcBef>
            </a:pPr>
            <a:r>
              <a:rPr sz="1100" spc="-10" dirty="0">
                <a:solidFill>
                  <a:srgbClr val="75787B"/>
                </a:solidFill>
                <a:latin typeface="Segoe UI Historic"/>
                <a:cs typeface="Segoe UI Historic"/>
              </a:rPr>
              <a:t>Contract endorsement </a:t>
            </a:r>
            <a:r>
              <a:rPr sz="1100" spc="-5" dirty="0">
                <a:solidFill>
                  <a:srgbClr val="75787B"/>
                </a:solidFill>
                <a:latin typeface="Segoe UI Historic"/>
                <a:cs typeface="Segoe UI Historic"/>
              </a:rPr>
              <a:t>form </a:t>
            </a:r>
            <a:r>
              <a:rPr lang="en-US" sz="1100" spc="-10" dirty="0">
                <a:solidFill>
                  <a:srgbClr val="75787B"/>
                </a:solidFill>
                <a:latin typeface="Segoe UI Historic"/>
                <a:cs typeface="Segoe UI Historic"/>
              </a:rPr>
              <a:t>#: 2010SIO201-I/G, </a:t>
            </a:r>
            <a:r>
              <a:rPr sz="1100" spc="-15" dirty="0">
                <a:solidFill>
                  <a:srgbClr val="75787B"/>
                </a:solidFill>
                <a:latin typeface="Segoe UI Historic"/>
                <a:cs typeface="Segoe UI Historic"/>
              </a:rPr>
              <a:t>2011SIO901-ENGAC </a:t>
            </a:r>
            <a:r>
              <a:rPr sz="1100" spc="-10" dirty="0">
                <a:solidFill>
                  <a:srgbClr val="75787B"/>
                </a:solidFill>
                <a:latin typeface="Segoe UI Historic"/>
                <a:cs typeface="Segoe UI Historic"/>
              </a:rPr>
              <a:t>and any state</a:t>
            </a:r>
            <a:r>
              <a:rPr sz="1100" spc="-110" dirty="0">
                <a:solidFill>
                  <a:srgbClr val="75787B"/>
                </a:solidFill>
                <a:latin typeface="Segoe UI Historic"/>
                <a:cs typeface="Segoe UI Historic"/>
              </a:rPr>
              <a:t> </a:t>
            </a:r>
            <a:r>
              <a:rPr sz="1100" spc="-15" dirty="0">
                <a:solidFill>
                  <a:srgbClr val="75787B"/>
                </a:solidFill>
                <a:latin typeface="Segoe UI Historic"/>
                <a:cs typeface="Segoe UI Historic"/>
              </a:rPr>
              <a:t>variations.</a:t>
            </a:r>
            <a:endParaRPr sz="1100" dirty="0">
              <a:latin typeface="Segoe UI Historic"/>
              <a:cs typeface="Segoe UI Historic"/>
            </a:endParaRPr>
          </a:p>
          <a:p>
            <a:pPr marL="38100">
              <a:lnSpc>
                <a:spcPct val="100000"/>
              </a:lnSpc>
              <a:spcBef>
                <a:spcPts val="1000"/>
              </a:spcBef>
            </a:pPr>
            <a:r>
              <a:rPr sz="1100" spc="-15" dirty="0">
                <a:solidFill>
                  <a:srgbClr val="75787B"/>
                </a:solidFill>
                <a:latin typeface="Segoe UI Historic"/>
                <a:cs typeface="Segoe UI Historic"/>
              </a:rPr>
              <a:t>Certificate </a:t>
            </a:r>
            <a:r>
              <a:rPr sz="1100" spc="-10" dirty="0">
                <a:solidFill>
                  <a:srgbClr val="75787B"/>
                </a:solidFill>
                <a:latin typeface="Segoe UI Historic"/>
                <a:cs typeface="Segoe UI Historic"/>
              </a:rPr>
              <a:t>endorsement </a:t>
            </a:r>
            <a:r>
              <a:rPr sz="1100" spc="-5" dirty="0">
                <a:solidFill>
                  <a:srgbClr val="75787B"/>
                </a:solidFill>
                <a:latin typeface="Segoe UI Historic"/>
                <a:cs typeface="Segoe UI Historic"/>
              </a:rPr>
              <a:t>form </a:t>
            </a:r>
            <a:r>
              <a:rPr sz="1100" spc="-10" dirty="0">
                <a:solidFill>
                  <a:srgbClr val="75787B"/>
                </a:solidFill>
                <a:latin typeface="Segoe UI Historic"/>
                <a:cs typeface="Segoe UI Historic"/>
              </a:rPr>
              <a:t>#: </a:t>
            </a:r>
            <a:r>
              <a:rPr sz="1100" spc="-15" dirty="0">
                <a:solidFill>
                  <a:srgbClr val="75787B"/>
                </a:solidFill>
                <a:latin typeface="Segoe UI Historic"/>
                <a:cs typeface="Segoe UI Historic"/>
              </a:rPr>
              <a:t>2011SIO901-A/B,</a:t>
            </a:r>
            <a:r>
              <a:rPr lang="en-US" sz="1100" spc="-15" dirty="0">
                <a:solidFill>
                  <a:srgbClr val="75787B"/>
                </a:solidFill>
                <a:latin typeface="Segoe UI Historic"/>
                <a:cs typeface="Segoe UI Historic"/>
              </a:rPr>
              <a:t> </a:t>
            </a:r>
            <a:r>
              <a:rPr sz="1100" spc="-15" dirty="0">
                <a:solidFill>
                  <a:srgbClr val="75787B"/>
                </a:solidFill>
                <a:latin typeface="Segoe UI Historic"/>
                <a:cs typeface="Segoe UI Historic"/>
              </a:rPr>
              <a:t>2012RDPIB </a:t>
            </a:r>
            <a:r>
              <a:rPr sz="1100" spc="-10" dirty="0">
                <a:solidFill>
                  <a:srgbClr val="75787B"/>
                </a:solidFill>
                <a:latin typeface="Segoe UI Historic"/>
                <a:cs typeface="Segoe UI Historic"/>
              </a:rPr>
              <a:t>and any state</a:t>
            </a:r>
            <a:r>
              <a:rPr sz="1100" spc="-120" dirty="0">
                <a:solidFill>
                  <a:srgbClr val="75787B"/>
                </a:solidFill>
                <a:latin typeface="Segoe UI Historic"/>
                <a:cs typeface="Segoe UI Historic"/>
              </a:rPr>
              <a:t> </a:t>
            </a:r>
            <a:r>
              <a:rPr sz="1100" spc="-10" dirty="0">
                <a:solidFill>
                  <a:srgbClr val="75787B"/>
                </a:solidFill>
                <a:latin typeface="Segoe UI Historic"/>
                <a:cs typeface="Segoe UI Historic"/>
              </a:rPr>
              <a:t>variations.</a:t>
            </a:r>
            <a:endParaRPr lang="en-US" sz="1100" spc="-10" dirty="0">
              <a:solidFill>
                <a:srgbClr val="75787B"/>
              </a:solidFill>
              <a:latin typeface="Segoe UI Historic"/>
              <a:cs typeface="Segoe UI Historic"/>
            </a:endParaRPr>
          </a:p>
          <a:p>
            <a:pPr marL="38100">
              <a:spcBef>
                <a:spcPts val="1000"/>
              </a:spcBef>
            </a:pPr>
            <a:r>
              <a:rPr lang="en-US" sz="1100" dirty="0">
                <a:solidFill>
                  <a:srgbClr val="75787B"/>
                </a:solidFill>
                <a:latin typeface="Segoe UI Historic"/>
                <a:cs typeface="Segoe UI Historic"/>
              </a:rPr>
              <a:t>Equitable is the brand name of the retirement and protection subsidiaries of Equitable Holdings, Inc., including Equitable Financial Life Insurance Company (NY, NY); Equitable Financial Life Insurance Company of America, an AZ stock company; and Equitable Distributors, LLC. Equitable Advisors is the brand name of Equitable Advisors, LLC (member FINRA, SIPC) (Equitable Financial Advisors in MI &amp; TN).</a:t>
            </a:r>
            <a:endParaRPr sz="1100" dirty="0">
              <a:latin typeface="Segoe UI Historic"/>
              <a:cs typeface="Segoe UI Historic"/>
            </a:endParaRPr>
          </a:p>
          <a:p>
            <a:pPr marL="38100">
              <a:lnSpc>
                <a:spcPct val="100000"/>
              </a:lnSpc>
              <a:spcBef>
                <a:spcPts val="1000"/>
              </a:spcBef>
            </a:pPr>
            <a:r>
              <a:rPr sz="1100" dirty="0">
                <a:solidFill>
                  <a:srgbClr val="75787B"/>
                </a:solidFill>
                <a:latin typeface="Segoe UI Historic"/>
                <a:cs typeface="Segoe UI Historic"/>
              </a:rPr>
              <a:t>© </a:t>
            </a:r>
            <a:r>
              <a:rPr sz="1100" spc="-15" dirty="0">
                <a:solidFill>
                  <a:srgbClr val="75787B"/>
                </a:solidFill>
                <a:latin typeface="Segoe UI Historic"/>
                <a:cs typeface="Segoe UI Historic"/>
              </a:rPr>
              <a:t>20</a:t>
            </a:r>
            <a:r>
              <a:rPr lang="en-US" sz="1100" spc="-15" dirty="0">
                <a:solidFill>
                  <a:srgbClr val="75787B"/>
                </a:solidFill>
                <a:latin typeface="Segoe UI Historic"/>
                <a:cs typeface="Segoe UI Historic"/>
              </a:rPr>
              <a:t>23 </a:t>
            </a:r>
            <a:r>
              <a:rPr sz="1100" spc="-10" dirty="0">
                <a:solidFill>
                  <a:srgbClr val="75787B"/>
                </a:solidFill>
                <a:latin typeface="Segoe UI Historic"/>
                <a:cs typeface="Segoe UI Historic"/>
              </a:rPr>
              <a:t>Equitable </a:t>
            </a:r>
            <a:r>
              <a:rPr sz="1100" spc="-15" dirty="0">
                <a:solidFill>
                  <a:srgbClr val="75787B"/>
                </a:solidFill>
                <a:latin typeface="Segoe UI Historic"/>
                <a:cs typeface="Segoe UI Historic"/>
              </a:rPr>
              <a:t>Holdings, </a:t>
            </a:r>
            <a:r>
              <a:rPr sz="1100" spc="-10" dirty="0">
                <a:solidFill>
                  <a:srgbClr val="75787B"/>
                </a:solidFill>
                <a:latin typeface="Segoe UI Historic"/>
                <a:cs typeface="Segoe UI Historic"/>
              </a:rPr>
              <a:t>Inc. All rights </a:t>
            </a:r>
            <a:r>
              <a:rPr sz="1100" spc="-15" dirty="0">
                <a:solidFill>
                  <a:srgbClr val="75787B"/>
                </a:solidFill>
                <a:latin typeface="Segoe UI Historic"/>
                <a:cs typeface="Segoe UI Historic"/>
              </a:rPr>
              <a:t>reserved.</a:t>
            </a:r>
            <a:r>
              <a:rPr lang="en-US" sz="1100" spc="-15" dirty="0">
                <a:solidFill>
                  <a:srgbClr val="75787B"/>
                </a:solidFill>
                <a:latin typeface="Segoe UI Historic"/>
                <a:cs typeface="Segoe UI Historic"/>
              </a:rPr>
              <a:t> GE-3116515.2 (4/23) (Exp. 5/25)  </a:t>
            </a:r>
            <a:r>
              <a:rPr sz="1100" dirty="0">
                <a:solidFill>
                  <a:srgbClr val="75787B"/>
                </a:solidFill>
                <a:latin typeface="Segoe UI Historic"/>
                <a:cs typeface="Segoe UI Historic"/>
              </a:rPr>
              <a:t>l</a:t>
            </a:r>
            <a:r>
              <a:rPr lang="en-US" sz="1100" spc="100" dirty="0">
                <a:solidFill>
                  <a:srgbClr val="75787B"/>
                </a:solidFill>
                <a:latin typeface="Segoe UI Historic"/>
                <a:cs typeface="Segoe UI Historic"/>
              </a:rPr>
              <a:t>  </a:t>
            </a:r>
            <a:r>
              <a:rPr lang="en-US" sz="1100" spc="-20" dirty="0">
                <a:solidFill>
                  <a:srgbClr val="75787B"/>
                </a:solidFill>
                <a:latin typeface="Segoe UI Historic"/>
                <a:cs typeface="Segoe UI Historic"/>
              </a:rPr>
              <a:t>G2163456  |  Cat. #162391 (5/23)  </a:t>
            </a:r>
            <a:endParaRPr sz="1100" dirty="0">
              <a:latin typeface="Segoe UI Historic"/>
              <a:cs typeface="Segoe UI Historic"/>
            </a:endParaRPr>
          </a:p>
        </p:txBody>
      </p:sp>
      <p:sp>
        <p:nvSpPr>
          <p:cNvPr id="6" name="Slide Number Placeholder 5">
            <a:extLst>
              <a:ext uri="{FF2B5EF4-FFF2-40B4-BE49-F238E27FC236}">
                <a16:creationId xmlns:a16="http://schemas.microsoft.com/office/drawing/2014/main" id="{DCD01BC3-D428-6AB6-421B-3F8516C6EE42}"/>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21</a:t>
            </a:fld>
            <a:endParaRPr lang="en-US" dirty="0"/>
          </a:p>
        </p:txBody>
      </p:sp>
      <p:sp>
        <p:nvSpPr>
          <p:cNvPr id="7" name="Footer Placeholder 3">
            <a:extLst>
              <a:ext uri="{FF2B5EF4-FFF2-40B4-BE49-F238E27FC236}">
                <a16:creationId xmlns:a16="http://schemas.microsoft.com/office/drawing/2014/main" id="{3607F5E0-832A-7A5D-998B-4F48B154FCF1}"/>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4630400" cy="8229600"/>
          </a:xfrm>
          <a:custGeom>
            <a:avLst/>
            <a:gdLst/>
            <a:ahLst/>
            <a:cxnLst/>
            <a:rect l="l" t="t" r="r" b="b"/>
            <a:pathLst>
              <a:path w="14630400" h="8229600">
                <a:moveTo>
                  <a:pt x="0" y="0"/>
                </a:moveTo>
                <a:lnTo>
                  <a:pt x="14630400" y="0"/>
                </a:lnTo>
                <a:lnTo>
                  <a:pt x="14630400" y="8229599"/>
                </a:lnTo>
                <a:lnTo>
                  <a:pt x="0" y="8229599"/>
                </a:lnTo>
                <a:lnTo>
                  <a:pt x="0" y="0"/>
                </a:lnTo>
                <a:close/>
              </a:path>
            </a:pathLst>
          </a:custGeom>
          <a:solidFill>
            <a:srgbClr val="336AFF"/>
          </a:solidFill>
        </p:spPr>
        <p:txBody>
          <a:bodyPr wrap="square" lIns="0" tIns="0" rIns="0" bIns="0" rtlCol="0"/>
          <a:lstStyle/>
          <a:p>
            <a:endParaRPr/>
          </a:p>
        </p:txBody>
      </p:sp>
      <p:sp>
        <p:nvSpPr>
          <p:cNvPr id="3" name="object 3"/>
          <p:cNvSpPr/>
          <p:nvPr/>
        </p:nvSpPr>
        <p:spPr>
          <a:xfrm>
            <a:off x="364865" y="7580194"/>
            <a:ext cx="1330407" cy="311708"/>
          </a:xfrm>
          <a:prstGeom prst="rect">
            <a:avLst/>
          </a:prstGeom>
          <a:blipFill>
            <a:blip r:embed="rId2" cstate="print"/>
            <a:stretch>
              <a:fillRect/>
            </a:stretch>
          </a:blipFill>
        </p:spPr>
        <p:txBody>
          <a:bodyPr wrap="square" lIns="0" tIns="0" rIns="0" bIns="0" rtlCol="0"/>
          <a:lstStyle/>
          <a:p>
            <a:endParaRPr/>
          </a:p>
        </p:txBody>
      </p:sp>
      <p:sp>
        <p:nvSpPr>
          <p:cNvPr id="7" name="Slide Number Placeholder 5">
            <a:extLst>
              <a:ext uri="{FF2B5EF4-FFF2-40B4-BE49-F238E27FC236}">
                <a16:creationId xmlns:a16="http://schemas.microsoft.com/office/drawing/2014/main" id="{021C4F7D-BB85-EA89-2BED-0F6C180D0D5F}"/>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22</a:t>
            </a:fld>
            <a:endParaRPr lang="en-US" dirty="0">
              <a:solidFill>
                <a:schemeClr val="bg2"/>
              </a:solidFill>
            </a:endParaRPr>
          </a:p>
        </p:txBody>
      </p:sp>
      <p:sp>
        <p:nvSpPr>
          <p:cNvPr id="8" name="Footer Placeholder 3">
            <a:extLst>
              <a:ext uri="{FF2B5EF4-FFF2-40B4-BE49-F238E27FC236}">
                <a16:creationId xmlns:a16="http://schemas.microsoft.com/office/drawing/2014/main" id="{C41A78E8-121E-A823-D3A9-DF8533CE642D}"/>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
        <p:nvSpPr>
          <p:cNvPr id="4" name="object 4"/>
          <p:cNvSpPr txBox="1"/>
          <p:nvPr/>
        </p:nvSpPr>
        <p:spPr>
          <a:xfrm>
            <a:off x="452476" y="2812288"/>
            <a:ext cx="9631324" cy="2087751"/>
          </a:xfrm>
          <a:prstGeom prst="rect">
            <a:avLst/>
          </a:prstGeom>
        </p:spPr>
        <p:txBody>
          <a:bodyPr vert="horz" wrap="square" lIns="0" tIns="86360" rIns="0" bIns="0" rtlCol="0">
            <a:spAutoFit/>
          </a:bodyPr>
          <a:lstStyle/>
          <a:p>
            <a:pPr marL="12700" marR="5080">
              <a:lnSpc>
                <a:spcPts val="5200"/>
              </a:lnSpc>
              <a:spcBef>
                <a:spcPts val="680"/>
              </a:spcBef>
            </a:pPr>
            <a:r>
              <a:rPr sz="4500" b="1" spc="-5" dirty="0">
                <a:solidFill>
                  <a:srgbClr val="FFFFFF"/>
                </a:solidFill>
                <a:latin typeface="Segoe UI"/>
                <a:cs typeface="Segoe UI"/>
              </a:rPr>
              <a:t>Together, we </a:t>
            </a:r>
            <a:r>
              <a:rPr sz="4500" b="1" dirty="0">
                <a:solidFill>
                  <a:srgbClr val="FFFFFF"/>
                </a:solidFill>
                <a:latin typeface="Segoe UI"/>
                <a:cs typeface="Segoe UI"/>
              </a:rPr>
              <a:t>can </a:t>
            </a:r>
            <a:r>
              <a:rPr sz="4500" b="1" spc="-5" dirty="0">
                <a:solidFill>
                  <a:srgbClr val="FFFFFF"/>
                </a:solidFill>
                <a:latin typeface="Segoe UI"/>
                <a:cs typeface="Segoe UI"/>
              </a:rPr>
              <a:t>help your</a:t>
            </a:r>
            <a:r>
              <a:rPr lang="en-US" sz="4500" b="1" spc="-5" dirty="0">
                <a:solidFill>
                  <a:srgbClr val="FFFFFF"/>
                </a:solidFill>
                <a:latin typeface="Segoe UI"/>
                <a:cs typeface="Segoe UI"/>
              </a:rPr>
              <a:t> </a:t>
            </a:r>
            <a:r>
              <a:rPr sz="4500" b="1" spc="-5" dirty="0">
                <a:solidFill>
                  <a:srgbClr val="FFFFFF"/>
                </a:solidFill>
                <a:latin typeface="Segoe UI"/>
                <a:cs typeface="Segoe UI"/>
              </a:rPr>
              <a:t>employees </a:t>
            </a:r>
            <a:r>
              <a:rPr sz="4500" b="1" dirty="0">
                <a:solidFill>
                  <a:srgbClr val="FFFFFF"/>
                </a:solidFill>
                <a:latin typeface="Segoe UI"/>
                <a:cs typeface="Segoe UI"/>
              </a:rPr>
              <a:t>face </a:t>
            </a:r>
            <a:r>
              <a:rPr sz="4500" b="1" spc="-5" dirty="0">
                <a:solidFill>
                  <a:srgbClr val="FFFFFF"/>
                </a:solidFill>
                <a:latin typeface="Segoe UI"/>
                <a:cs typeface="Segoe UI"/>
              </a:rPr>
              <a:t>the future</a:t>
            </a:r>
            <a:r>
              <a:rPr lang="en-US" sz="4500" b="1" spc="-5" dirty="0">
                <a:solidFill>
                  <a:srgbClr val="FFFFFF"/>
                </a:solidFill>
                <a:latin typeface="Segoe UI"/>
                <a:cs typeface="Segoe UI"/>
              </a:rPr>
              <a:t> </a:t>
            </a:r>
            <a:r>
              <a:rPr sz="4500" b="1" spc="-5" dirty="0">
                <a:solidFill>
                  <a:srgbClr val="FFFFFF"/>
                </a:solidFill>
                <a:latin typeface="Segoe UI"/>
                <a:cs typeface="Segoe UI"/>
              </a:rPr>
              <a:t>with strength</a:t>
            </a:r>
            <a:r>
              <a:rPr lang="en-US" sz="4500" b="1" spc="-5" dirty="0">
                <a:solidFill>
                  <a:srgbClr val="FFFFFF"/>
                </a:solidFill>
                <a:latin typeface="Segoe UI"/>
                <a:cs typeface="Segoe UI"/>
              </a:rPr>
              <a:t>, courage</a:t>
            </a:r>
            <a:r>
              <a:rPr lang="en-US" sz="4500" spc="-5" dirty="0">
                <a:latin typeface="Segoe UI"/>
                <a:cs typeface="Segoe UI"/>
              </a:rPr>
              <a:t> </a:t>
            </a:r>
            <a:r>
              <a:rPr sz="4500" b="1" dirty="0">
                <a:solidFill>
                  <a:srgbClr val="FFFFFF"/>
                </a:solidFill>
                <a:latin typeface="Segoe UI"/>
                <a:cs typeface="Segoe UI"/>
              </a:rPr>
              <a:t>and</a:t>
            </a:r>
            <a:r>
              <a:rPr sz="4500" b="1" spc="-15" dirty="0">
                <a:solidFill>
                  <a:srgbClr val="FFFFFF"/>
                </a:solidFill>
                <a:latin typeface="Segoe UI"/>
                <a:cs typeface="Segoe UI"/>
              </a:rPr>
              <a:t> </a:t>
            </a:r>
            <a:r>
              <a:rPr sz="4500" b="1" spc="-5" dirty="0">
                <a:solidFill>
                  <a:srgbClr val="FFFFFF"/>
                </a:solidFill>
                <a:latin typeface="Segoe UI"/>
                <a:cs typeface="Segoe UI"/>
              </a:rPr>
              <a:t>wisdom.</a:t>
            </a:r>
            <a:endParaRPr sz="4500" dirty="0">
              <a:latin typeface="Segoe UI"/>
              <a:cs typeface="Segoe U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D1A148-25F2-A015-D6B4-9C3B3F4CAC00}"/>
              </a:ext>
            </a:extLst>
          </p:cNvPr>
          <p:cNvSpPr>
            <a:spLocks noGrp="1"/>
          </p:cNvSpPr>
          <p:nvPr>
            <p:ph type="body" sz="quarter" idx="12"/>
          </p:nvPr>
        </p:nvSpPr>
        <p:spPr/>
        <p:txBody>
          <a:bodyPr/>
          <a:lstStyle/>
          <a:p>
            <a:r>
              <a:rPr lang="en-US" dirty="0"/>
              <a:t>Thank you.</a:t>
            </a:r>
          </a:p>
        </p:txBody>
      </p:sp>
    </p:spTree>
    <p:extLst>
      <p:ext uri="{BB962C8B-B14F-4D97-AF65-F5344CB8AC3E}">
        <p14:creationId xmlns:p14="http://schemas.microsoft.com/office/powerpoint/2010/main" val="224334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4630400" cy="8229600"/>
          </a:xfrm>
          <a:custGeom>
            <a:avLst/>
            <a:gdLst/>
            <a:ahLst/>
            <a:cxnLst/>
            <a:rect l="l" t="t" r="r" b="b"/>
            <a:pathLst>
              <a:path w="14630400" h="8229600">
                <a:moveTo>
                  <a:pt x="0" y="0"/>
                </a:moveTo>
                <a:lnTo>
                  <a:pt x="14630400" y="0"/>
                </a:lnTo>
                <a:lnTo>
                  <a:pt x="14630400" y="8229599"/>
                </a:lnTo>
                <a:lnTo>
                  <a:pt x="0" y="8229599"/>
                </a:lnTo>
                <a:lnTo>
                  <a:pt x="0" y="0"/>
                </a:lnTo>
                <a:close/>
              </a:path>
            </a:pathLst>
          </a:custGeom>
          <a:solidFill>
            <a:srgbClr val="002577"/>
          </a:solidFill>
        </p:spPr>
        <p:txBody>
          <a:bodyPr wrap="square" lIns="0" tIns="0" rIns="0" bIns="0" rtlCol="0"/>
          <a:lstStyle/>
          <a:p>
            <a:endParaRPr/>
          </a:p>
        </p:txBody>
      </p:sp>
      <p:sp>
        <p:nvSpPr>
          <p:cNvPr id="3" name="object 3"/>
          <p:cNvSpPr/>
          <p:nvPr/>
        </p:nvSpPr>
        <p:spPr>
          <a:xfrm>
            <a:off x="365759" y="7571231"/>
            <a:ext cx="1335023" cy="31252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14415" y="3127400"/>
            <a:ext cx="3401567" cy="197479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47240" y="7500394"/>
            <a:ext cx="1701800" cy="428625"/>
          </a:xfrm>
          <a:custGeom>
            <a:avLst/>
            <a:gdLst/>
            <a:ahLst/>
            <a:cxnLst/>
            <a:rect l="l" t="t" r="r" b="b"/>
            <a:pathLst>
              <a:path w="1701800" h="428625">
                <a:moveTo>
                  <a:pt x="0" y="0"/>
                </a:moveTo>
                <a:lnTo>
                  <a:pt x="1701478" y="0"/>
                </a:lnTo>
                <a:lnTo>
                  <a:pt x="1701478" y="428263"/>
                </a:lnTo>
                <a:lnTo>
                  <a:pt x="0" y="428263"/>
                </a:lnTo>
                <a:lnTo>
                  <a:pt x="0" y="0"/>
                </a:lnTo>
                <a:close/>
              </a:path>
            </a:pathLst>
          </a:custGeom>
          <a:solidFill>
            <a:srgbClr val="002577"/>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780" y="2882779"/>
            <a:ext cx="2709166" cy="1090042"/>
          </a:xfrm>
          <a:prstGeom prst="rect">
            <a:avLst/>
          </a:prstGeom>
        </p:spPr>
        <p:txBody>
          <a:bodyPr vert="horz" wrap="square" lIns="0" tIns="12700" rIns="0" bIns="0" rtlCol="0">
            <a:spAutoFit/>
          </a:bodyPr>
          <a:lstStyle/>
          <a:p>
            <a:pPr marL="12700">
              <a:lnSpc>
                <a:spcPct val="100000"/>
              </a:lnSpc>
              <a:spcBef>
                <a:spcPts val="100"/>
              </a:spcBef>
            </a:pPr>
            <a:r>
              <a:rPr sz="7000" b="1" spc="-15" dirty="0">
                <a:solidFill>
                  <a:srgbClr val="3369FF"/>
                </a:solidFill>
                <a:latin typeface="Segoe UI"/>
                <a:cs typeface="Segoe UI"/>
              </a:rPr>
              <a:t>9</a:t>
            </a:r>
            <a:r>
              <a:rPr sz="7000" b="1" spc="400" dirty="0">
                <a:solidFill>
                  <a:srgbClr val="3369FF"/>
                </a:solidFill>
                <a:latin typeface="Segoe UI"/>
                <a:cs typeface="Segoe UI"/>
              </a:rPr>
              <a:t>0</a:t>
            </a:r>
            <a:r>
              <a:rPr lang="en-US" sz="4100" b="1" dirty="0">
                <a:solidFill>
                  <a:srgbClr val="3369FF"/>
                </a:solidFill>
                <a:latin typeface="Segoe UI"/>
                <a:cs typeface="Segoe UI"/>
              </a:rPr>
              <a:t>years</a:t>
            </a:r>
            <a:endParaRPr sz="4100" dirty="0">
              <a:latin typeface="Segoe UI"/>
              <a:cs typeface="Segoe UI"/>
            </a:endParaRPr>
          </a:p>
        </p:txBody>
      </p:sp>
      <p:sp>
        <p:nvSpPr>
          <p:cNvPr id="3" name="object 3"/>
          <p:cNvSpPr txBox="1"/>
          <p:nvPr/>
        </p:nvSpPr>
        <p:spPr>
          <a:xfrm>
            <a:off x="4658840" y="2882779"/>
            <a:ext cx="1010919" cy="1092200"/>
          </a:xfrm>
          <a:prstGeom prst="rect">
            <a:avLst/>
          </a:prstGeom>
        </p:spPr>
        <p:txBody>
          <a:bodyPr vert="horz" wrap="square" lIns="0" tIns="12700" rIns="0" bIns="0" rtlCol="0">
            <a:spAutoFit/>
          </a:bodyPr>
          <a:lstStyle/>
          <a:p>
            <a:pPr marL="12700">
              <a:lnSpc>
                <a:spcPct val="100000"/>
              </a:lnSpc>
              <a:spcBef>
                <a:spcPts val="100"/>
              </a:spcBef>
            </a:pPr>
            <a:r>
              <a:rPr sz="7000" b="1" spc="-30" dirty="0">
                <a:solidFill>
                  <a:srgbClr val="3369FF"/>
                </a:solidFill>
                <a:latin typeface="Segoe UI"/>
                <a:cs typeface="Segoe UI"/>
              </a:rPr>
              <a:t>1</a:t>
            </a:r>
            <a:r>
              <a:rPr sz="4100" b="1" dirty="0">
                <a:solidFill>
                  <a:srgbClr val="3369FF"/>
                </a:solidFill>
                <a:latin typeface="Segoe UI"/>
                <a:cs typeface="Segoe UI"/>
              </a:rPr>
              <a:t>m</a:t>
            </a:r>
            <a:endParaRPr sz="4100" dirty="0">
              <a:latin typeface="Segoe UI"/>
              <a:cs typeface="Segoe UI"/>
            </a:endParaRPr>
          </a:p>
        </p:txBody>
      </p:sp>
      <p:sp>
        <p:nvSpPr>
          <p:cNvPr id="4" name="object 4"/>
          <p:cNvSpPr txBox="1"/>
          <p:nvPr/>
        </p:nvSpPr>
        <p:spPr>
          <a:xfrm>
            <a:off x="7688655" y="2882779"/>
            <a:ext cx="1332865" cy="1092200"/>
          </a:xfrm>
          <a:prstGeom prst="rect">
            <a:avLst/>
          </a:prstGeom>
        </p:spPr>
        <p:txBody>
          <a:bodyPr vert="horz" wrap="square" lIns="0" tIns="12700" rIns="0" bIns="0" rtlCol="0">
            <a:spAutoFit/>
          </a:bodyPr>
          <a:lstStyle/>
          <a:p>
            <a:pPr marL="12700">
              <a:lnSpc>
                <a:spcPct val="100000"/>
              </a:lnSpc>
              <a:spcBef>
                <a:spcPts val="100"/>
              </a:spcBef>
            </a:pPr>
            <a:r>
              <a:rPr sz="7000" b="1" spc="-30" dirty="0">
                <a:solidFill>
                  <a:srgbClr val="3369FF"/>
                </a:solidFill>
                <a:latin typeface="Segoe UI"/>
                <a:cs typeface="Segoe UI"/>
              </a:rPr>
              <a:t>25</a:t>
            </a:r>
            <a:r>
              <a:rPr sz="4100" b="1" dirty="0">
                <a:solidFill>
                  <a:srgbClr val="3369FF"/>
                </a:solidFill>
                <a:latin typeface="Segoe UI"/>
                <a:cs typeface="Segoe UI"/>
              </a:rPr>
              <a:t>k</a:t>
            </a:r>
            <a:endParaRPr sz="4100" dirty="0">
              <a:latin typeface="Segoe UI"/>
              <a:cs typeface="Segoe UI"/>
            </a:endParaRPr>
          </a:p>
        </p:txBody>
      </p:sp>
      <p:sp>
        <p:nvSpPr>
          <p:cNvPr id="5" name="object 5"/>
          <p:cNvSpPr txBox="1">
            <a:spLocks noGrp="1"/>
          </p:cNvSpPr>
          <p:nvPr>
            <p:ph type="title"/>
          </p:nvPr>
        </p:nvSpPr>
        <p:spPr>
          <a:xfrm>
            <a:off x="420885" y="338327"/>
            <a:ext cx="11886565" cy="558800"/>
          </a:xfrm>
          <a:prstGeom prst="rect">
            <a:avLst/>
          </a:prstGeom>
        </p:spPr>
        <p:txBody>
          <a:bodyPr vert="horz" wrap="square" lIns="0" tIns="12700" rIns="0" bIns="0" rtlCol="0">
            <a:spAutoFit/>
          </a:bodyPr>
          <a:lstStyle/>
          <a:p>
            <a:pPr marL="12700">
              <a:lnSpc>
                <a:spcPct val="100000"/>
              </a:lnSpc>
              <a:spcBef>
                <a:spcPts val="100"/>
              </a:spcBef>
            </a:pPr>
            <a:r>
              <a:rPr sz="3500" spc="-5" dirty="0">
                <a:solidFill>
                  <a:srgbClr val="002577"/>
                </a:solidFill>
              </a:rPr>
              <a:t>Depend on </a:t>
            </a:r>
            <a:r>
              <a:rPr sz="3500" dirty="0">
                <a:solidFill>
                  <a:srgbClr val="002577"/>
                </a:solidFill>
              </a:rPr>
              <a:t>the </a:t>
            </a:r>
            <a:r>
              <a:rPr sz="3500" spc="-5" dirty="0">
                <a:solidFill>
                  <a:srgbClr val="002577"/>
                </a:solidFill>
              </a:rPr>
              <a:t>group retirement experience of</a:t>
            </a:r>
            <a:r>
              <a:rPr sz="3500" spc="-55" dirty="0">
                <a:solidFill>
                  <a:srgbClr val="002577"/>
                </a:solidFill>
              </a:rPr>
              <a:t> </a:t>
            </a:r>
            <a:r>
              <a:rPr sz="3500" dirty="0">
                <a:solidFill>
                  <a:srgbClr val="002577"/>
                </a:solidFill>
              </a:rPr>
              <a:t>Equitable</a:t>
            </a:r>
            <a:endParaRPr sz="3500"/>
          </a:p>
        </p:txBody>
      </p:sp>
      <p:sp>
        <p:nvSpPr>
          <p:cNvPr id="6" name="object 6"/>
          <p:cNvSpPr txBox="1"/>
          <p:nvPr/>
        </p:nvSpPr>
        <p:spPr>
          <a:xfrm>
            <a:off x="944584" y="2799694"/>
            <a:ext cx="899794"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2577"/>
                </a:solidFill>
                <a:latin typeface="Segoe UI Semibold" panose="020B0502040204020203" pitchFamily="34" charset="0"/>
                <a:cs typeface="Segoe UI Semibold" panose="020B0502040204020203" pitchFamily="34" charset="0"/>
              </a:rPr>
              <a:t>More</a:t>
            </a:r>
            <a:r>
              <a:rPr sz="1400" b="1" spc="-60" dirty="0">
                <a:solidFill>
                  <a:srgbClr val="002577"/>
                </a:solidFill>
                <a:latin typeface="Segoe UI Semibold" panose="020B0502040204020203" pitchFamily="34" charset="0"/>
                <a:cs typeface="Segoe UI Semibold" panose="020B0502040204020203" pitchFamily="34" charset="0"/>
              </a:rPr>
              <a:t> </a:t>
            </a:r>
            <a:r>
              <a:rPr sz="1400" b="1" spc="-5" dirty="0">
                <a:solidFill>
                  <a:srgbClr val="002577"/>
                </a:solidFill>
                <a:latin typeface="Segoe UI Semibold" panose="020B0502040204020203" pitchFamily="34" charset="0"/>
                <a:cs typeface="Segoe UI Semibold" panose="020B0502040204020203" pitchFamily="34" charset="0"/>
              </a:rPr>
              <a:t>than</a:t>
            </a:r>
            <a:endParaRPr sz="1400" b="1" dirty="0">
              <a:latin typeface="Segoe UI Semibold" panose="020B0502040204020203" pitchFamily="34" charset="0"/>
              <a:cs typeface="Segoe UI Semibold" panose="020B0502040204020203" pitchFamily="34" charset="0"/>
            </a:endParaRPr>
          </a:p>
        </p:txBody>
      </p:sp>
      <p:sp>
        <p:nvSpPr>
          <p:cNvPr id="7" name="object 7"/>
          <p:cNvSpPr txBox="1"/>
          <p:nvPr/>
        </p:nvSpPr>
        <p:spPr>
          <a:xfrm>
            <a:off x="4699311" y="2799694"/>
            <a:ext cx="899794"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2577"/>
                </a:solidFill>
                <a:latin typeface="Segoe UI Semibold" panose="020B0502040204020203" pitchFamily="34" charset="0"/>
                <a:cs typeface="Segoe UI Semibold" panose="020B0502040204020203" pitchFamily="34" charset="0"/>
              </a:rPr>
              <a:t>More</a:t>
            </a:r>
            <a:r>
              <a:rPr sz="1400" b="1" spc="-60" dirty="0">
                <a:solidFill>
                  <a:srgbClr val="002577"/>
                </a:solidFill>
                <a:latin typeface="Segoe UI Semibold" panose="020B0502040204020203" pitchFamily="34" charset="0"/>
                <a:cs typeface="Segoe UI Semibold" panose="020B0502040204020203" pitchFamily="34" charset="0"/>
              </a:rPr>
              <a:t> </a:t>
            </a:r>
            <a:r>
              <a:rPr sz="1400" b="1" spc="-5" dirty="0">
                <a:solidFill>
                  <a:srgbClr val="002577"/>
                </a:solidFill>
                <a:latin typeface="Segoe UI Semibold" panose="020B0502040204020203" pitchFamily="34" charset="0"/>
                <a:cs typeface="Segoe UI Semibold" panose="020B0502040204020203" pitchFamily="34" charset="0"/>
              </a:rPr>
              <a:t>than</a:t>
            </a:r>
            <a:endParaRPr sz="1400" b="1" dirty="0">
              <a:latin typeface="Segoe UI Semibold" panose="020B0502040204020203" pitchFamily="34" charset="0"/>
              <a:cs typeface="Segoe UI Semibold" panose="020B0502040204020203" pitchFamily="34" charset="0"/>
            </a:endParaRPr>
          </a:p>
        </p:txBody>
      </p:sp>
      <p:sp>
        <p:nvSpPr>
          <p:cNvPr id="8" name="object 8"/>
          <p:cNvSpPr txBox="1"/>
          <p:nvPr/>
        </p:nvSpPr>
        <p:spPr>
          <a:xfrm>
            <a:off x="7724175" y="2799694"/>
            <a:ext cx="899794"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2577"/>
                </a:solidFill>
                <a:latin typeface="Segoe UI Semibold" panose="020B0502040204020203" pitchFamily="34" charset="0"/>
                <a:cs typeface="Segoe UI Semibold" panose="020B0502040204020203" pitchFamily="34" charset="0"/>
              </a:rPr>
              <a:t>More</a:t>
            </a:r>
            <a:r>
              <a:rPr sz="1400" b="1" spc="-60" dirty="0">
                <a:solidFill>
                  <a:srgbClr val="002577"/>
                </a:solidFill>
                <a:latin typeface="Segoe UI Semibold" panose="020B0502040204020203" pitchFamily="34" charset="0"/>
                <a:cs typeface="Segoe UI Semibold" panose="020B0502040204020203" pitchFamily="34" charset="0"/>
              </a:rPr>
              <a:t> </a:t>
            </a:r>
            <a:r>
              <a:rPr sz="1400" b="1" spc="-5" dirty="0">
                <a:solidFill>
                  <a:srgbClr val="002577"/>
                </a:solidFill>
                <a:latin typeface="Segoe UI Semibold" panose="020B0502040204020203" pitchFamily="34" charset="0"/>
                <a:cs typeface="Segoe UI Semibold" panose="020B0502040204020203" pitchFamily="34" charset="0"/>
              </a:rPr>
              <a:t>than</a:t>
            </a:r>
            <a:endParaRPr sz="1400" b="1" dirty="0">
              <a:latin typeface="Segoe UI Semibold" panose="020B0502040204020203" pitchFamily="34" charset="0"/>
              <a:cs typeface="Segoe UI Semibold" panose="020B0502040204020203" pitchFamily="34" charset="0"/>
            </a:endParaRPr>
          </a:p>
        </p:txBody>
      </p:sp>
      <p:sp>
        <p:nvSpPr>
          <p:cNvPr id="9" name="object 9"/>
          <p:cNvSpPr txBox="1"/>
          <p:nvPr/>
        </p:nvSpPr>
        <p:spPr>
          <a:xfrm>
            <a:off x="2035437" y="3880068"/>
            <a:ext cx="1292114"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2577"/>
                </a:solidFill>
                <a:latin typeface="Segoe UI Semibold" panose="020B0502040204020203" pitchFamily="34" charset="0"/>
                <a:cs typeface="Segoe UI Semibold" panose="020B0502040204020203" pitchFamily="34" charset="0"/>
              </a:rPr>
              <a:t>of</a:t>
            </a:r>
            <a:r>
              <a:rPr sz="1400" b="1" spc="-70" dirty="0">
                <a:solidFill>
                  <a:srgbClr val="002577"/>
                </a:solidFill>
                <a:latin typeface="Segoe UI Semibold" panose="020B0502040204020203" pitchFamily="34" charset="0"/>
                <a:cs typeface="Segoe UI Semibold" panose="020B0502040204020203" pitchFamily="34" charset="0"/>
              </a:rPr>
              <a:t> </a:t>
            </a:r>
            <a:r>
              <a:rPr sz="1400" b="1" dirty="0">
                <a:solidFill>
                  <a:srgbClr val="002577"/>
                </a:solidFill>
                <a:latin typeface="Segoe UI Semibold" panose="020B0502040204020203" pitchFamily="34" charset="0"/>
                <a:cs typeface="Segoe UI Semibold" panose="020B0502040204020203" pitchFamily="34" charset="0"/>
              </a:rPr>
              <a:t>experience</a:t>
            </a:r>
            <a:r>
              <a:rPr lang="en-US" sz="1300" b="1" baseline="30000" dirty="0">
                <a:solidFill>
                  <a:srgbClr val="002577"/>
                </a:solidFill>
                <a:latin typeface="Segoe UI Semibold" panose="020B0502040204020203" pitchFamily="34" charset="0"/>
                <a:cs typeface="Segoe UI Semibold" panose="020B0502040204020203" pitchFamily="34" charset="0"/>
              </a:rPr>
              <a:t>1</a:t>
            </a:r>
            <a:endParaRPr sz="1300" b="1" baseline="30000" dirty="0">
              <a:latin typeface="Segoe UI Semibold" panose="020B0502040204020203" pitchFamily="34" charset="0"/>
              <a:cs typeface="Segoe UI Semibold" panose="020B0502040204020203" pitchFamily="34" charset="0"/>
            </a:endParaRPr>
          </a:p>
        </p:txBody>
      </p:sp>
      <p:sp>
        <p:nvSpPr>
          <p:cNvPr id="10" name="object 10"/>
          <p:cNvSpPr txBox="1"/>
          <p:nvPr/>
        </p:nvSpPr>
        <p:spPr>
          <a:xfrm>
            <a:off x="4671754" y="3881574"/>
            <a:ext cx="1426978" cy="228268"/>
          </a:xfrm>
          <a:prstGeom prst="rect">
            <a:avLst/>
          </a:prstGeom>
        </p:spPr>
        <p:txBody>
          <a:bodyPr vert="horz" wrap="square" lIns="0" tIns="12700" rIns="0" bIns="0" rtlCol="0">
            <a:spAutoFit/>
          </a:bodyPr>
          <a:lstStyle/>
          <a:p>
            <a:pPr marL="38100">
              <a:lnSpc>
                <a:spcPct val="100000"/>
              </a:lnSpc>
              <a:spcBef>
                <a:spcPts val="100"/>
              </a:spcBef>
            </a:pPr>
            <a:r>
              <a:rPr lang="en-US" sz="1400" b="1" spc="-5" dirty="0">
                <a:solidFill>
                  <a:srgbClr val="002577"/>
                </a:solidFill>
                <a:latin typeface="Segoe UI Semibold" panose="020B0502040204020203" pitchFamily="34" charset="0"/>
                <a:cs typeface="Segoe UI Semibold" panose="020B0502040204020203" pitchFamily="34" charset="0"/>
              </a:rPr>
              <a:t>p</a:t>
            </a:r>
            <a:r>
              <a:rPr sz="1400" b="1" spc="-5" dirty="0">
                <a:solidFill>
                  <a:srgbClr val="002577"/>
                </a:solidFill>
                <a:latin typeface="Segoe UI Semibold" panose="020B0502040204020203" pitchFamily="34" charset="0"/>
                <a:cs typeface="Segoe UI Semibold" panose="020B0502040204020203" pitchFamily="34" charset="0"/>
              </a:rPr>
              <a:t>articipants</a:t>
            </a:r>
            <a:r>
              <a:rPr sz="1300" b="1" spc="-7" baseline="24691" dirty="0">
                <a:solidFill>
                  <a:srgbClr val="002577"/>
                </a:solidFill>
                <a:latin typeface="Segoe UI Semibold" panose="020B0502040204020203" pitchFamily="34" charset="0"/>
                <a:cs typeface="Segoe UI Semibold" panose="020B0502040204020203" pitchFamily="34" charset="0"/>
              </a:rPr>
              <a:t>1</a:t>
            </a:r>
            <a:r>
              <a:rPr lang="en-US" sz="1300" b="1" spc="-7" baseline="24691" dirty="0">
                <a:solidFill>
                  <a:srgbClr val="002577"/>
                </a:solidFill>
                <a:latin typeface="Segoe UI Semibold" panose="020B0502040204020203" pitchFamily="34" charset="0"/>
                <a:cs typeface="Segoe UI Semibold" panose="020B0502040204020203" pitchFamily="34" charset="0"/>
              </a:rPr>
              <a:t>,2</a:t>
            </a:r>
            <a:endParaRPr sz="1300" b="1" baseline="24691" dirty="0">
              <a:latin typeface="Segoe UI Semibold" panose="020B0502040204020203" pitchFamily="34" charset="0"/>
              <a:cs typeface="Segoe UI Semibold" panose="020B0502040204020203" pitchFamily="34" charset="0"/>
            </a:endParaRPr>
          </a:p>
        </p:txBody>
      </p:sp>
      <p:sp>
        <p:nvSpPr>
          <p:cNvPr id="11" name="object 11"/>
          <p:cNvSpPr txBox="1"/>
          <p:nvPr/>
        </p:nvSpPr>
        <p:spPr>
          <a:xfrm>
            <a:off x="7722231" y="3880896"/>
            <a:ext cx="1882283" cy="228268"/>
          </a:xfrm>
          <a:prstGeom prst="rect">
            <a:avLst/>
          </a:prstGeom>
        </p:spPr>
        <p:txBody>
          <a:bodyPr vert="horz" wrap="square" lIns="0" tIns="12700" rIns="0" bIns="0" rtlCol="0">
            <a:spAutoFit/>
          </a:bodyPr>
          <a:lstStyle/>
          <a:p>
            <a:pPr marL="12700">
              <a:lnSpc>
                <a:spcPct val="100000"/>
              </a:lnSpc>
              <a:spcBef>
                <a:spcPts val="100"/>
              </a:spcBef>
            </a:pPr>
            <a:r>
              <a:rPr sz="1400" b="1" spc="-35" dirty="0">
                <a:solidFill>
                  <a:srgbClr val="002577"/>
                </a:solidFill>
                <a:latin typeface="Segoe UI Semibold" panose="020B0502040204020203" pitchFamily="34" charset="0"/>
                <a:cs typeface="Segoe UI Semibold" panose="020B0502040204020203" pitchFamily="34" charset="0"/>
              </a:rPr>
              <a:t>plans </a:t>
            </a:r>
            <a:r>
              <a:rPr sz="1400" b="1" spc="-20" dirty="0">
                <a:solidFill>
                  <a:srgbClr val="002577"/>
                </a:solidFill>
                <a:latin typeface="Segoe UI Semibold" panose="020B0502040204020203" pitchFamily="34" charset="0"/>
                <a:cs typeface="Segoe UI Semibold" panose="020B0502040204020203" pitchFamily="34" charset="0"/>
              </a:rPr>
              <a:t>in </a:t>
            </a:r>
            <a:r>
              <a:rPr lang="en-US" sz="1400" b="1" dirty="0">
                <a:solidFill>
                  <a:srgbClr val="002577"/>
                </a:solidFill>
                <a:latin typeface="Segoe UI Semibold" panose="020B0502040204020203" pitchFamily="34" charset="0"/>
                <a:cs typeface="Segoe UI Semibold" panose="020B0502040204020203" pitchFamily="34" charset="0"/>
              </a:rPr>
              <a:t>four</a:t>
            </a:r>
            <a:r>
              <a:rPr sz="1400" b="1" spc="-265" dirty="0">
                <a:solidFill>
                  <a:srgbClr val="002577"/>
                </a:solidFill>
                <a:latin typeface="Segoe UI Semibold" panose="020B0502040204020203" pitchFamily="34" charset="0"/>
                <a:cs typeface="Segoe UI Semibold" panose="020B0502040204020203" pitchFamily="34" charset="0"/>
              </a:rPr>
              <a:t> </a:t>
            </a:r>
            <a:r>
              <a:rPr sz="1400" b="1" spc="-35" dirty="0">
                <a:solidFill>
                  <a:srgbClr val="002577"/>
                </a:solidFill>
                <a:latin typeface="Segoe UI Semibold" panose="020B0502040204020203" pitchFamily="34" charset="0"/>
                <a:cs typeface="Segoe UI Semibold" panose="020B0502040204020203" pitchFamily="34" charset="0"/>
              </a:rPr>
              <a:t>markets</a:t>
            </a:r>
            <a:r>
              <a:rPr lang="en-US" sz="1300" b="1" spc="-35" baseline="30000" dirty="0">
                <a:solidFill>
                  <a:srgbClr val="002577"/>
                </a:solidFill>
                <a:latin typeface="Segoe UI Semibold" panose="020B0502040204020203" pitchFamily="34" charset="0"/>
                <a:cs typeface="Segoe UI Semibold" panose="020B0502040204020203" pitchFamily="34" charset="0"/>
              </a:rPr>
              <a:t>1,2</a:t>
            </a:r>
            <a:endParaRPr sz="1300" b="1" baseline="30000" dirty="0">
              <a:latin typeface="Segoe UI Semibold" panose="020B0502040204020203" pitchFamily="34" charset="0"/>
              <a:cs typeface="Segoe UI Semibold" panose="020B0502040204020203" pitchFamily="34" charset="0"/>
            </a:endParaRPr>
          </a:p>
        </p:txBody>
      </p:sp>
      <p:sp>
        <p:nvSpPr>
          <p:cNvPr id="12" name="object 12"/>
          <p:cNvSpPr txBox="1"/>
          <p:nvPr/>
        </p:nvSpPr>
        <p:spPr>
          <a:xfrm>
            <a:off x="10588143" y="2875095"/>
            <a:ext cx="2412365" cy="1092200"/>
          </a:xfrm>
          <a:prstGeom prst="rect">
            <a:avLst/>
          </a:prstGeom>
        </p:spPr>
        <p:txBody>
          <a:bodyPr vert="horz" wrap="square" lIns="0" tIns="12700" rIns="0" bIns="0" rtlCol="0">
            <a:spAutoFit/>
          </a:bodyPr>
          <a:lstStyle/>
          <a:p>
            <a:pPr marL="12700">
              <a:lnSpc>
                <a:spcPct val="100000"/>
              </a:lnSpc>
              <a:spcBef>
                <a:spcPts val="100"/>
              </a:spcBef>
            </a:pPr>
            <a:r>
              <a:rPr sz="4100" b="1" dirty="0">
                <a:solidFill>
                  <a:srgbClr val="3369FF"/>
                </a:solidFill>
                <a:latin typeface="Segoe UI"/>
                <a:cs typeface="Segoe UI"/>
              </a:rPr>
              <a:t>$</a:t>
            </a:r>
            <a:r>
              <a:rPr sz="7000" b="1" spc="-30" dirty="0">
                <a:solidFill>
                  <a:srgbClr val="3369FF"/>
                </a:solidFill>
                <a:latin typeface="Segoe UI"/>
                <a:cs typeface="Segoe UI"/>
              </a:rPr>
              <a:t>3</a:t>
            </a:r>
            <a:r>
              <a:rPr lang="en-US" sz="7000" b="1" spc="-30" dirty="0">
                <a:solidFill>
                  <a:srgbClr val="3369FF"/>
                </a:solidFill>
                <a:latin typeface="Segoe UI"/>
                <a:cs typeface="Segoe UI"/>
              </a:rPr>
              <a:t>8</a:t>
            </a:r>
            <a:r>
              <a:rPr sz="7000" b="1" spc="-15" dirty="0">
                <a:solidFill>
                  <a:srgbClr val="3369FF"/>
                </a:solidFill>
                <a:latin typeface="Segoe UI"/>
                <a:cs typeface="Segoe UI"/>
              </a:rPr>
              <a:t>.</a:t>
            </a:r>
            <a:r>
              <a:rPr lang="en-US" sz="7000" b="1" spc="-25" dirty="0">
                <a:solidFill>
                  <a:srgbClr val="3369FF"/>
                </a:solidFill>
                <a:latin typeface="Segoe UI"/>
                <a:cs typeface="Segoe UI"/>
              </a:rPr>
              <a:t>6</a:t>
            </a:r>
            <a:r>
              <a:rPr sz="4100" b="1" dirty="0">
                <a:solidFill>
                  <a:srgbClr val="3369FF"/>
                </a:solidFill>
                <a:latin typeface="Segoe UI"/>
                <a:cs typeface="Segoe UI"/>
              </a:rPr>
              <a:t>b</a:t>
            </a:r>
            <a:endParaRPr sz="4100" dirty="0">
              <a:latin typeface="Segoe UI"/>
              <a:cs typeface="Segoe UI"/>
            </a:endParaRPr>
          </a:p>
        </p:txBody>
      </p:sp>
      <p:sp>
        <p:nvSpPr>
          <p:cNvPr id="13" name="object 13"/>
          <p:cNvSpPr txBox="1"/>
          <p:nvPr/>
        </p:nvSpPr>
        <p:spPr>
          <a:xfrm>
            <a:off x="10940277" y="3874703"/>
            <a:ext cx="1842770" cy="229550"/>
          </a:xfrm>
          <a:prstGeom prst="rect">
            <a:avLst/>
          </a:prstGeom>
        </p:spPr>
        <p:txBody>
          <a:bodyPr vert="horz" wrap="square" lIns="0" tIns="36830" rIns="0" bIns="0" rtlCol="0">
            <a:spAutoFit/>
          </a:bodyPr>
          <a:lstStyle/>
          <a:p>
            <a:pPr marL="12700" marR="5080">
              <a:lnSpc>
                <a:spcPts val="1510"/>
              </a:lnSpc>
              <a:spcBef>
                <a:spcPts val="290"/>
              </a:spcBef>
            </a:pPr>
            <a:r>
              <a:rPr lang="en-US" sz="1400" b="1" spc="-10" dirty="0">
                <a:solidFill>
                  <a:srgbClr val="002577"/>
                </a:solidFill>
                <a:latin typeface="Segoe UI Semibold" panose="020B0502040204020203" pitchFamily="34" charset="0"/>
                <a:cs typeface="Segoe UI Semibold" panose="020B0502040204020203" pitchFamily="34" charset="0"/>
              </a:rPr>
              <a:t>in retirement assets</a:t>
            </a:r>
            <a:r>
              <a:rPr lang="en-US" sz="1300" b="1" spc="-10" baseline="30000" dirty="0">
                <a:solidFill>
                  <a:srgbClr val="002577"/>
                </a:solidFill>
                <a:latin typeface="Segoe UI Semibold" panose="020B0502040204020203" pitchFamily="34" charset="0"/>
                <a:cs typeface="Segoe UI Semibold" panose="020B0502040204020203" pitchFamily="34" charset="0"/>
              </a:rPr>
              <a:t>1,2</a:t>
            </a:r>
            <a:endParaRPr sz="1300" b="1" baseline="30000" dirty="0">
              <a:latin typeface="Segoe UI Semibold" panose="020B0502040204020203" pitchFamily="34" charset="0"/>
              <a:cs typeface="Segoe UI Semibold" panose="020B0502040204020203" pitchFamily="34" charset="0"/>
            </a:endParaRPr>
          </a:p>
        </p:txBody>
      </p:sp>
      <p:sp>
        <p:nvSpPr>
          <p:cNvPr id="14" name="object 14"/>
          <p:cNvSpPr txBox="1"/>
          <p:nvPr/>
        </p:nvSpPr>
        <p:spPr>
          <a:xfrm>
            <a:off x="457200" y="5191513"/>
            <a:ext cx="13716000" cy="520655"/>
          </a:xfrm>
          <a:prstGeom prst="rect">
            <a:avLst/>
          </a:prstGeom>
        </p:spPr>
        <p:txBody>
          <a:bodyPr vert="horz" wrap="square" lIns="0" tIns="12700" rIns="0" bIns="0" rtlCol="0">
            <a:spAutoFit/>
          </a:bodyPr>
          <a:lstStyle/>
          <a:p>
            <a:pPr marL="12700" algn="ctr">
              <a:lnSpc>
                <a:spcPct val="100000"/>
              </a:lnSpc>
              <a:spcBef>
                <a:spcPts val="100"/>
              </a:spcBef>
            </a:pPr>
            <a:r>
              <a:rPr sz="3200" b="1" spc="-5" dirty="0">
                <a:solidFill>
                  <a:srgbClr val="002577"/>
                </a:solidFill>
                <a:latin typeface="Segoe UI"/>
                <a:cs typeface="Segoe UI"/>
              </a:rPr>
              <a:t>And we </a:t>
            </a:r>
            <a:r>
              <a:rPr sz="3200" b="1" dirty="0">
                <a:solidFill>
                  <a:srgbClr val="002577"/>
                </a:solidFill>
                <a:latin typeface="Segoe UI"/>
                <a:cs typeface="Segoe UI"/>
              </a:rPr>
              <a:t>are </a:t>
            </a:r>
            <a:r>
              <a:rPr sz="3200" b="1" spc="-5" dirty="0">
                <a:solidFill>
                  <a:srgbClr val="002577"/>
                </a:solidFill>
                <a:latin typeface="Segoe UI"/>
                <a:cs typeface="Segoe UI"/>
              </a:rPr>
              <a:t>just getting</a:t>
            </a:r>
            <a:r>
              <a:rPr sz="3200" b="1" spc="-70" dirty="0">
                <a:solidFill>
                  <a:srgbClr val="002577"/>
                </a:solidFill>
                <a:latin typeface="Segoe UI"/>
                <a:cs typeface="Segoe UI"/>
              </a:rPr>
              <a:t> </a:t>
            </a:r>
            <a:r>
              <a:rPr sz="3200" b="1" spc="-5" dirty="0">
                <a:solidFill>
                  <a:srgbClr val="002577"/>
                </a:solidFill>
                <a:latin typeface="Segoe UI"/>
                <a:cs typeface="Segoe UI"/>
              </a:rPr>
              <a:t>started</a:t>
            </a:r>
            <a:r>
              <a:rPr sz="3200" b="1" spc="-5" dirty="0">
                <a:solidFill>
                  <a:srgbClr val="002577"/>
                </a:solidFill>
                <a:latin typeface="Arial"/>
                <a:cs typeface="Arial"/>
              </a:rPr>
              <a:t>…</a:t>
            </a:r>
            <a:endParaRPr sz="3200" dirty="0">
              <a:latin typeface="Arial"/>
              <a:cs typeface="Arial"/>
            </a:endParaRPr>
          </a:p>
        </p:txBody>
      </p:sp>
      <p:sp>
        <p:nvSpPr>
          <p:cNvPr id="15" name="object 15"/>
          <p:cNvSpPr txBox="1"/>
          <p:nvPr/>
        </p:nvSpPr>
        <p:spPr>
          <a:xfrm>
            <a:off x="457200" y="7055783"/>
            <a:ext cx="6248400" cy="297517"/>
          </a:xfrm>
          <a:prstGeom prst="rect">
            <a:avLst/>
          </a:prstGeom>
        </p:spPr>
        <p:txBody>
          <a:bodyPr vert="horz" wrap="square" lIns="0" tIns="12700" rIns="0" bIns="0" rtlCol="0">
            <a:spAutoFit/>
          </a:bodyPr>
          <a:lstStyle/>
          <a:p>
            <a:pPr marL="117475" indent="-104775">
              <a:lnSpc>
                <a:spcPct val="100000"/>
              </a:lnSpc>
              <a:spcBef>
                <a:spcPts val="300"/>
              </a:spcBef>
            </a:pPr>
            <a:r>
              <a:rPr sz="800" dirty="0">
                <a:solidFill>
                  <a:srgbClr val="75787B"/>
                </a:solidFill>
                <a:latin typeface="Segoe UI"/>
                <a:cs typeface="Segoe UI"/>
              </a:rPr>
              <a:t>1 </a:t>
            </a:r>
            <a:r>
              <a:rPr lang="en-US" sz="800" dirty="0">
                <a:solidFill>
                  <a:srgbClr val="75787B"/>
                </a:solidFill>
                <a:latin typeface="Segoe UI"/>
                <a:cs typeface="Segoe UI"/>
              </a:rPr>
              <a:t>	These facts exclusively and specifically apply to Equitable Financial Life Insurance Company (NY, NY).</a:t>
            </a:r>
          </a:p>
          <a:p>
            <a:pPr marL="117475" indent="-104775">
              <a:lnSpc>
                <a:spcPct val="100000"/>
              </a:lnSpc>
              <a:spcBef>
                <a:spcPts val="300"/>
              </a:spcBef>
            </a:pPr>
            <a:r>
              <a:rPr lang="en-US" sz="800" dirty="0">
                <a:solidFill>
                  <a:srgbClr val="75787B"/>
                </a:solidFill>
                <a:latin typeface="Segoe UI"/>
                <a:cs typeface="Segoe UI"/>
              </a:rPr>
              <a:t>2 	D</a:t>
            </a:r>
            <a:r>
              <a:rPr sz="800" dirty="0">
                <a:solidFill>
                  <a:srgbClr val="75787B"/>
                </a:solidFill>
                <a:latin typeface="Segoe UI"/>
                <a:cs typeface="Segoe UI"/>
              </a:rPr>
              <a:t>ata as of </a:t>
            </a:r>
            <a:r>
              <a:rPr lang="en-US" sz="800" spc="-5" dirty="0">
                <a:solidFill>
                  <a:srgbClr val="75787B"/>
                </a:solidFill>
                <a:latin typeface="Segoe UI"/>
                <a:cs typeface="Segoe UI"/>
              </a:rPr>
              <a:t>December 31, 2022. </a:t>
            </a:r>
            <a:endParaRPr sz="800" dirty="0">
              <a:latin typeface="Segoe UI"/>
              <a:cs typeface="Segoe UI"/>
            </a:endParaRPr>
          </a:p>
        </p:txBody>
      </p:sp>
      <p:sp>
        <p:nvSpPr>
          <p:cNvPr id="16" name="object 16"/>
          <p:cNvSpPr/>
          <p:nvPr/>
        </p:nvSpPr>
        <p:spPr>
          <a:xfrm>
            <a:off x="3657600" y="2690250"/>
            <a:ext cx="0" cy="1580515"/>
          </a:xfrm>
          <a:custGeom>
            <a:avLst/>
            <a:gdLst/>
            <a:ahLst/>
            <a:cxnLst/>
            <a:rect l="l" t="t" r="r" b="b"/>
            <a:pathLst>
              <a:path h="1580514">
                <a:moveTo>
                  <a:pt x="0" y="0"/>
                </a:moveTo>
                <a:lnTo>
                  <a:pt x="1" y="1580322"/>
                </a:lnTo>
              </a:path>
            </a:pathLst>
          </a:custGeom>
          <a:ln w="6350">
            <a:solidFill>
              <a:srgbClr val="002677"/>
            </a:solidFill>
          </a:ln>
        </p:spPr>
        <p:txBody>
          <a:bodyPr wrap="square" lIns="0" tIns="0" rIns="0" bIns="0" rtlCol="0"/>
          <a:lstStyle/>
          <a:p>
            <a:endParaRPr/>
          </a:p>
        </p:txBody>
      </p:sp>
      <p:sp>
        <p:nvSpPr>
          <p:cNvPr id="18" name="object 18"/>
          <p:cNvSpPr/>
          <p:nvPr/>
        </p:nvSpPr>
        <p:spPr>
          <a:xfrm>
            <a:off x="6858000" y="2679897"/>
            <a:ext cx="0" cy="1590675"/>
          </a:xfrm>
          <a:custGeom>
            <a:avLst/>
            <a:gdLst/>
            <a:ahLst/>
            <a:cxnLst/>
            <a:rect l="l" t="t" r="r" b="b"/>
            <a:pathLst>
              <a:path h="1590675">
                <a:moveTo>
                  <a:pt x="0" y="0"/>
                </a:moveTo>
                <a:lnTo>
                  <a:pt x="1" y="1590675"/>
                </a:lnTo>
              </a:path>
            </a:pathLst>
          </a:custGeom>
          <a:ln w="6350">
            <a:solidFill>
              <a:srgbClr val="002677"/>
            </a:solidFill>
          </a:ln>
        </p:spPr>
        <p:txBody>
          <a:bodyPr wrap="square" lIns="0" tIns="0" rIns="0" bIns="0" rtlCol="0"/>
          <a:lstStyle/>
          <a:p>
            <a:endParaRPr/>
          </a:p>
        </p:txBody>
      </p:sp>
      <p:sp>
        <p:nvSpPr>
          <p:cNvPr id="19" name="object 19"/>
          <p:cNvSpPr/>
          <p:nvPr/>
        </p:nvSpPr>
        <p:spPr>
          <a:xfrm>
            <a:off x="10068338" y="2690250"/>
            <a:ext cx="0" cy="1580515"/>
          </a:xfrm>
          <a:custGeom>
            <a:avLst/>
            <a:gdLst/>
            <a:ahLst/>
            <a:cxnLst/>
            <a:rect l="l" t="t" r="r" b="b"/>
            <a:pathLst>
              <a:path h="1580514">
                <a:moveTo>
                  <a:pt x="0" y="0"/>
                </a:moveTo>
                <a:lnTo>
                  <a:pt x="1" y="1580322"/>
                </a:lnTo>
              </a:path>
            </a:pathLst>
          </a:custGeom>
          <a:ln w="6350">
            <a:solidFill>
              <a:srgbClr val="002677"/>
            </a:solidFill>
          </a:ln>
        </p:spPr>
        <p:txBody>
          <a:bodyPr wrap="square" lIns="0" tIns="0" rIns="0" bIns="0" rtlCol="0"/>
          <a:lstStyle/>
          <a:p>
            <a:endParaRPr/>
          </a:p>
        </p:txBody>
      </p:sp>
      <p:sp>
        <p:nvSpPr>
          <p:cNvPr id="20" name="object 20"/>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21" name="object 21"/>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3</a:t>
            </a:fld>
            <a:endParaRPr dirty="0"/>
          </a:p>
        </p:txBody>
      </p:sp>
      <p:sp>
        <p:nvSpPr>
          <p:cNvPr id="24" name="Slide Number Placeholder 5">
            <a:extLst>
              <a:ext uri="{FF2B5EF4-FFF2-40B4-BE49-F238E27FC236}">
                <a16:creationId xmlns:a16="http://schemas.microsoft.com/office/drawing/2014/main" id="{3F80DD54-9804-E473-258A-098F87959C4D}"/>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3</a:t>
            </a:fld>
            <a:endParaRPr lang="en-US" dirty="0"/>
          </a:p>
        </p:txBody>
      </p:sp>
      <p:sp>
        <p:nvSpPr>
          <p:cNvPr id="25" name="Footer Placeholder 3">
            <a:extLst>
              <a:ext uri="{FF2B5EF4-FFF2-40B4-BE49-F238E27FC236}">
                <a16:creationId xmlns:a16="http://schemas.microsoft.com/office/drawing/2014/main" id="{C7611D41-4BB6-7D0D-3B00-943C2AF82EEA}"/>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1" y="2512621"/>
            <a:ext cx="6764655" cy="0"/>
          </a:xfrm>
          <a:custGeom>
            <a:avLst/>
            <a:gdLst/>
            <a:ahLst/>
            <a:cxnLst/>
            <a:rect l="l" t="t" r="r" b="b"/>
            <a:pathLst>
              <a:path w="6764655">
                <a:moveTo>
                  <a:pt x="0" y="0"/>
                </a:moveTo>
                <a:lnTo>
                  <a:pt x="6764435" y="1"/>
                </a:lnTo>
              </a:path>
            </a:pathLst>
          </a:custGeom>
          <a:ln w="6350">
            <a:solidFill>
              <a:srgbClr val="002677"/>
            </a:solidFill>
          </a:ln>
        </p:spPr>
        <p:txBody>
          <a:bodyPr wrap="square" lIns="0" tIns="0" rIns="0" bIns="0" rtlCol="0"/>
          <a:lstStyle/>
          <a:p>
            <a:endParaRPr/>
          </a:p>
        </p:txBody>
      </p:sp>
      <p:sp>
        <p:nvSpPr>
          <p:cNvPr id="3" name="object 3"/>
          <p:cNvSpPr/>
          <p:nvPr/>
        </p:nvSpPr>
        <p:spPr>
          <a:xfrm>
            <a:off x="7392380" y="2512621"/>
            <a:ext cx="6781165" cy="0"/>
          </a:xfrm>
          <a:custGeom>
            <a:avLst/>
            <a:gdLst/>
            <a:ahLst/>
            <a:cxnLst/>
            <a:rect l="l" t="t" r="r" b="b"/>
            <a:pathLst>
              <a:path w="6781165">
                <a:moveTo>
                  <a:pt x="0" y="0"/>
                </a:moveTo>
                <a:lnTo>
                  <a:pt x="6780821" y="1"/>
                </a:lnTo>
              </a:path>
            </a:pathLst>
          </a:custGeom>
          <a:ln w="6350">
            <a:solidFill>
              <a:srgbClr val="002677"/>
            </a:solidFill>
          </a:ln>
        </p:spPr>
        <p:txBody>
          <a:bodyPr wrap="square" lIns="0" tIns="0" rIns="0" bIns="0" rtlCol="0"/>
          <a:lstStyle/>
          <a:p>
            <a:endParaRPr/>
          </a:p>
        </p:txBody>
      </p:sp>
      <p:sp>
        <p:nvSpPr>
          <p:cNvPr id="4" name="object 4"/>
          <p:cNvSpPr/>
          <p:nvPr/>
        </p:nvSpPr>
        <p:spPr>
          <a:xfrm>
            <a:off x="7392380" y="4798621"/>
            <a:ext cx="6781165" cy="0"/>
          </a:xfrm>
          <a:custGeom>
            <a:avLst/>
            <a:gdLst/>
            <a:ahLst/>
            <a:cxnLst/>
            <a:rect l="l" t="t" r="r" b="b"/>
            <a:pathLst>
              <a:path w="6781165">
                <a:moveTo>
                  <a:pt x="0" y="0"/>
                </a:moveTo>
                <a:lnTo>
                  <a:pt x="6780821" y="1"/>
                </a:lnTo>
              </a:path>
            </a:pathLst>
          </a:custGeom>
          <a:ln w="6350">
            <a:solidFill>
              <a:srgbClr val="002677"/>
            </a:solidFill>
          </a:ln>
        </p:spPr>
        <p:txBody>
          <a:bodyPr wrap="square" lIns="0" tIns="0" rIns="0" bIns="0" rtlCol="0"/>
          <a:lstStyle/>
          <a:p>
            <a:endParaRPr/>
          </a:p>
        </p:txBody>
      </p:sp>
      <p:sp>
        <p:nvSpPr>
          <p:cNvPr id="5" name="object 5"/>
          <p:cNvSpPr/>
          <p:nvPr/>
        </p:nvSpPr>
        <p:spPr>
          <a:xfrm flipH="1">
            <a:off x="10788521" y="4951020"/>
            <a:ext cx="45719" cy="2103991"/>
          </a:xfrm>
          <a:custGeom>
            <a:avLst/>
            <a:gdLst/>
            <a:ahLst/>
            <a:cxnLst/>
            <a:rect l="l" t="t" r="r" b="b"/>
            <a:pathLst>
              <a:path h="2019300">
                <a:moveTo>
                  <a:pt x="0" y="0"/>
                </a:moveTo>
                <a:lnTo>
                  <a:pt x="1" y="2019300"/>
                </a:lnTo>
              </a:path>
            </a:pathLst>
          </a:custGeom>
          <a:ln w="6350">
            <a:solidFill>
              <a:srgbClr val="002677"/>
            </a:solidFill>
          </a:ln>
        </p:spPr>
        <p:txBody>
          <a:bodyPr wrap="square" lIns="0" tIns="0" rIns="0" bIns="0" rtlCol="0"/>
          <a:lstStyle/>
          <a:p>
            <a:endParaRPr/>
          </a:p>
        </p:txBody>
      </p:sp>
      <p:sp>
        <p:nvSpPr>
          <p:cNvPr id="6" name="object 6"/>
          <p:cNvSpPr/>
          <p:nvPr/>
        </p:nvSpPr>
        <p:spPr>
          <a:xfrm>
            <a:off x="10834240" y="2677721"/>
            <a:ext cx="0" cy="2019300"/>
          </a:xfrm>
          <a:custGeom>
            <a:avLst/>
            <a:gdLst/>
            <a:ahLst/>
            <a:cxnLst/>
            <a:rect l="l" t="t" r="r" b="b"/>
            <a:pathLst>
              <a:path h="2019300">
                <a:moveTo>
                  <a:pt x="0" y="0"/>
                </a:moveTo>
                <a:lnTo>
                  <a:pt x="1" y="2019300"/>
                </a:lnTo>
              </a:path>
            </a:pathLst>
          </a:custGeom>
          <a:ln w="6350">
            <a:solidFill>
              <a:srgbClr val="002677"/>
            </a:solidFill>
          </a:ln>
        </p:spPr>
        <p:txBody>
          <a:bodyPr wrap="square" lIns="0" tIns="0" rIns="0" bIns="0" rtlCol="0"/>
          <a:lstStyle/>
          <a:p>
            <a:endParaRPr/>
          </a:p>
        </p:txBody>
      </p:sp>
      <p:sp>
        <p:nvSpPr>
          <p:cNvPr id="7" name="object 7"/>
          <p:cNvSpPr txBox="1">
            <a:spLocks noGrp="1"/>
          </p:cNvSpPr>
          <p:nvPr>
            <p:ph type="title"/>
          </p:nvPr>
        </p:nvSpPr>
        <p:spPr>
          <a:xfrm>
            <a:off x="420885" y="341376"/>
            <a:ext cx="8154034" cy="558800"/>
          </a:xfrm>
          <a:prstGeom prst="rect">
            <a:avLst/>
          </a:prstGeom>
        </p:spPr>
        <p:txBody>
          <a:bodyPr vert="horz" wrap="square" lIns="0" tIns="12700" rIns="0" bIns="0" rtlCol="0">
            <a:spAutoFit/>
          </a:bodyPr>
          <a:lstStyle/>
          <a:p>
            <a:pPr marL="12700">
              <a:lnSpc>
                <a:spcPct val="100000"/>
              </a:lnSpc>
              <a:spcBef>
                <a:spcPts val="100"/>
              </a:spcBef>
            </a:pPr>
            <a:r>
              <a:rPr sz="3500" spc="-5" dirty="0">
                <a:solidFill>
                  <a:srgbClr val="002677"/>
                </a:solidFill>
              </a:rPr>
              <a:t>Depend on </a:t>
            </a:r>
            <a:r>
              <a:rPr sz="3500" dirty="0">
                <a:solidFill>
                  <a:srgbClr val="002677"/>
                </a:solidFill>
              </a:rPr>
              <a:t>the </a:t>
            </a:r>
            <a:r>
              <a:rPr sz="3500" spc="-5" dirty="0">
                <a:solidFill>
                  <a:srgbClr val="002677"/>
                </a:solidFill>
              </a:rPr>
              <a:t>experience of</a:t>
            </a:r>
            <a:r>
              <a:rPr sz="3500" spc="-85" dirty="0">
                <a:solidFill>
                  <a:srgbClr val="002677"/>
                </a:solidFill>
              </a:rPr>
              <a:t> </a:t>
            </a:r>
            <a:r>
              <a:rPr sz="3500" dirty="0">
                <a:solidFill>
                  <a:srgbClr val="002677"/>
                </a:solidFill>
              </a:rPr>
              <a:t>Equitable</a:t>
            </a:r>
            <a:endParaRPr sz="3500"/>
          </a:p>
        </p:txBody>
      </p:sp>
      <p:sp>
        <p:nvSpPr>
          <p:cNvPr id="8" name="object 8"/>
          <p:cNvSpPr txBox="1"/>
          <p:nvPr/>
        </p:nvSpPr>
        <p:spPr>
          <a:xfrm>
            <a:off x="429514" y="2743884"/>
            <a:ext cx="6255592" cy="2534989"/>
          </a:xfrm>
          <a:prstGeom prst="rect">
            <a:avLst/>
          </a:prstGeom>
        </p:spPr>
        <p:txBody>
          <a:bodyPr vert="horz" wrap="square" lIns="0" tIns="13970" rIns="0" bIns="0" rtlCol="0">
            <a:spAutoFit/>
          </a:bodyPr>
          <a:lstStyle/>
          <a:p>
            <a:pPr marL="38100" marR="30480">
              <a:lnSpc>
                <a:spcPts val="2200"/>
              </a:lnSpc>
              <a:spcBef>
                <a:spcPts val="300"/>
              </a:spcBef>
            </a:pPr>
            <a:r>
              <a:rPr b="1" dirty="0">
                <a:solidFill>
                  <a:srgbClr val="3369FF"/>
                </a:solidFill>
                <a:latin typeface="Segoe UI"/>
                <a:cs typeface="Segoe UI"/>
              </a:rPr>
              <a:t>At </a:t>
            </a:r>
            <a:r>
              <a:rPr b="1" spc="-5" dirty="0">
                <a:solidFill>
                  <a:srgbClr val="3369FF"/>
                </a:solidFill>
                <a:latin typeface="Segoe UI"/>
                <a:cs typeface="Segoe UI"/>
              </a:rPr>
              <a:t>Equitable, </a:t>
            </a:r>
            <a:r>
              <a:rPr b="1" spc="-5" dirty="0">
                <a:solidFill>
                  <a:srgbClr val="002577"/>
                </a:solidFill>
                <a:latin typeface="Segoe UI"/>
                <a:cs typeface="Segoe UI"/>
              </a:rPr>
              <a:t>we use our experience </a:t>
            </a:r>
            <a:r>
              <a:rPr b="1" dirty="0">
                <a:solidFill>
                  <a:srgbClr val="002577"/>
                </a:solidFill>
                <a:latin typeface="Segoe UI"/>
                <a:cs typeface="Segoe UI"/>
              </a:rPr>
              <a:t>to </a:t>
            </a:r>
            <a:r>
              <a:rPr b="1" spc="-5" dirty="0">
                <a:solidFill>
                  <a:srgbClr val="002577"/>
                </a:solidFill>
                <a:latin typeface="Segoe UI"/>
                <a:cs typeface="Segoe UI"/>
              </a:rPr>
              <a:t>earn your trust.</a:t>
            </a:r>
            <a:r>
              <a:rPr lang="en-US" b="1" spc="-5" dirty="0">
                <a:solidFill>
                  <a:srgbClr val="002577"/>
                </a:solidFill>
                <a:latin typeface="Segoe UI"/>
                <a:cs typeface="Segoe UI"/>
              </a:rPr>
              <a:t> </a:t>
            </a:r>
            <a:r>
              <a:rPr b="1" spc="30" dirty="0">
                <a:solidFill>
                  <a:srgbClr val="002577"/>
                </a:solidFill>
                <a:latin typeface="Segoe UI"/>
                <a:cs typeface="Segoe UI"/>
              </a:rPr>
              <a:t>Our financial stability.</a:t>
            </a:r>
            <a:r>
              <a:rPr lang="en-US" b="1" spc="30" dirty="0">
                <a:solidFill>
                  <a:srgbClr val="002577"/>
                </a:solidFill>
                <a:latin typeface="Segoe UI"/>
                <a:cs typeface="Segoe UI"/>
              </a:rPr>
              <a:t> </a:t>
            </a:r>
            <a:r>
              <a:rPr b="1" spc="30" dirty="0">
                <a:solidFill>
                  <a:srgbClr val="002577"/>
                </a:solidFill>
                <a:latin typeface="Segoe UI"/>
                <a:cs typeface="Segoe UI"/>
              </a:rPr>
              <a:t>Our innovative products and  services.</a:t>
            </a:r>
            <a:r>
              <a:rPr lang="en-US" b="1" spc="30" dirty="0">
                <a:solidFill>
                  <a:srgbClr val="002577"/>
                </a:solidFill>
                <a:latin typeface="Segoe UI"/>
                <a:cs typeface="Segoe UI"/>
              </a:rPr>
              <a:t> </a:t>
            </a:r>
            <a:r>
              <a:rPr b="1" spc="30" dirty="0">
                <a:solidFill>
                  <a:srgbClr val="002577"/>
                </a:solidFill>
                <a:latin typeface="Segoe UI"/>
                <a:cs typeface="Segoe UI"/>
              </a:rPr>
              <a:t>Our abiding commitment to know you and  </a:t>
            </a:r>
            <a:r>
              <a:rPr b="1" spc="-5" dirty="0">
                <a:solidFill>
                  <a:srgbClr val="002577"/>
                </a:solidFill>
                <a:latin typeface="Segoe UI"/>
                <a:cs typeface="Segoe UI"/>
              </a:rPr>
              <a:t>guide you.</a:t>
            </a:r>
            <a:r>
              <a:rPr lang="en-US" b="1" spc="-5" dirty="0">
                <a:solidFill>
                  <a:srgbClr val="002577"/>
                </a:solidFill>
                <a:latin typeface="Segoe UI"/>
                <a:cs typeface="Segoe UI"/>
              </a:rPr>
              <a:t> </a:t>
            </a:r>
            <a:r>
              <a:rPr b="1" dirty="0">
                <a:solidFill>
                  <a:srgbClr val="002577"/>
                </a:solidFill>
                <a:latin typeface="Segoe UI"/>
                <a:cs typeface="Segoe UI"/>
              </a:rPr>
              <a:t>We </a:t>
            </a:r>
            <a:r>
              <a:rPr b="1" spc="-5" dirty="0">
                <a:solidFill>
                  <a:srgbClr val="002577"/>
                </a:solidFill>
                <a:latin typeface="Segoe UI"/>
                <a:cs typeface="Segoe UI"/>
              </a:rPr>
              <a:t>meet you where you </a:t>
            </a:r>
            <a:r>
              <a:rPr b="1" dirty="0">
                <a:solidFill>
                  <a:srgbClr val="002577"/>
                </a:solidFill>
                <a:latin typeface="Segoe UI"/>
                <a:cs typeface="Segoe UI"/>
              </a:rPr>
              <a:t>are </a:t>
            </a:r>
            <a:r>
              <a:rPr b="1" spc="-5" dirty="0">
                <a:solidFill>
                  <a:srgbClr val="002577"/>
                </a:solidFill>
                <a:latin typeface="Segoe UI"/>
                <a:cs typeface="Segoe UI"/>
              </a:rPr>
              <a:t>with advice and  </a:t>
            </a:r>
            <a:r>
              <a:rPr b="1" spc="30" dirty="0">
                <a:solidFill>
                  <a:srgbClr val="002577"/>
                </a:solidFill>
                <a:latin typeface="Segoe UI"/>
                <a:cs typeface="Segoe UI"/>
              </a:rPr>
              <a:t>strategies tailored to you, continuing a tradition of  </a:t>
            </a:r>
            <a:r>
              <a:rPr b="1" spc="-10" dirty="0">
                <a:solidFill>
                  <a:srgbClr val="002577"/>
                </a:solidFill>
                <a:latin typeface="Segoe UI"/>
                <a:cs typeface="Segoe UI"/>
              </a:rPr>
              <a:t>service we</a:t>
            </a:r>
            <a:r>
              <a:rPr b="1" spc="-10" dirty="0">
                <a:solidFill>
                  <a:srgbClr val="002577"/>
                </a:solidFill>
                <a:latin typeface="Arial"/>
                <a:cs typeface="Arial"/>
              </a:rPr>
              <a:t>’</a:t>
            </a:r>
            <a:r>
              <a:rPr b="1" spc="-10" dirty="0">
                <a:solidFill>
                  <a:srgbClr val="002577"/>
                </a:solidFill>
                <a:latin typeface="Segoe UI"/>
                <a:cs typeface="Segoe UI"/>
              </a:rPr>
              <a:t>ve honored since 1859.</a:t>
            </a:r>
            <a:r>
              <a:rPr lang="en-US" b="1" spc="-10" dirty="0">
                <a:solidFill>
                  <a:srgbClr val="002577"/>
                </a:solidFill>
                <a:latin typeface="Segoe UI"/>
                <a:cs typeface="Segoe UI"/>
              </a:rPr>
              <a:t> </a:t>
            </a:r>
            <a:r>
              <a:rPr b="1" spc="-10" dirty="0">
                <a:solidFill>
                  <a:srgbClr val="002577"/>
                </a:solidFill>
                <a:latin typeface="Segoe UI"/>
                <a:cs typeface="Segoe UI"/>
              </a:rPr>
              <a:t>Along the way, we</a:t>
            </a:r>
            <a:r>
              <a:rPr b="1" spc="-10" dirty="0">
                <a:solidFill>
                  <a:srgbClr val="002577"/>
                </a:solidFill>
                <a:latin typeface="Arial"/>
                <a:cs typeface="Arial"/>
              </a:rPr>
              <a:t>’</a:t>
            </a:r>
            <a:r>
              <a:rPr b="1" spc="-10" dirty="0">
                <a:solidFill>
                  <a:srgbClr val="002577"/>
                </a:solidFill>
                <a:latin typeface="Segoe UI"/>
                <a:cs typeface="Segoe UI"/>
              </a:rPr>
              <a:t>ve  </a:t>
            </a:r>
            <a:r>
              <a:rPr b="1" spc="30" dirty="0">
                <a:solidFill>
                  <a:srgbClr val="002577"/>
                </a:solidFill>
                <a:latin typeface="Segoe UI"/>
                <a:cs typeface="Segoe UI"/>
              </a:rPr>
              <a:t>gained respect as one of America</a:t>
            </a:r>
            <a:r>
              <a:rPr b="1" spc="30" dirty="0">
                <a:solidFill>
                  <a:srgbClr val="002577"/>
                </a:solidFill>
                <a:latin typeface="Arial"/>
                <a:cs typeface="Arial"/>
              </a:rPr>
              <a:t>’</a:t>
            </a:r>
            <a:r>
              <a:rPr b="1" spc="30" dirty="0">
                <a:solidFill>
                  <a:srgbClr val="002577"/>
                </a:solidFill>
                <a:latin typeface="Segoe UI"/>
                <a:cs typeface="Segoe UI"/>
              </a:rPr>
              <a:t>s leading financial  </a:t>
            </a:r>
            <a:r>
              <a:rPr b="1" spc="-5" dirty="0">
                <a:solidFill>
                  <a:srgbClr val="002577"/>
                </a:solidFill>
                <a:latin typeface="Segoe UI"/>
                <a:cs typeface="Segoe UI"/>
              </a:rPr>
              <a:t>services companies.</a:t>
            </a:r>
            <a:r>
              <a:rPr lang="en-US" b="1" spc="-5" dirty="0">
                <a:solidFill>
                  <a:srgbClr val="002577"/>
                </a:solidFill>
                <a:latin typeface="Segoe UI"/>
                <a:cs typeface="Segoe UI"/>
              </a:rPr>
              <a:t> </a:t>
            </a:r>
            <a:r>
              <a:rPr b="1" spc="-5" dirty="0">
                <a:solidFill>
                  <a:srgbClr val="002577"/>
                </a:solidFill>
                <a:latin typeface="Segoe UI"/>
                <a:cs typeface="Segoe UI"/>
              </a:rPr>
              <a:t>And we</a:t>
            </a:r>
            <a:r>
              <a:rPr b="1" spc="-5" dirty="0">
                <a:solidFill>
                  <a:srgbClr val="002577"/>
                </a:solidFill>
                <a:latin typeface="Arial"/>
                <a:cs typeface="Arial"/>
              </a:rPr>
              <a:t>’</a:t>
            </a:r>
            <a:r>
              <a:rPr b="1" spc="-5" dirty="0">
                <a:solidFill>
                  <a:srgbClr val="002577"/>
                </a:solidFill>
                <a:latin typeface="Segoe UI"/>
                <a:cs typeface="Segoe UI"/>
              </a:rPr>
              <a:t>ve earned </a:t>
            </a:r>
            <a:r>
              <a:rPr b="1" dirty="0">
                <a:solidFill>
                  <a:srgbClr val="002577"/>
                </a:solidFill>
                <a:latin typeface="Segoe UI"/>
                <a:cs typeface="Segoe UI"/>
              </a:rPr>
              <a:t>the </a:t>
            </a:r>
            <a:r>
              <a:rPr b="1" spc="-5" dirty="0">
                <a:solidFill>
                  <a:srgbClr val="002577"/>
                </a:solidFill>
                <a:latin typeface="Segoe UI"/>
                <a:cs typeface="Segoe UI"/>
              </a:rPr>
              <a:t>trust of our  </a:t>
            </a:r>
            <a:r>
              <a:rPr b="1" spc="10" dirty="0">
                <a:solidFill>
                  <a:srgbClr val="002577"/>
                </a:solidFill>
                <a:latin typeface="Segoe UI"/>
                <a:cs typeface="Segoe UI"/>
              </a:rPr>
              <a:t>clients and their families for generations.</a:t>
            </a:r>
            <a:endParaRPr spc="10" dirty="0">
              <a:latin typeface="Segoe UI"/>
              <a:cs typeface="Segoe UI"/>
            </a:endParaRPr>
          </a:p>
        </p:txBody>
      </p:sp>
      <p:sp>
        <p:nvSpPr>
          <p:cNvPr id="9" name="object 9"/>
          <p:cNvSpPr txBox="1"/>
          <p:nvPr/>
        </p:nvSpPr>
        <p:spPr>
          <a:xfrm>
            <a:off x="11132447" y="5191680"/>
            <a:ext cx="2296795" cy="1092200"/>
          </a:xfrm>
          <a:prstGeom prst="rect">
            <a:avLst/>
          </a:prstGeom>
        </p:spPr>
        <p:txBody>
          <a:bodyPr vert="horz" wrap="square" lIns="0" tIns="12700" rIns="0" bIns="0" rtlCol="0">
            <a:spAutoFit/>
          </a:bodyPr>
          <a:lstStyle/>
          <a:p>
            <a:pPr marL="12700">
              <a:lnSpc>
                <a:spcPct val="100000"/>
              </a:lnSpc>
              <a:spcBef>
                <a:spcPts val="100"/>
              </a:spcBef>
            </a:pPr>
            <a:r>
              <a:rPr sz="7000" b="1" spc="-30" dirty="0">
                <a:solidFill>
                  <a:srgbClr val="3369FF"/>
                </a:solidFill>
                <a:latin typeface="Segoe UI"/>
                <a:cs typeface="Segoe UI"/>
              </a:rPr>
              <a:t>4</a:t>
            </a:r>
            <a:r>
              <a:rPr sz="7000" b="1" spc="-15" dirty="0">
                <a:solidFill>
                  <a:srgbClr val="3369FF"/>
                </a:solidFill>
                <a:latin typeface="Segoe UI"/>
                <a:cs typeface="Segoe UI"/>
              </a:rPr>
              <a:t>,</a:t>
            </a:r>
            <a:r>
              <a:rPr lang="en-US" sz="7000" b="1" spc="-15" dirty="0">
                <a:solidFill>
                  <a:srgbClr val="3369FF"/>
                </a:solidFill>
                <a:latin typeface="Segoe UI"/>
                <a:cs typeface="Segoe UI"/>
              </a:rPr>
              <a:t>258</a:t>
            </a:r>
            <a:endParaRPr sz="7000" dirty="0">
              <a:latin typeface="Segoe UI"/>
              <a:cs typeface="Segoe UI"/>
            </a:endParaRPr>
          </a:p>
        </p:txBody>
      </p:sp>
      <p:sp>
        <p:nvSpPr>
          <p:cNvPr id="10" name="object 10"/>
          <p:cNvSpPr txBox="1"/>
          <p:nvPr/>
        </p:nvSpPr>
        <p:spPr>
          <a:xfrm>
            <a:off x="7703602" y="5191680"/>
            <a:ext cx="2172335" cy="1092200"/>
          </a:xfrm>
          <a:prstGeom prst="rect">
            <a:avLst/>
          </a:prstGeom>
        </p:spPr>
        <p:txBody>
          <a:bodyPr vert="horz" wrap="square" lIns="0" tIns="12700" rIns="0" bIns="0" rtlCol="0">
            <a:spAutoFit/>
          </a:bodyPr>
          <a:lstStyle/>
          <a:p>
            <a:pPr marL="12700">
              <a:lnSpc>
                <a:spcPct val="100000"/>
              </a:lnSpc>
              <a:spcBef>
                <a:spcPts val="100"/>
              </a:spcBef>
            </a:pPr>
            <a:r>
              <a:rPr sz="4100" b="1" dirty="0">
                <a:solidFill>
                  <a:srgbClr val="3369FF"/>
                </a:solidFill>
                <a:latin typeface="Segoe UI"/>
                <a:cs typeface="Segoe UI"/>
              </a:rPr>
              <a:t>$</a:t>
            </a:r>
            <a:r>
              <a:rPr sz="7000" b="1" spc="-30" dirty="0">
                <a:solidFill>
                  <a:srgbClr val="3369FF"/>
                </a:solidFill>
                <a:latin typeface="Segoe UI"/>
                <a:cs typeface="Segoe UI"/>
              </a:rPr>
              <a:t>2</a:t>
            </a:r>
            <a:r>
              <a:rPr lang="en-US" sz="7000" b="1" spc="-30" dirty="0">
                <a:solidFill>
                  <a:srgbClr val="3369FF"/>
                </a:solidFill>
                <a:latin typeface="Segoe UI"/>
                <a:cs typeface="Segoe UI"/>
              </a:rPr>
              <a:t>12</a:t>
            </a:r>
            <a:r>
              <a:rPr sz="4100" b="1" dirty="0">
                <a:solidFill>
                  <a:srgbClr val="3369FF"/>
                </a:solidFill>
                <a:latin typeface="Segoe UI"/>
                <a:cs typeface="Segoe UI"/>
              </a:rPr>
              <a:t>b</a:t>
            </a:r>
            <a:endParaRPr sz="4100" dirty="0">
              <a:solidFill>
                <a:srgbClr val="3369FF"/>
              </a:solidFill>
              <a:latin typeface="Segoe UI"/>
              <a:cs typeface="Segoe UI"/>
            </a:endParaRPr>
          </a:p>
        </p:txBody>
      </p:sp>
      <p:sp>
        <p:nvSpPr>
          <p:cNvPr id="11" name="object 11"/>
          <p:cNvSpPr txBox="1"/>
          <p:nvPr/>
        </p:nvSpPr>
        <p:spPr>
          <a:xfrm>
            <a:off x="7619157" y="3174595"/>
            <a:ext cx="4136299" cy="1090042"/>
          </a:xfrm>
          <a:prstGeom prst="rect">
            <a:avLst/>
          </a:prstGeom>
        </p:spPr>
        <p:txBody>
          <a:bodyPr vert="horz" wrap="square" lIns="0" tIns="12700" rIns="0" bIns="0" rtlCol="0">
            <a:spAutoFit/>
          </a:bodyPr>
          <a:lstStyle/>
          <a:p>
            <a:pPr marL="12700">
              <a:lnSpc>
                <a:spcPct val="100000"/>
              </a:lnSpc>
              <a:spcBef>
                <a:spcPts val="100"/>
              </a:spcBef>
            </a:pPr>
            <a:r>
              <a:rPr lang="en-US" sz="7000" b="1" spc="-30" dirty="0">
                <a:solidFill>
                  <a:srgbClr val="3369FF"/>
                </a:solidFill>
                <a:latin typeface="Segoe UI"/>
                <a:cs typeface="Segoe UI"/>
              </a:rPr>
              <a:t>16</a:t>
            </a:r>
            <a:r>
              <a:rPr lang="en-US" sz="7000" b="1" spc="400" dirty="0">
                <a:solidFill>
                  <a:srgbClr val="3369FF"/>
                </a:solidFill>
                <a:latin typeface="Segoe UI"/>
                <a:cs typeface="Segoe UI"/>
              </a:rPr>
              <a:t>0</a:t>
            </a:r>
            <a:r>
              <a:rPr lang="en-US" sz="4100" b="1" dirty="0">
                <a:solidFill>
                  <a:srgbClr val="3369FF"/>
                </a:solidFill>
                <a:latin typeface="Segoe UI"/>
                <a:cs typeface="Segoe UI"/>
              </a:rPr>
              <a:t>years</a:t>
            </a:r>
            <a:r>
              <a:rPr lang="en-US" b="1" baseline="70000" dirty="0">
                <a:solidFill>
                  <a:schemeClr val="accent1"/>
                </a:solidFill>
                <a:latin typeface="Segoe UI Semibold" panose="020B0502040204020203" pitchFamily="34" charset="0"/>
                <a:cs typeface="Segoe UI Semibold" panose="020B0502040204020203" pitchFamily="34" charset="0"/>
              </a:rPr>
              <a:t>3</a:t>
            </a:r>
            <a:endParaRPr lang="en-US" baseline="70000" dirty="0">
              <a:solidFill>
                <a:schemeClr val="accent1"/>
              </a:solidFill>
              <a:latin typeface="Segoe UI"/>
              <a:cs typeface="Segoe UI"/>
            </a:endParaRPr>
          </a:p>
        </p:txBody>
      </p:sp>
      <p:sp>
        <p:nvSpPr>
          <p:cNvPr id="12" name="object 12"/>
          <p:cNvSpPr txBox="1"/>
          <p:nvPr/>
        </p:nvSpPr>
        <p:spPr>
          <a:xfrm>
            <a:off x="7703602" y="3090321"/>
            <a:ext cx="97345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chemeClr val="tx2"/>
                </a:solidFill>
                <a:latin typeface="Segoe UI Semibold" panose="020B0502040204020203" pitchFamily="34" charset="0"/>
                <a:cs typeface="Segoe UI Semibold" panose="020B0502040204020203" pitchFamily="34" charset="0"/>
              </a:rPr>
              <a:t>More than</a:t>
            </a:r>
            <a:endParaRPr sz="1200" b="1" dirty="0">
              <a:solidFill>
                <a:schemeClr val="tx2"/>
              </a:solidFill>
              <a:latin typeface="Segoe UI Semibold" panose="020B0502040204020203" pitchFamily="34" charset="0"/>
              <a:cs typeface="Segoe UI Semibold" panose="020B0502040204020203" pitchFamily="34" charset="0"/>
            </a:endParaRPr>
          </a:p>
        </p:txBody>
      </p:sp>
      <p:sp>
        <p:nvSpPr>
          <p:cNvPr id="13" name="object 13"/>
          <p:cNvSpPr txBox="1"/>
          <p:nvPr/>
        </p:nvSpPr>
        <p:spPr>
          <a:xfrm>
            <a:off x="11123368" y="6254415"/>
            <a:ext cx="2900680" cy="373380"/>
          </a:xfrm>
          <a:prstGeom prst="rect">
            <a:avLst/>
          </a:prstGeom>
        </p:spPr>
        <p:txBody>
          <a:bodyPr vert="horz" wrap="square" lIns="0" tIns="33019" rIns="0" bIns="0" rtlCol="0">
            <a:spAutoFit/>
          </a:bodyPr>
          <a:lstStyle/>
          <a:p>
            <a:pPr marL="38100" marR="30480">
              <a:lnSpc>
                <a:spcPts val="1300"/>
              </a:lnSpc>
              <a:spcBef>
                <a:spcPts val="259"/>
              </a:spcBef>
            </a:pPr>
            <a:r>
              <a:rPr sz="1200" b="1" spc="-5" dirty="0">
                <a:solidFill>
                  <a:schemeClr val="tx2"/>
                </a:solidFill>
                <a:latin typeface="Segoe UI Semibold" panose="020B0502040204020203" pitchFamily="34" charset="0"/>
                <a:cs typeface="Segoe UI Semibold" panose="020B0502040204020203" pitchFamily="34" charset="0"/>
              </a:rPr>
              <a:t>dedicated financial professionals in  communities all </a:t>
            </a:r>
            <a:r>
              <a:rPr sz="1200" b="1" dirty="0">
                <a:solidFill>
                  <a:schemeClr val="tx2"/>
                </a:solidFill>
                <a:latin typeface="Segoe UI Semibold" panose="020B0502040204020203" pitchFamily="34" charset="0"/>
                <a:cs typeface="Segoe UI Semibold" panose="020B0502040204020203" pitchFamily="34" charset="0"/>
              </a:rPr>
              <a:t>over </a:t>
            </a:r>
            <a:r>
              <a:rPr sz="1200" b="1" spc="-5" dirty="0">
                <a:solidFill>
                  <a:schemeClr val="tx2"/>
                </a:solidFill>
                <a:latin typeface="Segoe UI Semibold" panose="020B0502040204020203" pitchFamily="34" charset="0"/>
                <a:cs typeface="Segoe UI Semibold" panose="020B0502040204020203" pitchFamily="34" charset="0"/>
              </a:rPr>
              <a:t>the United</a:t>
            </a:r>
            <a:r>
              <a:rPr sz="1200" b="1" spc="-70" dirty="0">
                <a:solidFill>
                  <a:schemeClr val="tx2"/>
                </a:solidFill>
                <a:latin typeface="Segoe UI Semibold" panose="020B0502040204020203" pitchFamily="34" charset="0"/>
                <a:cs typeface="Segoe UI Semibold" panose="020B0502040204020203" pitchFamily="34" charset="0"/>
              </a:rPr>
              <a:t> </a:t>
            </a:r>
            <a:r>
              <a:rPr sz="1200" b="1" spc="-5" dirty="0">
                <a:solidFill>
                  <a:schemeClr val="tx2"/>
                </a:solidFill>
                <a:latin typeface="Segoe UI Semibold" panose="020B0502040204020203" pitchFamily="34" charset="0"/>
                <a:cs typeface="Segoe UI Semibold" panose="020B0502040204020203" pitchFamily="34" charset="0"/>
              </a:rPr>
              <a:t>States</a:t>
            </a:r>
            <a:r>
              <a:rPr lang="en-US" sz="1200" b="1" spc="-7" baseline="27777" dirty="0">
                <a:solidFill>
                  <a:schemeClr val="tx2"/>
                </a:solidFill>
                <a:latin typeface="Segoe UI Semibold" panose="020B0502040204020203" pitchFamily="34" charset="0"/>
                <a:cs typeface="Segoe UI Semibold" panose="020B0502040204020203" pitchFamily="34" charset="0"/>
              </a:rPr>
              <a:t>4</a:t>
            </a:r>
            <a:endParaRPr sz="1200" b="1" baseline="27777" dirty="0">
              <a:solidFill>
                <a:schemeClr val="tx2"/>
              </a:solidFill>
              <a:latin typeface="Segoe UI Semibold" panose="020B0502040204020203" pitchFamily="34" charset="0"/>
              <a:cs typeface="Segoe UI Semibold" panose="020B0502040204020203" pitchFamily="34" charset="0"/>
            </a:endParaRPr>
          </a:p>
        </p:txBody>
      </p:sp>
      <p:sp>
        <p:nvSpPr>
          <p:cNvPr id="14" name="object 14"/>
          <p:cNvSpPr txBox="1"/>
          <p:nvPr/>
        </p:nvSpPr>
        <p:spPr>
          <a:xfrm>
            <a:off x="7858709" y="6254415"/>
            <a:ext cx="201647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2577"/>
                </a:solidFill>
                <a:latin typeface="Segoe UI Semibold" panose="020B0502040204020203" pitchFamily="34" charset="0"/>
                <a:cs typeface="Segoe UI Semibold" panose="020B0502040204020203" pitchFamily="34" charset="0"/>
              </a:rPr>
              <a:t>assets under</a:t>
            </a:r>
            <a:r>
              <a:rPr sz="1200" b="1" spc="-60" dirty="0">
                <a:solidFill>
                  <a:srgbClr val="002577"/>
                </a:solidFill>
                <a:latin typeface="Segoe UI Semibold" panose="020B0502040204020203" pitchFamily="34" charset="0"/>
                <a:cs typeface="Segoe UI Semibold" panose="020B0502040204020203" pitchFamily="34" charset="0"/>
              </a:rPr>
              <a:t> </a:t>
            </a:r>
            <a:r>
              <a:rPr sz="1200" b="1" spc="-5" dirty="0">
                <a:solidFill>
                  <a:srgbClr val="002577"/>
                </a:solidFill>
                <a:latin typeface="Segoe UI Semibold" panose="020B0502040204020203" pitchFamily="34" charset="0"/>
                <a:cs typeface="Segoe UI Semibold" panose="020B0502040204020203" pitchFamily="34" charset="0"/>
              </a:rPr>
              <a:t>management</a:t>
            </a:r>
            <a:r>
              <a:rPr lang="en-US" sz="1200" b="1" spc="-5" baseline="30000" dirty="0">
                <a:solidFill>
                  <a:srgbClr val="002577"/>
                </a:solidFill>
                <a:latin typeface="Segoe UI Semibold" panose="020B0502040204020203" pitchFamily="34" charset="0"/>
                <a:cs typeface="Segoe UI Semibold" panose="020B0502040204020203" pitchFamily="34" charset="0"/>
              </a:rPr>
              <a:t>3</a:t>
            </a:r>
            <a:endParaRPr sz="1200" b="1" baseline="30000" dirty="0">
              <a:latin typeface="Segoe UI Semibold" panose="020B0502040204020203" pitchFamily="34" charset="0"/>
              <a:cs typeface="Segoe UI Semibold" panose="020B0502040204020203" pitchFamily="34" charset="0"/>
            </a:endParaRPr>
          </a:p>
        </p:txBody>
      </p:sp>
      <p:sp>
        <p:nvSpPr>
          <p:cNvPr id="16" name="object 16"/>
          <p:cNvSpPr/>
          <p:nvPr/>
        </p:nvSpPr>
        <p:spPr>
          <a:xfrm>
            <a:off x="7402512" y="4798621"/>
            <a:ext cx="6771005" cy="0"/>
          </a:xfrm>
          <a:custGeom>
            <a:avLst/>
            <a:gdLst/>
            <a:ahLst/>
            <a:cxnLst/>
            <a:rect l="l" t="t" r="r" b="b"/>
            <a:pathLst>
              <a:path w="6771005">
                <a:moveTo>
                  <a:pt x="0" y="0"/>
                </a:moveTo>
                <a:lnTo>
                  <a:pt x="6770687" y="1"/>
                </a:lnTo>
              </a:path>
            </a:pathLst>
          </a:custGeom>
          <a:ln w="6350">
            <a:solidFill>
              <a:srgbClr val="002677"/>
            </a:solidFill>
          </a:ln>
        </p:spPr>
        <p:txBody>
          <a:bodyPr wrap="square" lIns="0" tIns="0" rIns="0" bIns="0" rtlCol="0"/>
          <a:lstStyle/>
          <a:p>
            <a:endParaRPr/>
          </a:p>
        </p:txBody>
      </p:sp>
      <p:sp>
        <p:nvSpPr>
          <p:cNvPr id="17" name="object 17"/>
          <p:cNvSpPr txBox="1"/>
          <p:nvPr/>
        </p:nvSpPr>
        <p:spPr>
          <a:xfrm>
            <a:off x="11158955" y="3159227"/>
            <a:ext cx="2315083" cy="1090042"/>
          </a:xfrm>
          <a:prstGeom prst="rect">
            <a:avLst/>
          </a:prstGeom>
        </p:spPr>
        <p:txBody>
          <a:bodyPr vert="horz" wrap="square" lIns="0" tIns="12700" rIns="0" bIns="0" rtlCol="0">
            <a:spAutoFit/>
          </a:bodyPr>
          <a:lstStyle/>
          <a:p>
            <a:pPr marL="12700">
              <a:lnSpc>
                <a:spcPct val="100000"/>
              </a:lnSpc>
              <a:spcBef>
                <a:spcPts val="100"/>
              </a:spcBef>
            </a:pPr>
            <a:r>
              <a:rPr sz="7000" b="1" spc="-30" dirty="0">
                <a:solidFill>
                  <a:srgbClr val="3369FF"/>
                </a:solidFill>
                <a:latin typeface="Segoe UI"/>
                <a:cs typeface="Segoe UI"/>
              </a:rPr>
              <a:t>2</a:t>
            </a:r>
            <a:r>
              <a:rPr sz="7000" b="1" spc="-15" dirty="0">
                <a:solidFill>
                  <a:srgbClr val="3369FF"/>
                </a:solidFill>
                <a:latin typeface="Segoe UI"/>
                <a:cs typeface="Segoe UI"/>
              </a:rPr>
              <a:t>.</a:t>
            </a:r>
            <a:r>
              <a:rPr lang="en-US" sz="7000" b="1" spc="-25" dirty="0">
                <a:solidFill>
                  <a:srgbClr val="3369FF"/>
                </a:solidFill>
                <a:latin typeface="Segoe UI"/>
                <a:cs typeface="Segoe UI"/>
              </a:rPr>
              <a:t>1</a:t>
            </a:r>
            <a:r>
              <a:rPr sz="4100" b="1" spc="145" dirty="0">
                <a:solidFill>
                  <a:srgbClr val="3369FF"/>
                </a:solidFill>
                <a:latin typeface="Segoe UI"/>
                <a:cs typeface="Segoe UI"/>
              </a:rPr>
              <a:t>m</a:t>
            </a:r>
            <a:r>
              <a:rPr sz="1200" b="1" spc="-5" dirty="0">
                <a:solidFill>
                  <a:srgbClr val="002577"/>
                </a:solidFill>
                <a:latin typeface="Segoe UI Semibold" panose="020B0502040204020203" pitchFamily="34" charset="0"/>
                <a:cs typeface="Segoe UI Semibold" panose="020B0502040204020203" pitchFamily="34" charset="0"/>
              </a:rPr>
              <a:t>cli</a:t>
            </a:r>
            <a:r>
              <a:rPr sz="1200" b="1" dirty="0">
                <a:solidFill>
                  <a:srgbClr val="002577"/>
                </a:solidFill>
                <a:latin typeface="Segoe UI Semibold" panose="020B0502040204020203" pitchFamily="34" charset="0"/>
                <a:cs typeface="Segoe UI Semibold" panose="020B0502040204020203" pitchFamily="34" charset="0"/>
              </a:rPr>
              <a:t>e</a:t>
            </a:r>
            <a:r>
              <a:rPr sz="1200" b="1" spc="-5" dirty="0">
                <a:solidFill>
                  <a:srgbClr val="002577"/>
                </a:solidFill>
                <a:latin typeface="Segoe UI Semibold" panose="020B0502040204020203" pitchFamily="34" charset="0"/>
                <a:cs typeface="Segoe UI Semibold" panose="020B0502040204020203" pitchFamily="34" charset="0"/>
              </a:rPr>
              <a:t>nt</a:t>
            </a:r>
            <a:r>
              <a:rPr sz="1200" b="1" dirty="0">
                <a:solidFill>
                  <a:srgbClr val="002577"/>
                </a:solidFill>
                <a:latin typeface="Segoe UI Semibold" panose="020B0502040204020203" pitchFamily="34" charset="0"/>
                <a:cs typeface="Segoe UI Semibold" panose="020B0502040204020203" pitchFamily="34" charset="0"/>
              </a:rPr>
              <a:t>s</a:t>
            </a:r>
            <a:r>
              <a:rPr lang="en-US" sz="1200" b="1" baseline="30000" dirty="0">
                <a:solidFill>
                  <a:srgbClr val="002577"/>
                </a:solidFill>
                <a:latin typeface="Segoe UI Semibold" panose="020B0502040204020203" pitchFamily="34" charset="0"/>
                <a:cs typeface="Segoe UI Semibold" panose="020B0502040204020203" pitchFamily="34" charset="0"/>
              </a:rPr>
              <a:t>3</a:t>
            </a:r>
            <a:endParaRPr sz="1200" b="1" baseline="30000" dirty="0">
              <a:latin typeface="Segoe UI Semibold" panose="020B0502040204020203" pitchFamily="34" charset="0"/>
              <a:cs typeface="Segoe UI Semibold" panose="020B0502040204020203" pitchFamily="34" charset="0"/>
            </a:endParaRPr>
          </a:p>
        </p:txBody>
      </p:sp>
      <p:sp>
        <p:nvSpPr>
          <p:cNvPr id="20" name="object 20"/>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4</a:t>
            </a:fld>
            <a:endParaRPr dirty="0"/>
          </a:p>
        </p:txBody>
      </p:sp>
      <p:sp>
        <p:nvSpPr>
          <p:cNvPr id="18" name="object 18"/>
          <p:cNvSpPr txBox="1"/>
          <p:nvPr/>
        </p:nvSpPr>
        <p:spPr>
          <a:xfrm>
            <a:off x="457202" y="7015163"/>
            <a:ext cx="6705598" cy="340477"/>
          </a:xfrm>
          <a:prstGeom prst="rect">
            <a:avLst/>
          </a:prstGeom>
        </p:spPr>
        <p:txBody>
          <a:bodyPr vert="horz" wrap="square" lIns="0" tIns="55244" rIns="0" bIns="0" rtlCol="0">
            <a:spAutoFit/>
          </a:bodyPr>
          <a:lstStyle/>
          <a:p>
            <a:pPr marL="117475" indent="-104775">
              <a:lnSpc>
                <a:spcPct val="100000"/>
              </a:lnSpc>
              <a:spcBef>
                <a:spcPts val="300"/>
              </a:spcBef>
            </a:pPr>
            <a:r>
              <a:rPr lang="en-US" sz="800" dirty="0">
                <a:solidFill>
                  <a:srgbClr val="75787B"/>
                </a:solidFill>
                <a:latin typeface="Segoe UI" panose="020B0502040204020203" pitchFamily="34" charset="0"/>
                <a:cs typeface="Segoe UI" panose="020B0502040204020203" pitchFamily="34" charset="0"/>
              </a:rPr>
              <a:t>3	Applies exclusively and specifically to Equitable Financial Life Insurance Company (NY, NY) as of December 31, 2022.</a:t>
            </a:r>
          </a:p>
          <a:p>
            <a:pPr marL="117475" indent="-104775">
              <a:spcBef>
                <a:spcPts val="300"/>
              </a:spcBef>
            </a:pPr>
            <a:r>
              <a:rPr lang="en-US" sz="800" spc="-10" dirty="0">
                <a:solidFill>
                  <a:srgbClr val="75787B"/>
                </a:solidFill>
                <a:latin typeface="Segoe UI" panose="020B0502040204020203" pitchFamily="34" charset="0"/>
                <a:cs typeface="Segoe UI" panose="020B0502040204020203" pitchFamily="34" charset="0"/>
              </a:rPr>
              <a:t>4	</a:t>
            </a:r>
            <a:r>
              <a:rPr sz="800" spc="-10" dirty="0">
                <a:solidFill>
                  <a:srgbClr val="75787B"/>
                </a:solidFill>
                <a:latin typeface="Segoe UI" panose="020B0502040204020203" pitchFamily="34" charset="0"/>
                <a:cs typeface="Segoe UI" panose="020B0502040204020203" pitchFamily="34" charset="0"/>
              </a:rPr>
              <a:t>Refers </a:t>
            </a:r>
            <a:r>
              <a:rPr sz="800" dirty="0">
                <a:solidFill>
                  <a:srgbClr val="75787B"/>
                </a:solidFill>
                <a:latin typeface="Segoe UI" panose="020B0502040204020203" pitchFamily="34" charset="0"/>
                <a:cs typeface="Segoe UI" panose="020B0502040204020203" pitchFamily="34" charset="0"/>
              </a:rPr>
              <a:t>to </a:t>
            </a:r>
            <a:r>
              <a:rPr lang="en-US" sz="800" spc="-5" dirty="0">
                <a:solidFill>
                  <a:srgbClr val="75787B"/>
                </a:solidFill>
                <a:latin typeface="Segoe UI" panose="020B0502040204020203" pitchFamily="34" charset="0"/>
                <a:cs typeface="Segoe UI" panose="020B0502040204020203" pitchFamily="34" charset="0"/>
              </a:rPr>
              <a:t>Equitable</a:t>
            </a:r>
            <a:r>
              <a:rPr sz="800" spc="-5" dirty="0">
                <a:solidFill>
                  <a:srgbClr val="75787B"/>
                </a:solidFill>
                <a:latin typeface="Segoe UI" panose="020B0502040204020203" pitchFamily="34" charset="0"/>
                <a:cs typeface="Segoe UI" panose="020B0502040204020203" pitchFamily="34" charset="0"/>
              </a:rPr>
              <a:t> Advisors, LLC (NY, NY</a:t>
            </a:r>
            <a:r>
              <a:rPr lang="en-US" sz="800" spc="-5" dirty="0">
                <a:solidFill>
                  <a:srgbClr val="75787B"/>
                </a:solidFill>
                <a:latin typeface="Segoe UI" panose="020B0502040204020203" pitchFamily="34" charset="0"/>
                <a:cs typeface="Segoe UI" panose="020B0502040204020203" pitchFamily="34" charset="0"/>
              </a:rPr>
              <a:t>) (</a:t>
            </a:r>
            <a:r>
              <a:rPr sz="800" spc="-5" dirty="0">
                <a:solidFill>
                  <a:srgbClr val="75787B"/>
                </a:solidFill>
                <a:latin typeface="Segoe UI" panose="020B0502040204020203" pitchFamily="34" charset="0"/>
                <a:cs typeface="Segoe UI" panose="020B0502040204020203" pitchFamily="34" charset="0"/>
              </a:rPr>
              <a:t>member</a:t>
            </a:r>
            <a:r>
              <a:rPr lang="en-US" sz="800" spc="-5" dirty="0">
                <a:solidFill>
                  <a:srgbClr val="75787B"/>
                </a:solidFill>
                <a:latin typeface="Segoe UI" panose="020B0502040204020203" pitchFamily="34" charset="0"/>
                <a:cs typeface="Segoe UI" panose="020B0502040204020203" pitchFamily="34" charset="0"/>
              </a:rPr>
              <a:t> </a:t>
            </a:r>
            <a:r>
              <a:rPr sz="800" spc="-5" dirty="0">
                <a:solidFill>
                  <a:srgbClr val="75787B"/>
                </a:solidFill>
                <a:latin typeface="Segoe UI" panose="020B0502040204020203" pitchFamily="34" charset="0"/>
                <a:cs typeface="Segoe UI" panose="020B0502040204020203" pitchFamily="34" charset="0"/>
              </a:rPr>
              <a:t>FINRA,</a:t>
            </a:r>
            <a:r>
              <a:rPr sz="800" spc="85" dirty="0">
                <a:solidFill>
                  <a:srgbClr val="75787B"/>
                </a:solidFill>
                <a:latin typeface="Segoe UI" panose="020B0502040204020203" pitchFamily="34" charset="0"/>
                <a:cs typeface="Segoe UI" panose="020B0502040204020203" pitchFamily="34" charset="0"/>
              </a:rPr>
              <a:t> </a:t>
            </a:r>
            <a:r>
              <a:rPr sz="800" spc="-5" dirty="0">
                <a:solidFill>
                  <a:srgbClr val="75787B"/>
                </a:solidFill>
                <a:latin typeface="Segoe UI" panose="020B0502040204020203" pitchFamily="34" charset="0"/>
                <a:cs typeface="Segoe UI" panose="020B0502040204020203" pitchFamily="34" charset="0"/>
              </a:rPr>
              <a:t>SIPC)</a:t>
            </a:r>
            <a:r>
              <a:rPr lang="en-US" sz="800" spc="-5" dirty="0">
                <a:solidFill>
                  <a:srgbClr val="75787B"/>
                </a:solidFill>
                <a:latin typeface="Segoe UI" panose="020B0502040204020203" pitchFamily="34" charset="0"/>
                <a:cs typeface="Segoe UI" panose="020B0502040204020203" pitchFamily="34" charset="0"/>
              </a:rPr>
              <a:t> (Equitable Financial Advisors in MI &amp; TN) as of </a:t>
            </a:r>
            <a:r>
              <a:rPr lang="en-US" sz="800" dirty="0">
                <a:solidFill>
                  <a:srgbClr val="75787B"/>
                </a:solidFill>
                <a:latin typeface="Segoe UI" panose="020B0502040204020203" pitchFamily="34" charset="0"/>
                <a:cs typeface="Segoe UI" panose="020B0502040204020203" pitchFamily="34" charset="0"/>
              </a:rPr>
              <a:t>December 31, 2022.</a:t>
            </a:r>
          </a:p>
        </p:txBody>
      </p:sp>
      <p:sp>
        <p:nvSpPr>
          <p:cNvPr id="23" name="Slide Number Placeholder 5">
            <a:extLst>
              <a:ext uri="{FF2B5EF4-FFF2-40B4-BE49-F238E27FC236}">
                <a16:creationId xmlns:a16="http://schemas.microsoft.com/office/drawing/2014/main" id="{785E4E96-D5FD-CA36-81DA-4770AB3621E6}"/>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4</a:t>
            </a:fld>
            <a:endParaRPr lang="en-US" dirty="0"/>
          </a:p>
        </p:txBody>
      </p:sp>
      <p:sp>
        <p:nvSpPr>
          <p:cNvPr id="24" name="Footer Placeholder 3">
            <a:extLst>
              <a:ext uri="{FF2B5EF4-FFF2-40B4-BE49-F238E27FC236}">
                <a16:creationId xmlns:a16="http://schemas.microsoft.com/office/drawing/2014/main" id="{CBF83118-BA25-6152-DB16-5FDD8244DBD6}"/>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
        <p:nvSpPr>
          <p:cNvPr id="40" name="Rectangle 39">
            <a:extLst>
              <a:ext uri="{FF2B5EF4-FFF2-40B4-BE49-F238E27FC236}">
                <a16:creationId xmlns:a16="http://schemas.microsoft.com/office/drawing/2014/main" id="{1380D07B-7BAD-01B2-37EB-321DBDE59F36}"/>
              </a:ext>
            </a:extLst>
          </p:cNvPr>
          <p:cNvSpPr/>
          <p:nvPr/>
        </p:nvSpPr>
        <p:spPr>
          <a:xfrm>
            <a:off x="7402513" y="6873642"/>
            <a:ext cx="6770687" cy="21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E3C25FFD-5A1E-5CD6-36E4-602375257156}"/>
              </a:ext>
            </a:extLst>
          </p:cNvPr>
          <p:cNvSpPr/>
          <p:nvPr/>
        </p:nvSpPr>
        <p:spPr>
          <a:xfrm>
            <a:off x="7315200" y="0"/>
            <a:ext cx="7315200" cy="8229600"/>
          </a:xfrm>
          <a:custGeom>
            <a:avLst/>
            <a:gdLst/>
            <a:ahLst/>
            <a:cxnLst/>
            <a:rect l="l" t="t" r="r" b="b"/>
            <a:pathLst>
              <a:path w="7315200" h="8229600">
                <a:moveTo>
                  <a:pt x="0" y="0"/>
                </a:moveTo>
                <a:lnTo>
                  <a:pt x="7315200" y="0"/>
                </a:lnTo>
                <a:lnTo>
                  <a:pt x="7315200" y="8229599"/>
                </a:lnTo>
                <a:lnTo>
                  <a:pt x="0" y="8229599"/>
                </a:lnTo>
                <a:lnTo>
                  <a:pt x="0" y="0"/>
                </a:lnTo>
                <a:close/>
              </a:path>
            </a:pathLst>
          </a:custGeom>
          <a:solidFill>
            <a:srgbClr val="336AFF"/>
          </a:solidFill>
        </p:spPr>
        <p:txBody>
          <a:bodyPr wrap="square" lIns="0" tIns="0" rIns="0" bIns="0" rtlCol="0"/>
          <a:lstStyle/>
          <a:p>
            <a:endParaRPr/>
          </a:p>
        </p:txBody>
      </p:sp>
      <p:sp>
        <p:nvSpPr>
          <p:cNvPr id="3" name="object 3"/>
          <p:cNvSpPr txBox="1">
            <a:spLocks noGrp="1"/>
          </p:cNvSpPr>
          <p:nvPr>
            <p:ph type="title"/>
          </p:nvPr>
        </p:nvSpPr>
        <p:spPr>
          <a:xfrm>
            <a:off x="420884" y="341376"/>
            <a:ext cx="6894316" cy="558800"/>
          </a:xfrm>
          <a:prstGeom prst="rect">
            <a:avLst/>
          </a:prstGeom>
        </p:spPr>
        <p:txBody>
          <a:bodyPr vert="horz" wrap="square" lIns="0" tIns="12700" rIns="0" bIns="0" rtlCol="0">
            <a:spAutoFit/>
          </a:bodyPr>
          <a:lstStyle/>
          <a:p>
            <a:pPr marL="12700">
              <a:lnSpc>
                <a:spcPct val="100000"/>
              </a:lnSpc>
              <a:spcBef>
                <a:spcPts val="100"/>
              </a:spcBef>
            </a:pPr>
            <a:r>
              <a:rPr sz="3500" spc="-40" dirty="0">
                <a:solidFill>
                  <a:srgbClr val="002677"/>
                </a:solidFill>
              </a:rPr>
              <a:t>Saving for retirement is essential</a:t>
            </a:r>
            <a:endParaRPr sz="3500" spc="-40" dirty="0"/>
          </a:p>
        </p:txBody>
      </p:sp>
      <p:sp>
        <p:nvSpPr>
          <p:cNvPr id="4" name="object 4"/>
          <p:cNvSpPr txBox="1"/>
          <p:nvPr/>
        </p:nvSpPr>
        <p:spPr>
          <a:xfrm>
            <a:off x="421969" y="2286000"/>
            <a:ext cx="6585584" cy="3329116"/>
          </a:xfrm>
          <a:prstGeom prst="rect">
            <a:avLst/>
          </a:prstGeom>
        </p:spPr>
        <p:txBody>
          <a:bodyPr vert="horz" wrap="square" lIns="0" tIns="45720" rIns="0" bIns="0" rtlCol="0">
            <a:spAutoFit/>
          </a:bodyPr>
          <a:lstStyle/>
          <a:p>
            <a:pPr marL="312420" marR="142875" indent="-274320">
              <a:spcBef>
                <a:spcPts val="600"/>
              </a:spcBef>
              <a:buFont typeface="Courier New"/>
              <a:buChar char="o"/>
              <a:tabLst>
                <a:tab pos="312420" algn="l"/>
              </a:tabLst>
            </a:pPr>
            <a:r>
              <a:rPr sz="1800" dirty="0">
                <a:solidFill>
                  <a:srgbClr val="002577"/>
                </a:solidFill>
                <a:latin typeface="Segoe UI"/>
                <a:cs typeface="Segoe UI"/>
              </a:rPr>
              <a:t>A</a:t>
            </a:r>
            <a:r>
              <a:rPr sz="1800" spc="-50" dirty="0">
                <a:solidFill>
                  <a:srgbClr val="002577"/>
                </a:solidFill>
                <a:latin typeface="Segoe UI"/>
                <a:cs typeface="Segoe UI"/>
              </a:rPr>
              <a:t> </a:t>
            </a:r>
            <a:r>
              <a:rPr sz="1800" spc="-20" dirty="0">
                <a:solidFill>
                  <a:srgbClr val="002577"/>
                </a:solidFill>
                <a:latin typeface="Segoe UI"/>
                <a:cs typeface="Segoe UI"/>
              </a:rPr>
              <a:t>widely</a:t>
            </a:r>
            <a:r>
              <a:rPr sz="1800" spc="-45" dirty="0">
                <a:solidFill>
                  <a:srgbClr val="002577"/>
                </a:solidFill>
                <a:latin typeface="Segoe UI"/>
                <a:cs typeface="Segoe UI"/>
              </a:rPr>
              <a:t> </a:t>
            </a:r>
            <a:r>
              <a:rPr sz="1800" spc="-20" dirty="0">
                <a:solidFill>
                  <a:srgbClr val="002577"/>
                </a:solidFill>
                <a:latin typeface="Segoe UI"/>
                <a:cs typeface="Segoe UI"/>
              </a:rPr>
              <a:t>used</a:t>
            </a:r>
            <a:r>
              <a:rPr sz="1800" spc="-45" dirty="0">
                <a:solidFill>
                  <a:srgbClr val="002577"/>
                </a:solidFill>
                <a:latin typeface="Segoe UI"/>
                <a:cs typeface="Segoe UI"/>
              </a:rPr>
              <a:t> </a:t>
            </a:r>
            <a:r>
              <a:rPr sz="1800" spc="-20" dirty="0">
                <a:solidFill>
                  <a:srgbClr val="002577"/>
                </a:solidFill>
                <a:latin typeface="Segoe UI"/>
                <a:cs typeface="Segoe UI"/>
              </a:rPr>
              <a:t>rule</a:t>
            </a:r>
            <a:r>
              <a:rPr sz="1800" spc="-50" dirty="0">
                <a:solidFill>
                  <a:srgbClr val="002577"/>
                </a:solidFill>
                <a:latin typeface="Segoe UI"/>
                <a:cs typeface="Segoe UI"/>
              </a:rPr>
              <a:t> </a:t>
            </a:r>
            <a:r>
              <a:rPr sz="1800" spc="-15" dirty="0">
                <a:solidFill>
                  <a:srgbClr val="002577"/>
                </a:solidFill>
                <a:latin typeface="Segoe UI"/>
                <a:cs typeface="Segoe UI"/>
              </a:rPr>
              <a:t>of</a:t>
            </a:r>
            <a:r>
              <a:rPr sz="1800" spc="-50" dirty="0">
                <a:solidFill>
                  <a:srgbClr val="002577"/>
                </a:solidFill>
                <a:latin typeface="Segoe UI"/>
                <a:cs typeface="Segoe UI"/>
              </a:rPr>
              <a:t> </a:t>
            </a:r>
            <a:r>
              <a:rPr sz="1800" spc="-25" dirty="0">
                <a:solidFill>
                  <a:srgbClr val="002577"/>
                </a:solidFill>
                <a:latin typeface="Segoe UI"/>
                <a:cs typeface="Segoe UI"/>
              </a:rPr>
              <a:t>thumb</a:t>
            </a:r>
            <a:r>
              <a:rPr sz="1800" spc="-45" dirty="0">
                <a:solidFill>
                  <a:srgbClr val="002577"/>
                </a:solidFill>
                <a:latin typeface="Segoe UI"/>
                <a:cs typeface="Segoe UI"/>
              </a:rPr>
              <a:t> </a:t>
            </a:r>
            <a:r>
              <a:rPr sz="1800" spc="-10" dirty="0">
                <a:solidFill>
                  <a:srgbClr val="002577"/>
                </a:solidFill>
                <a:latin typeface="Segoe UI"/>
                <a:cs typeface="Segoe UI"/>
              </a:rPr>
              <a:t>is</a:t>
            </a:r>
            <a:r>
              <a:rPr sz="1800" spc="-50" dirty="0">
                <a:solidFill>
                  <a:srgbClr val="002577"/>
                </a:solidFill>
                <a:latin typeface="Segoe UI"/>
                <a:cs typeface="Segoe UI"/>
              </a:rPr>
              <a:t> </a:t>
            </a:r>
            <a:r>
              <a:rPr sz="1800" spc="-20" dirty="0">
                <a:solidFill>
                  <a:srgbClr val="002577"/>
                </a:solidFill>
                <a:latin typeface="Segoe UI"/>
                <a:cs typeface="Segoe UI"/>
              </a:rPr>
              <a:t>that</a:t>
            </a:r>
            <a:r>
              <a:rPr sz="1800" spc="-45" dirty="0">
                <a:solidFill>
                  <a:srgbClr val="002577"/>
                </a:solidFill>
                <a:latin typeface="Segoe UI"/>
                <a:cs typeface="Segoe UI"/>
              </a:rPr>
              <a:t> </a:t>
            </a:r>
            <a:r>
              <a:rPr sz="1800" spc="-10" dirty="0">
                <a:solidFill>
                  <a:srgbClr val="002577"/>
                </a:solidFill>
                <a:latin typeface="Segoe UI"/>
                <a:cs typeface="Segoe UI"/>
              </a:rPr>
              <a:t>if</a:t>
            </a:r>
            <a:r>
              <a:rPr sz="1800" spc="-50" dirty="0">
                <a:solidFill>
                  <a:srgbClr val="002577"/>
                </a:solidFill>
                <a:latin typeface="Segoe UI"/>
                <a:cs typeface="Segoe UI"/>
              </a:rPr>
              <a:t> </a:t>
            </a:r>
            <a:r>
              <a:rPr sz="1800" spc="-20" dirty="0">
                <a:solidFill>
                  <a:srgbClr val="002577"/>
                </a:solidFill>
                <a:latin typeface="Segoe UI"/>
                <a:cs typeface="Segoe UI"/>
              </a:rPr>
              <a:t>you</a:t>
            </a:r>
            <a:r>
              <a:rPr sz="1800" spc="-55" dirty="0">
                <a:solidFill>
                  <a:srgbClr val="002577"/>
                </a:solidFill>
                <a:latin typeface="Segoe UI"/>
                <a:cs typeface="Segoe UI"/>
              </a:rPr>
              <a:t> </a:t>
            </a:r>
            <a:r>
              <a:rPr sz="1800" spc="-20" dirty="0">
                <a:solidFill>
                  <a:srgbClr val="002577"/>
                </a:solidFill>
                <a:latin typeface="Segoe UI"/>
                <a:cs typeface="Segoe UI"/>
              </a:rPr>
              <a:t>want</a:t>
            </a:r>
            <a:r>
              <a:rPr sz="1800" spc="-45" dirty="0">
                <a:solidFill>
                  <a:srgbClr val="002577"/>
                </a:solidFill>
                <a:latin typeface="Segoe UI"/>
                <a:cs typeface="Segoe UI"/>
              </a:rPr>
              <a:t> </a:t>
            </a:r>
            <a:r>
              <a:rPr sz="1800" spc="-10" dirty="0">
                <a:solidFill>
                  <a:srgbClr val="002577"/>
                </a:solidFill>
                <a:latin typeface="Segoe UI"/>
                <a:cs typeface="Segoe UI"/>
              </a:rPr>
              <a:t>to</a:t>
            </a:r>
            <a:r>
              <a:rPr sz="1800" spc="-55" dirty="0">
                <a:solidFill>
                  <a:srgbClr val="002577"/>
                </a:solidFill>
                <a:latin typeface="Segoe UI"/>
                <a:cs typeface="Segoe UI"/>
              </a:rPr>
              <a:t> </a:t>
            </a:r>
            <a:r>
              <a:rPr sz="1800" spc="-25" dirty="0">
                <a:solidFill>
                  <a:srgbClr val="002577"/>
                </a:solidFill>
                <a:latin typeface="Segoe UI"/>
                <a:cs typeface="Segoe UI"/>
              </a:rPr>
              <a:t>maintain</a:t>
            </a:r>
            <a:r>
              <a:rPr sz="1800" spc="-55" dirty="0">
                <a:solidFill>
                  <a:srgbClr val="002577"/>
                </a:solidFill>
                <a:latin typeface="Segoe UI"/>
                <a:cs typeface="Segoe UI"/>
              </a:rPr>
              <a:t> </a:t>
            </a:r>
            <a:r>
              <a:rPr sz="1800" spc="-20" dirty="0">
                <a:solidFill>
                  <a:srgbClr val="002577"/>
                </a:solidFill>
                <a:latin typeface="Segoe UI"/>
                <a:cs typeface="Segoe UI"/>
              </a:rPr>
              <a:t>the  same quality </a:t>
            </a:r>
            <a:r>
              <a:rPr sz="1800" spc="-15" dirty="0">
                <a:solidFill>
                  <a:srgbClr val="002577"/>
                </a:solidFill>
                <a:latin typeface="Segoe UI"/>
                <a:cs typeface="Segoe UI"/>
              </a:rPr>
              <a:t>of </a:t>
            </a:r>
            <a:r>
              <a:rPr sz="1800" spc="-20" dirty="0">
                <a:solidFill>
                  <a:srgbClr val="002577"/>
                </a:solidFill>
                <a:latin typeface="Segoe UI"/>
                <a:cs typeface="Segoe UI"/>
              </a:rPr>
              <a:t>life after </a:t>
            </a:r>
            <a:r>
              <a:rPr sz="1800" spc="-25" dirty="0">
                <a:solidFill>
                  <a:srgbClr val="002577"/>
                </a:solidFill>
                <a:latin typeface="Segoe UI"/>
                <a:cs typeface="Segoe UI"/>
              </a:rPr>
              <a:t>retirement, </a:t>
            </a:r>
            <a:r>
              <a:rPr sz="1800" spc="-15" dirty="0">
                <a:solidFill>
                  <a:srgbClr val="002577"/>
                </a:solidFill>
                <a:latin typeface="Segoe UI"/>
                <a:cs typeface="Segoe UI"/>
              </a:rPr>
              <a:t>you </a:t>
            </a:r>
            <a:r>
              <a:rPr sz="1800" spc="-25" dirty="0">
                <a:solidFill>
                  <a:srgbClr val="002577"/>
                </a:solidFill>
                <a:latin typeface="Segoe UI"/>
                <a:cs typeface="Segoe UI"/>
              </a:rPr>
              <a:t>should </a:t>
            </a:r>
            <a:r>
              <a:rPr sz="1800" spc="-20" dirty="0">
                <a:solidFill>
                  <a:srgbClr val="002577"/>
                </a:solidFill>
                <a:latin typeface="Segoe UI"/>
                <a:cs typeface="Segoe UI"/>
              </a:rPr>
              <a:t>plan </a:t>
            </a:r>
            <a:r>
              <a:rPr sz="1800" spc="-10" dirty="0">
                <a:solidFill>
                  <a:srgbClr val="002577"/>
                </a:solidFill>
                <a:latin typeface="Segoe UI"/>
                <a:cs typeface="Segoe UI"/>
              </a:rPr>
              <a:t>to </a:t>
            </a:r>
            <a:r>
              <a:rPr sz="1800" spc="-20" dirty="0">
                <a:solidFill>
                  <a:srgbClr val="002577"/>
                </a:solidFill>
                <a:latin typeface="Segoe UI"/>
                <a:cs typeface="Segoe UI"/>
              </a:rPr>
              <a:t>need  </a:t>
            </a:r>
            <a:r>
              <a:rPr sz="1800" spc="-25" dirty="0">
                <a:solidFill>
                  <a:srgbClr val="002577"/>
                </a:solidFill>
                <a:latin typeface="Segoe UI"/>
                <a:cs typeface="Segoe UI"/>
              </a:rPr>
              <a:t>roughly </a:t>
            </a:r>
            <a:r>
              <a:rPr lang="en-US" spc="-10" dirty="0">
                <a:solidFill>
                  <a:srgbClr val="002577"/>
                </a:solidFill>
                <a:latin typeface="Segoe UI"/>
                <a:cs typeface="Segoe UI"/>
              </a:rPr>
              <a:t>70%–9</a:t>
            </a:r>
            <a:r>
              <a:rPr sz="1800" spc="-10" dirty="0">
                <a:solidFill>
                  <a:srgbClr val="002577"/>
                </a:solidFill>
                <a:latin typeface="Segoe UI"/>
                <a:cs typeface="Segoe UI"/>
              </a:rPr>
              <a:t>0% </a:t>
            </a:r>
            <a:r>
              <a:rPr sz="1800" spc="-15" dirty="0">
                <a:solidFill>
                  <a:srgbClr val="002577"/>
                </a:solidFill>
                <a:latin typeface="Segoe UI"/>
                <a:cs typeface="Segoe UI"/>
              </a:rPr>
              <a:t>of </a:t>
            </a:r>
            <a:r>
              <a:rPr sz="1800" spc="-20" dirty="0">
                <a:solidFill>
                  <a:srgbClr val="002577"/>
                </a:solidFill>
                <a:latin typeface="Segoe UI"/>
                <a:cs typeface="Segoe UI"/>
              </a:rPr>
              <a:t>your </a:t>
            </a:r>
            <a:r>
              <a:rPr sz="1800" spc="-25" dirty="0">
                <a:solidFill>
                  <a:srgbClr val="002577"/>
                </a:solidFill>
                <a:latin typeface="Segoe UI"/>
                <a:cs typeface="Segoe UI"/>
              </a:rPr>
              <a:t>preretirement </a:t>
            </a:r>
            <a:r>
              <a:rPr sz="1800" spc="-20" dirty="0">
                <a:solidFill>
                  <a:srgbClr val="002577"/>
                </a:solidFill>
                <a:latin typeface="Segoe UI"/>
                <a:cs typeface="Segoe UI"/>
              </a:rPr>
              <a:t>income. </a:t>
            </a:r>
            <a:r>
              <a:rPr sz="1800" spc="-15" dirty="0">
                <a:solidFill>
                  <a:srgbClr val="002577"/>
                </a:solidFill>
                <a:latin typeface="Segoe UI"/>
                <a:cs typeface="Segoe UI"/>
              </a:rPr>
              <a:t>So</a:t>
            </a:r>
            <a:r>
              <a:rPr lang="en-US" spc="-15" dirty="0">
                <a:solidFill>
                  <a:srgbClr val="002577"/>
                </a:solidFill>
                <a:latin typeface="Segoe UI"/>
                <a:cs typeface="Segoe UI"/>
              </a:rPr>
              <a:t> </a:t>
            </a:r>
            <a:r>
              <a:rPr sz="1800" spc="-10" dirty="0">
                <a:solidFill>
                  <a:srgbClr val="002577"/>
                </a:solidFill>
                <a:latin typeface="Segoe UI"/>
                <a:cs typeface="Segoe UI"/>
              </a:rPr>
              <a:t>if </a:t>
            </a:r>
            <a:r>
              <a:rPr sz="1800" spc="-15" dirty="0">
                <a:solidFill>
                  <a:srgbClr val="002577"/>
                </a:solidFill>
                <a:latin typeface="Segoe UI"/>
                <a:cs typeface="Segoe UI"/>
              </a:rPr>
              <a:t>you</a:t>
            </a:r>
            <a:r>
              <a:rPr lang="en-US" sz="1800" dirty="0">
                <a:solidFill>
                  <a:srgbClr val="002577"/>
                </a:solidFill>
                <a:latin typeface="Segoe UI"/>
                <a:cs typeface="Segoe UI"/>
              </a:rPr>
              <a:t> </a:t>
            </a:r>
            <a:r>
              <a:rPr sz="1800" spc="-25" dirty="0">
                <a:solidFill>
                  <a:srgbClr val="002577"/>
                </a:solidFill>
                <a:latin typeface="Segoe UI"/>
                <a:cs typeface="Segoe UI"/>
              </a:rPr>
              <a:t>earn</a:t>
            </a:r>
            <a:r>
              <a:rPr lang="en-US" dirty="0">
                <a:latin typeface="Segoe UI"/>
                <a:cs typeface="Segoe UI"/>
              </a:rPr>
              <a:t> </a:t>
            </a:r>
            <a:r>
              <a:rPr sz="1800" dirty="0">
                <a:solidFill>
                  <a:srgbClr val="002577"/>
                </a:solidFill>
                <a:latin typeface="Segoe UI"/>
                <a:cs typeface="Segoe UI"/>
              </a:rPr>
              <a:t>$</a:t>
            </a:r>
            <a:r>
              <a:rPr lang="en-US" sz="1800" dirty="0">
                <a:solidFill>
                  <a:srgbClr val="002577"/>
                </a:solidFill>
                <a:latin typeface="Segoe UI"/>
                <a:cs typeface="Segoe UI"/>
              </a:rPr>
              <a:t>6</a:t>
            </a:r>
            <a:r>
              <a:rPr sz="1800" dirty="0">
                <a:solidFill>
                  <a:srgbClr val="002577"/>
                </a:solidFill>
                <a:latin typeface="Segoe UI"/>
                <a:cs typeface="Segoe UI"/>
              </a:rPr>
              <a:t>0,000, you</a:t>
            </a:r>
            <a:r>
              <a:rPr sz="1800" dirty="0">
                <a:solidFill>
                  <a:srgbClr val="002577"/>
                </a:solidFill>
                <a:latin typeface="Arial"/>
                <a:cs typeface="Arial"/>
              </a:rPr>
              <a:t>’</a:t>
            </a:r>
            <a:r>
              <a:rPr sz="1800" dirty="0">
                <a:solidFill>
                  <a:srgbClr val="002577"/>
                </a:solidFill>
                <a:latin typeface="Segoe UI"/>
                <a:cs typeface="Segoe UI"/>
              </a:rPr>
              <a:t>ll need $</a:t>
            </a:r>
            <a:r>
              <a:rPr lang="en-US" dirty="0">
                <a:solidFill>
                  <a:srgbClr val="002577"/>
                </a:solidFill>
                <a:latin typeface="Segoe UI"/>
                <a:cs typeface="Segoe UI"/>
              </a:rPr>
              <a:t>42</a:t>
            </a:r>
            <a:r>
              <a:rPr sz="1800" dirty="0">
                <a:solidFill>
                  <a:srgbClr val="002577"/>
                </a:solidFill>
                <a:latin typeface="Segoe UI"/>
                <a:cs typeface="Segoe UI"/>
              </a:rPr>
              <a:t>,000</a:t>
            </a:r>
            <a:r>
              <a:rPr lang="en-US" sz="1800" dirty="0">
                <a:solidFill>
                  <a:srgbClr val="002577"/>
                </a:solidFill>
                <a:latin typeface="Segoe UI"/>
                <a:cs typeface="Segoe UI"/>
              </a:rPr>
              <a:t>–$54,000</a:t>
            </a:r>
            <a:r>
              <a:rPr sz="1800" dirty="0">
                <a:solidFill>
                  <a:srgbClr val="002577"/>
                </a:solidFill>
                <a:latin typeface="Segoe UI"/>
                <a:cs typeface="Segoe UI"/>
              </a:rPr>
              <a:t> to keep up the same standard of</a:t>
            </a:r>
            <a:r>
              <a:rPr lang="en-US" dirty="0">
                <a:latin typeface="Segoe UI"/>
                <a:cs typeface="Segoe UI"/>
              </a:rPr>
              <a:t> </a:t>
            </a:r>
            <a:r>
              <a:rPr sz="1800" dirty="0">
                <a:solidFill>
                  <a:srgbClr val="002577"/>
                </a:solidFill>
                <a:latin typeface="Segoe UI"/>
                <a:cs typeface="Segoe UI"/>
              </a:rPr>
              <a:t>living you enjoy now.</a:t>
            </a:r>
            <a:r>
              <a:rPr lang="en-US" sz="1600" baseline="32000" dirty="0">
                <a:solidFill>
                  <a:srgbClr val="002577"/>
                </a:solidFill>
                <a:latin typeface="Segoe UI"/>
                <a:cs typeface="Segoe UI"/>
              </a:rPr>
              <a:t>5</a:t>
            </a:r>
            <a:endParaRPr lang="en-US" sz="1600" baseline="32000" dirty="0">
              <a:latin typeface="Segoe UI"/>
              <a:cs typeface="Segoe UI"/>
            </a:endParaRPr>
          </a:p>
          <a:p>
            <a:pPr marL="312420" marR="142875" indent="-274320">
              <a:spcBef>
                <a:spcPts val="1200"/>
              </a:spcBef>
              <a:buFont typeface="Courier New"/>
              <a:buChar char="o"/>
              <a:tabLst>
                <a:tab pos="312420" algn="l"/>
              </a:tabLst>
            </a:pPr>
            <a:r>
              <a:rPr sz="1800" dirty="0">
                <a:solidFill>
                  <a:srgbClr val="002577"/>
                </a:solidFill>
                <a:latin typeface="Segoe UI"/>
                <a:cs typeface="Segoe UI"/>
              </a:rPr>
              <a:t>So why are participation rates in 403</a:t>
            </a:r>
            <a:r>
              <a:rPr sz="1800" dirty="0">
                <a:solidFill>
                  <a:srgbClr val="002577"/>
                </a:solidFill>
                <a:latin typeface="Segoe UI Historic"/>
                <a:cs typeface="Segoe UI Historic"/>
              </a:rPr>
              <a:t>(</a:t>
            </a:r>
            <a:r>
              <a:rPr sz="1800" dirty="0">
                <a:solidFill>
                  <a:srgbClr val="002577"/>
                </a:solidFill>
                <a:latin typeface="Segoe UI"/>
                <a:cs typeface="Segoe UI"/>
              </a:rPr>
              <a:t>b</a:t>
            </a:r>
            <a:r>
              <a:rPr sz="1800" dirty="0">
                <a:solidFill>
                  <a:srgbClr val="002577"/>
                </a:solidFill>
                <a:latin typeface="Segoe UI Historic"/>
                <a:cs typeface="Segoe UI Historic"/>
              </a:rPr>
              <a:t>) </a:t>
            </a:r>
            <a:r>
              <a:rPr sz="1800" dirty="0">
                <a:solidFill>
                  <a:srgbClr val="002577"/>
                </a:solidFill>
                <a:latin typeface="Segoe UI"/>
                <a:cs typeface="Segoe UI"/>
              </a:rPr>
              <a:t>retirement plans </a:t>
            </a:r>
            <a:br>
              <a:rPr lang="en-US" sz="1800" dirty="0">
                <a:solidFill>
                  <a:srgbClr val="002577"/>
                </a:solidFill>
                <a:latin typeface="Segoe UI"/>
                <a:cs typeface="Segoe UI"/>
              </a:rPr>
            </a:br>
            <a:r>
              <a:rPr sz="1800" dirty="0">
                <a:solidFill>
                  <a:srgbClr val="002577"/>
                </a:solidFill>
                <a:latin typeface="Segoe UI"/>
                <a:cs typeface="Segoe UI"/>
              </a:rPr>
              <a:t>often</a:t>
            </a:r>
            <a:r>
              <a:rPr lang="en-US" sz="1800" dirty="0">
                <a:solidFill>
                  <a:srgbClr val="002577"/>
                </a:solidFill>
                <a:latin typeface="Segoe UI"/>
                <a:cs typeface="Segoe UI"/>
              </a:rPr>
              <a:t> </a:t>
            </a:r>
            <a:r>
              <a:rPr sz="1800" dirty="0">
                <a:solidFill>
                  <a:srgbClr val="002577"/>
                </a:solidFill>
                <a:latin typeface="Segoe UI"/>
                <a:cs typeface="Segoe UI"/>
              </a:rPr>
              <a:t>low?</a:t>
            </a:r>
            <a:endParaRPr sz="1800" dirty="0">
              <a:latin typeface="Segoe UI"/>
              <a:cs typeface="Segoe UI"/>
            </a:endParaRPr>
          </a:p>
          <a:p>
            <a:pPr marL="609600" marR="1116965" lvl="1" indent="-227329">
              <a:spcBef>
                <a:spcPts val="1000"/>
              </a:spcBef>
              <a:buFont typeface="Courier New"/>
              <a:buChar char="o"/>
              <a:tabLst>
                <a:tab pos="609600" algn="l"/>
              </a:tabLst>
            </a:pPr>
            <a:r>
              <a:rPr sz="1600" dirty="0">
                <a:solidFill>
                  <a:srgbClr val="002577"/>
                </a:solidFill>
                <a:latin typeface="Segoe UI"/>
                <a:cs typeface="Segoe UI"/>
              </a:rPr>
              <a:t>Many employees don</a:t>
            </a:r>
            <a:r>
              <a:rPr sz="1600" dirty="0">
                <a:solidFill>
                  <a:srgbClr val="002577"/>
                </a:solidFill>
                <a:latin typeface="Arial"/>
                <a:cs typeface="Arial"/>
              </a:rPr>
              <a:t>’</a:t>
            </a:r>
            <a:r>
              <a:rPr sz="1600" dirty="0">
                <a:solidFill>
                  <a:srgbClr val="002577"/>
                </a:solidFill>
                <a:latin typeface="Segoe UI"/>
                <a:cs typeface="Segoe UI"/>
              </a:rPr>
              <a:t>t realize how much they need to  save for retirement.</a:t>
            </a:r>
            <a:r>
              <a:rPr sz="1600" dirty="0">
                <a:latin typeface="Segoe UI"/>
                <a:cs typeface="Segoe UI"/>
              </a:rPr>
              <a:t> </a:t>
            </a:r>
            <a:endParaRPr lang="en-US" sz="1600" dirty="0">
              <a:latin typeface="Segoe UI"/>
              <a:cs typeface="Segoe UI"/>
            </a:endParaRPr>
          </a:p>
          <a:p>
            <a:pPr marL="609600" marR="1116965" lvl="1" indent="-227329">
              <a:spcBef>
                <a:spcPts val="600"/>
              </a:spcBef>
              <a:buFont typeface="Courier New"/>
              <a:buChar char="o"/>
              <a:tabLst>
                <a:tab pos="609600" algn="l"/>
              </a:tabLst>
            </a:pPr>
            <a:r>
              <a:rPr sz="1600" dirty="0">
                <a:solidFill>
                  <a:srgbClr val="002577"/>
                </a:solidFill>
                <a:latin typeface="Segoe UI"/>
                <a:cs typeface="Segoe UI"/>
              </a:rPr>
              <a:t>Many employees lack an understanding of how 403</a:t>
            </a:r>
            <a:r>
              <a:rPr sz="1600" dirty="0">
                <a:solidFill>
                  <a:srgbClr val="002577"/>
                </a:solidFill>
                <a:latin typeface="Segoe UI Historic"/>
                <a:cs typeface="Segoe UI Historic"/>
              </a:rPr>
              <a:t>(</a:t>
            </a:r>
            <a:r>
              <a:rPr sz="1600" dirty="0">
                <a:solidFill>
                  <a:srgbClr val="002577"/>
                </a:solidFill>
                <a:latin typeface="Segoe UI"/>
                <a:cs typeface="Segoe UI"/>
              </a:rPr>
              <a:t>b</a:t>
            </a:r>
            <a:r>
              <a:rPr sz="1600" dirty="0">
                <a:solidFill>
                  <a:srgbClr val="002577"/>
                </a:solidFill>
                <a:latin typeface="Segoe UI Historic"/>
                <a:cs typeface="Segoe UI Historic"/>
              </a:rPr>
              <a:t>) </a:t>
            </a:r>
            <a:r>
              <a:rPr sz="1600" dirty="0">
                <a:solidFill>
                  <a:srgbClr val="002577"/>
                </a:solidFill>
                <a:latin typeface="Segoe UI"/>
                <a:cs typeface="Segoe UI"/>
              </a:rPr>
              <a:t>plans</a:t>
            </a:r>
            <a:r>
              <a:rPr lang="en-US" sz="1600" dirty="0">
                <a:solidFill>
                  <a:srgbClr val="002577"/>
                </a:solidFill>
                <a:latin typeface="Segoe UI"/>
                <a:cs typeface="Segoe UI"/>
              </a:rPr>
              <a:t> </a:t>
            </a:r>
            <a:r>
              <a:rPr sz="1600" dirty="0">
                <a:solidFill>
                  <a:srgbClr val="002577"/>
                </a:solidFill>
                <a:latin typeface="Segoe UI"/>
                <a:cs typeface="Segoe UI"/>
              </a:rPr>
              <a:t>work and how they can help them save.</a:t>
            </a:r>
            <a:endParaRPr sz="1600" dirty="0">
              <a:latin typeface="Segoe UI"/>
              <a:cs typeface="Segoe UI"/>
            </a:endParaRPr>
          </a:p>
        </p:txBody>
      </p:sp>
      <p:sp>
        <p:nvSpPr>
          <p:cNvPr id="5" name="object 5"/>
          <p:cNvSpPr txBox="1"/>
          <p:nvPr/>
        </p:nvSpPr>
        <p:spPr>
          <a:xfrm>
            <a:off x="445224" y="7051295"/>
            <a:ext cx="5650776" cy="302005"/>
          </a:xfrm>
          <a:prstGeom prst="rect">
            <a:avLst/>
          </a:prstGeom>
        </p:spPr>
        <p:txBody>
          <a:bodyPr vert="horz" wrap="square" lIns="0" tIns="55244" rIns="0" bIns="0" rtlCol="0">
            <a:spAutoFit/>
          </a:bodyPr>
          <a:lstStyle/>
          <a:p>
            <a:pPr marL="117475" indent="-112713">
              <a:lnSpc>
                <a:spcPct val="100000"/>
              </a:lnSpc>
              <a:spcBef>
                <a:spcPts val="434"/>
              </a:spcBef>
            </a:pPr>
            <a:r>
              <a:rPr lang="en-US" sz="800" dirty="0">
                <a:solidFill>
                  <a:srgbClr val="75787B"/>
                </a:solidFill>
                <a:latin typeface="Segoe UI"/>
                <a:cs typeface="Segoe UI"/>
              </a:rPr>
              <a:t>5	“What you need to know about retirement income replacement rate,”</a:t>
            </a:r>
            <a:r>
              <a:rPr lang="en-US" sz="800" spc="-5" dirty="0">
                <a:solidFill>
                  <a:srgbClr val="75787B"/>
                </a:solidFill>
                <a:latin typeface="Segoe UI"/>
                <a:cs typeface="Segoe UI"/>
              </a:rPr>
              <a:t> </a:t>
            </a:r>
            <a:r>
              <a:rPr lang="en-US" sz="800" dirty="0">
                <a:solidFill>
                  <a:srgbClr val="75787B"/>
                </a:solidFill>
                <a:latin typeface="Segoe UI"/>
                <a:cs typeface="Segoe UI"/>
              </a:rPr>
              <a:t>December 15, 2022</a:t>
            </a:r>
            <a:r>
              <a:rPr sz="800" dirty="0">
                <a:solidFill>
                  <a:srgbClr val="75787B"/>
                </a:solidFill>
                <a:latin typeface="Segoe UI"/>
                <a:cs typeface="Segoe UI"/>
              </a:rPr>
              <a:t>.</a:t>
            </a:r>
            <a:r>
              <a:rPr lang="en-US" sz="800" dirty="0">
                <a:solidFill>
                  <a:srgbClr val="75787B"/>
                </a:solidFill>
                <a:latin typeface="Segoe UI"/>
                <a:cs typeface="Segoe UI"/>
              </a:rPr>
              <a:t> smartasset.com/retirement/what-you-need-to-know-about-retirement-income-replacement-rate. </a:t>
            </a:r>
            <a:endParaRPr sz="800" dirty="0">
              <a:latin typeface="Segoe UI"/>
              <a:cs typeface="Segoe UI"/>
            </a:endParaRPr>
          </a:p>
        </p:txBody>
      </p:sp>
      <p:sp>
        <p:nvSpPr>
          <p:cNvPr id="8" name="Slide Number Placeholder 5">
            <a:extLst>
              <a:ext uri="{FF2B5EF4-FFF2-40B4-BE49-F238E27FC236}">
                <a16:creationId xmlns:a16="http://schemas.microsoft.com/office/drawing/2014/main" id="{F7FD17E8-940D-C3F2-5B7C-10117A6F519F}"/>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5</a:t>
            </a:fld>
            <a:endParaRPr lang="en-US" dirty="0">
              <a:solidFill>
                <a:schemeClr val="bg2"/>
              </a:solidFill>
            </a:endParaRPr>
          </a:p>
        </p:txBody>
      </p:sp>
      <p:sp>
        <p:nvSpPr>
          <p:cNvPr id="9" name="Footer Placeholder 3">
            <a:extLst>
              <a:ext uri="{FF2B5EF4-FFF2-40B4-BE49-F238E27FC236}">
                <a16:creationId xmlns:a16="http://schemas.microsoft.com/office/drawing/2014/main" id="{D33630C1-8E03-646E-5A64-E4FF82F655A2}"/>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pic>
        <p:nvPicPr>
          <p:cNvPr id="11" name="Graphic 10">
            <a:extLst>
              <a:ext uri="{FF2B5EF4-FFF2-40B4-BE49-F238E27FC236}">
                <a16:creationId xmlns:a16="http://schemas.microsoft.com/office/drawing/2014/main" id="{54DF8FCB-417E-BD89-5C5B-7160A3A03C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1470" y="2347623"/>
            <a:ext cx="3200400"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4865" y="7580194"/>
            <a:ext cx="1330407" cy="31170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315200" y="0"/>
            <a:ext cx="7315200" cy="8229599"/>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13975" y="2924047"/>
            <a:ext cx="6624647" cy="1934504"/>
          </a:xfrm>
          <a:prstGeom prst="rect">
            <a:avLst/>
          </a:prstGeom>
        </p:spPr>
        <p:txBody>
          <a:bodyPr vert="horz" wrap="square" lIns="0" tIns="10795" rIns="0" bIns="0" rtlCol="0">
            <a:spAutoFit/>
          </a:bodyPr>
          <a:lstStyle/>
          <a:p>
            <a:pPr marL="12700" marR="5080">
              <a:lnSpc>
                <a:spcPct val="100400"/>
              </a:lnSpc>
              <a:spcBef>
                <a:spcPts val="85"/>
              </a:spcBef>
            </a:pPr>
            <a:r>
              <a:rPr sz="2500" spc="30" dirty="0">
                <a:solidFill>
                  <a:srgbClr val="73C0FF"/>
                </a:solidFill>
              </a:rPr>
              <a:t>Dramatically higher plan participation  occurs when school administrations  </a:t>
            </a:r>
            <a:r>
              <a:rPr sz="2500" spc="-5" dirty="0">
                <a:solidFill>
                  <a:srgbClr val="73C0FF"/>
                </a:solidFill>
              </a:rPr>
              <a:t>actively </a:t>
            </a:r>
            <a:r>
              <a:rPr sz="2500" dirty="0">
                <a:solidFill>
                  <a:srgbClr val="73C0FF"/>
                </a:solidFill>
              </a:rPr>
              <a:t>encourage and educate</a:t>
            </a:r>
            <a:r>
              <a:rPr lang="en-US" sz="2500" dirty="0">
                <a:solidFill>
                  <a:srgbClr val="73C0FF"/>
                </a:solidFill>
              </a:rPr>
              <a:t> </a:t>
            </a:r>
            <a:r>
              <a:rPr sz="2500" spc="-5" dirty="0">
                <a:solidFill>
                  <a:srgbClr val="73C0FF"/>
                </a:solidFill>
              </a:rPr>
              <a:t>employees to talk with their </a:t>
            </a:r>
            <a:r>
              <a:rPr sz="2500" spc="5" dirty="0">
                <a:latin typeface="Segoe UI" panose="020B0502040204020203" pitchFamily="34" charset="0"/>
                <a:cs typeface="Segoe UI" panose="020B0502040204020203" pitchFamily="34" charset="0"/>
              </a:rPr>
              <a:t>40</a:t>
            </a:r>
            <a:r>
              <a:rPr lang="en-US" sz="2500" spc="5" dirty="0">
                <a:latin typeface="Segoe UI" panose="020B0502040204020203" pitchFamily="34" charset="0"/>
                <a:cs typeface="Segoe UI" panose="020B0502040204020203" pitchFamily="34" charset="0"/>
              </a:rPr>
              <a:t>3(b) </a:t>
            </a:r>
            <a:r>
              <a:rPr sz="2500" spc="-5" dirty="0"/>
              <a:t>plan</a:t>
            </a:r>
            <a:r>
              <a:rPr lang="en-US" sz="2500" spc="-5" dirty="0"/>
              <a:t> </a:t>
            </a:r>
            <a:r>
              <a:rPr sz="2500" spc="-5" dirty="0">
                <a:solidFill>
                  <a:srgbClr val="73C0FF"/>
                </a:solidFill>
              </a:rPr>
              <a:t>provider</a:t>
            </a:r>
            <a:r>
              <a:rPr lang="en-US" sz="2500" spc="-5" dirty="0">
                <a:solidFill>
                  <a:srgbClr val="73C0FF"/>
                </a:solidFill>
              </a:rPr>
              <a:t>s</a:t>
            </a:r>
            <a:r>
              <a:rPr sz="2500" spc="-5" dirty="0">
                <a:solidFill>
                  <a:srgbClr val="73C0FF"/>
                </a:solidFill>
              </a:rPr>
              <a:t> </a:t>
            </a:r>
            <a:br>
              <a:rPr lang="en-US" sz="2500" spc="-5" dirty="0">
                <a:solidFill>
                  <a:srgbClr val="73C0FF"/>
                </a:solidFill>
              </a:rPr>
            </a:br>
            <a:r>
              <a:rPr sz="2500" spc="-5" dirty="0">
                <a:solidFill>
                  <a:srgbClr val="73C0FF"/>
                </a:solidFill>
              </a:rPr>
              <a:t>and invest in their</a:t>
            </a:r>
            <a:r>
              <a:rPr sz="2500" spc="45" dirty="0">
                <a:solidFill>
                  <a:srgbClr val="73C0FF"/>
                </a:solidFill>
              </a:rPr>
              <a:t> </a:t>
            </a:r>
            <a:r>
              <a:rPr sz="2500" spc="-5" dirty="0">
                <a:solidFill>
                  <a:srgbClr val="73C0FF"/>
                </a:solidFill>
              </a:rPr>
              <a:t>retirement</a:t>
            </a:r>
            <a:r>
              <a:rPr lang="en-US" sz="2500" spc="-5" dirty="0">
                <a:solidFill>
                  <a:srgbClr val="73C0FF"/>
                </a:solidFill>
              </a:rPr>
              <a:t>s</a:t>
            </a:r>
            <a:r>
              <a:rPr sz="2500" spc="-5" dirty="0">
                <a:solidFill>
                  <a:srgbClr val="73C0FF"/>
                </a:solidFill>
              </a:rPr>
              <a:t>.</a:t>
            </a:r>
            <a:endParaRPr sz="2500" dirty="0">
              <a:latin typeface="Segoe UI Historic"/>
              <a:cs typeface="Segoe UI Historic"/>
            </a:endParaRPr>
          </a:p>
        </p:txBody>
      </p:sp>
      <p:sp>
        <p:nvSpPr>
          <p:cNvPr id="7" name="Slide Number Placeholder 5">
            <a:extLst>
              <a:ext uri="{FF2B5EF4-FFF2-40B4-BE49-F238E27FC236}">
                <a16:creationId xmlns:a16="http://schemas.microsoft.com/office/drawing/2014/main" id="{87BADA22-D255-A43A-CB1D-7B104AAA4132}"/>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6</a:t>
            </a:fld>
            <a:endParaRPr lang="en-US" dirty="0">
              <a:solidFill>
                <a:schemeClr val="bg2"/>
              </a:solidFill>
            </a:endParaRPr>
          </a:p>
        </p:txBody>
      </p:sp>
      <p:sp>
        <p:nvSpPr>
          <p:cNvPr id="8" name="Footer Placeholder 3">
            <a:extLst>
              <a:ext uri="{FF2B5EF4-FFF2-40B4-BE49-F238E27FC236}">
                <a16:creationId xmlns:a16="http://schemas.microsoft.com/office/drawing/2014/main" id="{BC1F32B1-6CFF-61C0-038D-F7E908B53E42}"/>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round a table with laptops&#10;&#10;Description automatically generated with medium confidence">
            <a:extLst>
              <a:ext uri="{FF2B5EF4-FFF2-40B4-BE49-F238E27FC236}">
                <a16:creationId xmlns:a16="http://schemas.microsoft.com/office/drawing/2014/main" id="{3FC852A7-4939-6EFC-0EB9-9ABB4247A78F}"/>
              </a:ext>
            </a:extLst>
          </p:cNvPr>
          <p:cNvPicPr>
            <a:picLocks noChangeAspect="1"/>
          </p:cNvPicPr>
          <p:nvPr/>
        </p:nvPicPr>
        <p:blipFill>
          <a:blip r:embed="rId3"/>
          <a:stretch>
            <a:fillRect/>
          </a:stretch>
        </p:blipFill>
        <p:spPr>
          <a:xfrm>
            <a:off x="7315199" y="0"/>
            <a:ext cx="7324774" cy="8229599"/>
          </a:xfrm>
          <a:prstGeom prst="rect">
            <a:avLst/>
          </a:prstGeom>
        </p:spPr>
      </p:pic>
      <p:sp>
        <p:nvSpPr>
          <p:cNvPr id="3" name="object 3"/>
          <p:cNvSpPr txBox="1">
            <a:spLocks noGrp="1"/>
          </p:cNvSpPr>
          <p:nvPr>
            <p:ph type="title"/>
          </p:nvPr>
        </p:nvSpPr>
        <p:spPr>
          <a:xfrm>
            <a:off x="420885" y="341376"/>
            <a:ext cx="3897629" cy="558800"/>
          </a:xfrm>
          <a:prstGeom prst="rect">
            <a:avLst/>
          </a:prstGeom>
        </p:spPr>
        <p:txBody>
          <a:bodyPr vert="horz" wrap="square" lIns="0" tIns="12700" rIns="0" bIns="0" rtlCol="0">
            <a:spAutoFit/>
          </a:bodyPr>
          <a:lstStyle/>
          <a:p>
            <a:pPr marL="12700">
              <a:lnSpc>
                <a:spcPct val="100000"/>
              </a:lnSpc>
              <a:spcBef>
                <a:spcPts val="100"/>
              </a:spcBef>
            </a:pPr>
            <a:r>
              <a:rPr sz="3500" spc="-5" dirty="0">
                <a:solidFill>
                  <a:srgbClr val="002677"/>
                </a:solidFill>
              </a:rPr>
              <a:t>We</a:t>
            </a:r>
            <a:r>
              <a:rPr sz="3500" spc="-5" dirty="0">
                <a:solidFill>
                  <a:srgbClr val="002677"/>
                </a:solidFill>
                <a:latin typeface="Arial"/>
                <a:cs typeface="Arial"/>
              </a:rPr>
              <a:t>’</a:t>
            </a:r>
            <a:r>
              <a:rPr sz="3500" spc="-5" dirty="0">
                <a:solidFill>
                  <a:srgbClr val="002677"/>
                </a:solidFill>
              </a:rPr>
              <a:t>re here </a:t>
            </a:r>
            <a:r>
              <a:rPr sz="3500" dirty="0">
                <a:solidFill>
                  <a:srgbClr val="002677"/>
                </a:solidFill>
              </a:rPr>
              <a:t>to</a:t>
            </a:r>
            <a:r>
              <a:rPr sz="3500" spc="-105" dirty="0">
                <a:solidFill>
                  <a:srgbClr val="002677"/>
                </a:solidFill>
              </a:rPr>
              <a:t> </a:t>
            </a:r>
            <a:r>
              <a:rPr sz="3500" spc="-5" dirty="0">
                <a:solidFill>
                  <a:srgbClr val="002677"/>
                </a:solidFill>
              </a:rPr>
              <a:t>help</a:t>
            </a:r>
            <a:endParaRPr sz="3500">
              <a:latin typeface="Arial"/>
              <a:cs typeface="Arial"/>
            </a:endParaRPr>
          </a:p>
        </p:txBody>
      </p:sp>
      <p:sp>
        <p:nvSpPr>
          <p:cNvPr id="4" name="object 4"/>
          <p:cNvSpPr txBox="1"/>
          <p:nvPr/>
        </p:nvSpPr>
        <p:spPr>
          <a:xfrm>
            <a:off x="447369" y="2286000"/>
            <a:ext cx="6802744" cy="2596352"/>
          </a:xfrm>
          <a:prstGeom prst="rect">
            <a:avLst/>
          </a:prstGeom>
        </p:spPr>
        <p:txBody>
          <a:bodyPr vert="horz" wrap="square" lIns="0" tIns="45720" rIns="0" bIns="0" rtlCol="0">
            <a:spAutoFit/>
          </a:bodyPr>
          <a:lstStyle/>
          <a:p>
            <a:pPr marL="292100" indent="-279400">
              <a:lnSpc>
                <a:spcPct val="100000"/>
              </a:lnSpc>
              <a:spcBef>
                <a:spcPts val="1200"/>
              </a:spcBef>
              <a:buFont typeface="Courier New"/>
              <a:buChar char="o"/>
            </a:pPr>
            <a:r>
              <a:rPr sz="1800" spc="-20" dirty="0">
                <a:solidFill>
                  <a:srgbClr val="002577"/>
                </a:solidFill>
                <a:latin typeface="Segoe UI"/>
                <a:cs typeface="Segoe UI"/>
              </a:rPr>
              <a:t>We are the #1 retirement plan provider for</a:t>
            </a:r>
            <a:r>
              <a:rPr lang="en-US" sz="1800" spc="-20" dirty="0">
                <a:solidFill>
                  <a:srgbClr val="002577"/>
                </a:solidFill>
                <a:latin typeface="Segoe UI"/>
                <a:cs typeface="Segoe UI"/>
              </a:rPr>
              <a:t> </a:t>
            </a:r>
            <a:r>
              <a:rPr sz="1800" spc="-20" dirty="0">
                <a:solidFill>
                  <a:srgbClr val="002577"/>
                </a:solidFill>
                <a:latin typeface="Segoe UI"/>
                <a:cs typeface="Segoe UI"/>
              </a:rPr>
              <a:t>the K</a:t>
            </a:r>
            <a:r>
              <a:rPr lang="en-US" sz="1800" spc="-20" dirty="0">
                <a:solidFill>
                  <a:srgbClr val="002577"/>
                </a:solidFill>
                <a:latin typeface="Segoe UI"/>
                <a:cs typeface="Segoe UI"/>
              </a:rPr>
              <a:t>–</a:t>
            </a:r>
            <a:r>
              <a:rPr sz="1800" spc="-20" dirty="0">
                <a:solidFill>
                  <a:srgbClr val="002577"/>
                </a:solidFill>
                <a:latin typeface="Segoe UI"/>
                <a:cs typeface="Segoe UI"/>
              </a:rPr>
              <a:t>12 market.</a:t>
            </a:r>
            <a:r>
              <a:rPr lang="en-US" sz="1600" spc="-20" baseline="32000" dirty="0">
                <a:solidFill>
                  <a:srgbClr val="002577"/>
                </a:solidFill>
                <a:latin typeface="Segoe UI"/>
                <a:cs typeface="Segoe UI"/>
              </a:rPr>
              <a:t>6</a:t>
            </a:r>
            <a:endParaRPr sz="1600" spc="-20" baseline="32000" dirty="0">
              <a:latin typeface="Segoe UI"/>
              <a:cs typeface="Segoe UI"/>
            </a:endParaRPr>
          </a:p>
          <a:p>
            <a:pPr marL="292100" indent="-279400">
              <a:lnSpc>
                <a:spcPct val="100000"/>
              </a:lnSpc>
              <a:spcBef>
                <a:spcPts val="1200"/>
              </a:spcBef>
              <a:buFont typeface="Courier New"/>
              <a:buChar char="o"/>
            </a:pPr>
            <a:r>
              <a:rPr sz="1800" spc="-10" dirty="0">
                <a:solidFill>
                  <a:srgbClr val="002577"/>
                </a:solidFill>
                <a:latin typeface="Segoe UI"/>
                <a:cs typeface="Segoe UI"/>
              </a:rPr>
              <a:t>We know how to motivate educators.</a:t>
            </a:r>
            <a:endParaRPr sz="1800" spc="-10" dirty="0">
              <a:latin typeface="Segoe UI"/>
              <a:cs typeface="Segoe UI"/>
            </a:endParaRPr>
          </a:p>
          <a:p>
            <a:pPr marL="292100" marR="540385" indent="-279400">
              <a:lnSpc>
                <a:spcPts val="2090"/>
              </a:lnSpc>
              <a:spcBef>
                <a:spcPts val="1200"/>
              </a:spcBef>
              <a:buFont typeface="Courier New"/>
              <a:buChar char="o"/>
            </a:pPr>
            <a:r>
              <a:rPr sz="1800" spc="-10" dirty="0">
                <a:solidFill>
                  <a:srgbClr val="002577"/>
                </a:solidFill>
                <a:latin typeface="Segoe UI"/>
                <a:cs typeface="Segoe UI"/>
              </a:rPr>
              <a:t>We understand what women need to help them</a:t>
            </a:r>
            <a:r>
              <a:rPr lang="en-US" sz="1800" spc="-10" dirty="0">
                <a:solidFill>
                  <a:srgbClr val="002577"/>
                </a:solidFill>
                <a:latin typeface="Segoe UI"/>
                <a:cs typeface="Segoe UI"/>
              </a:rPr>
              <a:t> </a:t>
            </a:r>
            <a:r>
              <a:rPr sz="1800" spc="-10" dirty="0">
                <a:solidFill>
                  <a:srgbClr val="002577"/>
                </a:solidFill>
                <a:latin typeface="Segoe UI"/>
                <a:cs typeface="Segoe UI"/>
              </a:rPr>
              <a:t>better</a:t>
            </a:r>
            <a:br>
              <a:rPr lang="en-US" sz="1800" spc="-10" dirty="0">
                <a:solidFill>
                  <a:srgbClr val="002577"/>
                </a:solidFill>
                <a:latin typeface="Segoe UI"/>
                <a:cs typeface="Segoe UI"/>
              </a:rPr>
            </a:br>
            <a:r>
              <a:rPr sz="1800" spc="-10" dirty="0">
                <a:solidFill>
                  <a:srgbClr val="002577"/>
                </a:solidFill>
                <a:latin typeface="Segoe UI"/>
                <a:cs typeface="Segoe UI"/>
              </a:rPr>
              <a:t>prepare for retirement.</a:t>
            </a:r>
            <a:endParaRPr sz="1800" spc="-10" dirty="0">
              <a:latin typeface="Segoe UI"/>
              <a:cs typeface="Segoe UI"/>
            </a:endParaRPr>
          </a:p>
          <a:p>
            <a:pPr marL="292100" marR="942975" indent="-279400">
              <a:lnSpc>
                <a:spcPct val="102200"/>
              </a:lnSpc>
              <a:spcBef>
                <a:spcPts val="1200"/>
              </a:spcBef>
              <a:buFont typeface="Courier New"/>
              <a:buChar char="o"/>
            </a:pPr>
            <a:r>
              <a:rPr sz="1800" spc="-10" dirty="0">
                <a:solidFill>
                  <a:srgbClr val="002577"/>
                </a:solidFill>
                <a:latin typeface="Segoe UI"/>
                <a:cs typeface="Segoe UI"/>
              </a:rPr>
              <a:t>7</a:t>
            </a:r>
            <a:r>
              <a:rPr lang="en-US" sz="1800" spc="-10" dirty="0">
                <a:solidFill>
                  <a:srgbClr val="002577"/>
                </a:solidFill>
                <a:latin typeface="Segoe UI"/>
                <a:cs typeface="Segoe UI"/>
              </a:rPr>
              <a:t>6</a:t>
            </a:r>
            <a:r>
              <a:rPr sz="1800" spc="-10" dirty="0">
                <a:solidFill>
                  <a:srgbClr val="002577"/>
                </a:solidFill>
                <a:latin typeface="Segoe UI"/>
                <a:cs typeface="Segoe UI"/>
              </a:rPr>
              <a:t>% of K</a:t>
            </a:r>
            <a:r>
              <a:rPr lang="en-US" sz="1800" spc="-10" dirty="0">
                <a:solidFill>
                  <a:srgbClr val="002577"/>
                </a:solidFill>
                <a:latin typeface="Segoe UI"/>
                <a:cs typeface="Segoe UI"/>
              </a:rPr>
              <a:t>–</a:t>
            </a:r>
            <a:r>
              <a:rPr sz="1800" spc="-10" dirty="0">
                <a:solidFill>
                  <a:srgbClr val="002577"/>
                </a:solidFill>
                <a:latin typeface="Segoe UI"/>
                <a:cs typeface="Segoe UI"/>
              </a:rPr>
              <a:t>12 educators are women with unique life  circumstances and savings needs.</a:t>
            </a:r>
            <a:endParaRPr sz="1800" spc="-10" dirty="0">
              <a:latin typeface="Segoe UI"/>
              <a:cs typeface="Segoe UI"/>
            </a:endParaRPr>
          </a:p>
          <a:p>
            <a:pPr marL="292100" indent="-279400">
              <a:lnSpc>
                <a:spcPct val="100000"/>
              </a:lnSpc>
              <a:spcBef>
                <a:spcPts val="1200"/>
              </a:spcBef>
              <a:buFont typeface="Courier New"/>
              <a:buChar char="o"/>
            </a:pPr>
            <a:r>
              <a:rPr sz="1800" spc="-20" dirty="0">
                <a:solidFill>
                  <a:srgbClr val="002577"/>
                </a:solidFill>
                <a:latin typeface="Segoe UI"/>
                <a:cs typeface="Segoe UI"/>
              </a:rPr>
              <a:t>Talk to an Equitable Advisor</a:t>
            </a:r>
            <a:r>
              <a:rPr lang="en-US" sz="1800" spc="-20" dirty="0">
                <a:solidFill>
                  <a:srgbClr val="002577"/>
                </a:solidFill>
                <a:latin typeface="Segoe UI"/>
                <a:cs typeface="Segoe UI"/>
              </a:rPr>
              <a:t>s Financial Professional</a:t>
            </a:r>
            <a:r>
              <a:rPr sz="1800" spc="-20" dirty="0">
                <a:solidFill>
                  <a:srgbClr val="002577"/>
                </a:solidFill>
                <a:latin typeface="Segoe UI"/>
                <a:cs typeface="Segoe UI"/>
              </a:rPr>
              <a:t> today.</a:t>
            </a:r>
            <a:endParaRPr sz="1800" spc="-20" dirty="0">
              <a:latin typeface="Segoe UI"/>
              <a:cs typeface="Segoe UI"/>
            </a:endParaRPr>
          </a:p>
        </p:txBody>
      </p:sp>
      <p:sp>
        <p:nvSpPr>
          <p:cNvPr id="7" name="object 9">
            <a:extLst>
              <a:ext uri="{FF2B5EF4-FFF2-40B4-BE49-F238E27FC236}">
                <a16:creationId xmlns:a16="http://schemas.microsoft.com/office/drawing/2014/main" id="{7AE5F25E-A212-4E26-ADDA-6A4C5A199857}"/>
              </a:ext>
            </a:extLst>
          </p:cNvPr>
          <p:cNvSpPr txBox="1"/>
          <p:nvPr/>
        </p:nvSpPr>
        <p:spPr>
          <a:xfrm>
            <a:off x="453478" y="6999999"/>
            <a:ext cx="4804321" cy="353301"/>
          </a:xfrm>
          <a:prstGeom prst="rect">
            <a:avLst/>
          </a:prstGeom>
        </p:spPr>
        <p:txBody>
          <a:bodyPr vert="horz" wrap="square" lIns="0" tIns="55244" rIns="0" bIns="0" rtlCol="0">
            <a:spAutoFit/>
          </a:bodyPr>
          <a:lstStyle/>
          <a:p>
            <a:pPr marL="115888" indent="-111125">
              <a:lnSpc>
                <a:spcPct val="100000"/>
              </a:lnSpc>
              <a:spcBef>
                <a:spcPts val="434"/>
              </a:spcBef>
            </a:pPr>
            <a:r>
              <a:rPr lang="en-US" sz="800" dirty="0">
                <a:solidFill>
                  <a:schemeClr val="tx1">
                    <a:lumMod val="50000"/>
                    <a:lumOff val="50000"/>
                  </a:schemeClr>
                </a:solidFill>
                <a:latin typeface="Segoe UI" panose="020B0502040204020203" pitchFamily="34" charset="0"/>
                <a:cs typeface="Segoe UI" panose="020B0502040204020203" pitchFamily="34" charset="0"/>
              </a:rPr>
              <a:t>6	LIMRA, Not-for-Profit Survey, Q4 2022 results based on K–12 403(b) participants and contributions.</a:t>
            </a:r>
          </a:p>
          <a:p>
            <a:pPr marL="115888" indent="-111125">
              <a:lnSpc>
                <a:spcPct val="100000"/>
              </a:lnSpc>
              <a:spcBef>
                <a:spcPts val="434"/>
              </a:spcBef>
            </a:pPr>
            <a:r>
              <a:rPr lang="en-US" sz="800" dirty="0">
                <a:solidFill>
                  <a:schemeClr val="tx1">
                    <a:lumMod val="50000"/>
                    <a:lumOff val="50000"/>
                  </a:schemeClr>
                </a:solidFill>
                <a:latin typeface="Segoe UI" panose="020B0502040204020203" pitchFamily="34" charset="0"/>
                <a:cs typeface="Segoe UI" panose="020B0502040204020203" pitchFamily="34" charset="0"/>
              </a:rPr>
              <a:t>7	National Center for Education Statistics, May 2021.</a:t>
            </a:r>
            <a:endParaRPr sz="8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8" name="Slide Number Placeholder 5">
            <a:extLst>
              <a:ext uri="{FF2B5EF4-FFF2-40B4-BE49-F238E27FC236}">
                <a16:creationId xmlns:a16="http://schemas.microsoft.com/office/drawing/2014/main" id="{916775C3-196C-49F9-4AC1-5E12CCEBE01E}"/>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7</a:t>
            </a:fld>
            <a:endParaRPr lang="en-US" dirty="0">
              <a:solidFill>
                <a:schemeClr val="bg2"/>
              </a:solidFill>
            </a:endParaRPr>
          </a:p>
        </p:txBody>
      </p:sp>
      <p:sp>
        <p:nvSpPr>
          <p:cNvPr id="9" name="Footer Placeholder 3">
            <a:extLst>
              <a:ext uri="{FF2B5EF4-FFF2-40B4-BE49-F238E27FC236}">
                <a16:creationId xmlns:a16="http://schemas.microsoft.com/office/drawing/2014/main" id="{3295E7EC-03C3-E245-3D2C-31EFE6E242F3}"/>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ouple of women sitting on steps&#10;&#10;Description automatically generated with low confidence">
            <a:extLst>
              <a:ext uri="{FF2B5EF4-FFF2-40B4-BE49-F238E27FC236}">
                <a16:creationId xmlns:a16="http://schemas.microsoft.com/office/drawing/2014/main" id="{88707A21-5DC8-5374-06D8-6C9B07D23FEC}"/>
              </a:ext>
            </a:extLst>
          </p:cNvPr>
          <p:cNvPicPr>
            <a:picLocks noChangeAspect="1"/>
          </p:cNvPicPr>
          <p:nvPr/>
        </p:nvPicPr>
        <p:blipFill>
          <a:blip r:embed="rId3"/>
          <a:stretch>
            <a:fillRect/>
          </a:stretch>
        </p:blipFill>
        <p:spPr>
          <a:xfrm>
            <a:off x="7305625" y="0"/>
            <a:ext cx="7324775" cy="8229600"/>
          </a:xfrm>
          <a:prstGeom prst="rect">
            <a:avLst/>
          </a:prstGeom>
        </p:spPr>
      </p:pic>
      <p:sp>
        <p:nvSpPr>
          <p:cNvPr id="3" name="object 3"/>
          <p:cNvSpPr txBox="1">
            <a:spLocks noGrp="1"/>
          </p:cNvSpPr>
          <p:nvPr>
            <p:ph type="title"/>
          </p:nvPr>
        </p:nvSpPr>
        <p:spPr>
          <a:xfrm>
            <a:off x="420885" y="341376"/>
            <a:ext cx="5452110" cy="551433"/>
          </a:xfrm>
          <a:prstGeom prst="rect">
            <a:avLst/>
          </a:prstGeom>
        </p:spPr>
        <p:txBody>
          <a:bodyPr vert="horz" wrap="square" lIns="0" tIns="12700" rIns="0" bIns="0" rtlCol="0">
            <a:spAutoFit/>
          </a:bodyPr>
          <a:lstStyle/>
          <a:p>
            <a:pPr marL="12700" marR="5080">
              <a:lnSpc>
                <a:spcPct val="100000"/>
              </a:lnSpc>
              <a:spcBef>
                <a:spcPts val="100"/>
              </a:spcBef>
            </a:pPr>
            <a:r>
              <a:rPr sz="3500" spc="-5" dirty="0">
                <a:solidFill>
                  <a:srgbClr val="002677"/>
                </a:solidFill>
              </a:rPr>
              <a:t>Women</a:t>
            </a:r>
            <a:r>
              <a:rPr sz="3500" spc="-110" dirty="0">
                <a:solidFill>
                  <a:srgbClr val="002677"/>
                </a:solidFill>
              </a:rPr>
              <a:t> </a:t>
            </a:r>
            <a:r>
              <a:rPr sz="3500" spc="-5" dirty="0">
                <a:solidFill>
                  <a:srgbClr val="002677"/>
                </a:solidFill>
              </a:rPr>
              <a:t>are</a:t>
            </a:r>
            <a:r>
              <a:rPr lang="en-US" sz="3500" spc="-5" dirty="0">
                <a:solidFill>
                  <a:srgbClr val="002677"/>
                </a:solidFill>
              </a:rPr>
              <a:t> </a:t>
            </a:r>
            <a:r>
              <a:rPr sz="3500" dirty="0">
                <a:solidFill>
                  <a:srgbClr val="002677"/>
                </a:solidFill>
              </a:rPr>
              <a:t>living</a:t>
            </a:r>
            <a:r>
              <a:rPr sz="3500" spc="-15" dirty="0">
                <a:solidFill>
                  <a:srgbClr val="002677"/>
                </a:solidFill>
              </a:rPr>
              <a:t> </a:t>
            </a:r>
            <a:r>
              <a:rPr sz="3500" spc="-5" dirty="0">
                <a:solidFill>
                  <a:srgbClr val="002677"/>
                </a:solidFill>
              </a:rPr>
              <a:t>longer</a:t>
            </a:r>
            <a:endParaRPr sz="3500" dirty="0">
              <a:latin typeface="Arial"/>
              <a:cs typeface="Arial"/>
            </a:endParaRPr>
          </a:p>
        </p:txBody>
      </p:sp>
      <p:sp>
        <p:nvSpPr>
          <p:cNvPr id="4" name="object 4"/>
          <p:cNvSpPr txBox="1"/>
          <p:nvPr/>
        </p:nvSpPr>
        <p:spPr>
          <a:xfrm>
            <a:off x="437871" y="2286000"/>
            <a:ext cx="6430645" cy="3850734"/>
          </a:xfrm>
          <a:prstGeom prst="rect">
            <a:avLst/>
          </a:prstGeom>
        </p:spPr>
        <p:txBody>
          <a:bodyPr vert="horz" wrap="square" lIns="0" tIns="45720" rIns="0" bIns="0" rtlCol="0">
            <a:spAutoFit/>
          </a:bodyPr>
          <a:lstStyle/>
          <a:p>
            <a:pPr marL="287338" indent="-271463">
              <a:lnSpc>
                <a:spcPct val="100000"/>
              </a:lnSpc>
              <a:spcBef>
                <a:spcPts val="1200"/>
              </a:spcBef>
              <a:buFont typeface="Courier New"/>
              <a:buChar char="o"/>
            </a:pPr>
            <a:r>
              <a:rPr sz="1800" spc="-25" dirty="0">
                <a:solidFill>
                  <a:schemeClr val="tx2"/>
                </a:solidFill>
                <a:latin typeface="Segoe UI"/>
                <a:cs typeface="Segoe UI"/>
              </a:rPr>
              <a:t>Retirement</a:t>
            </a:r>
            <a:r>
              <a:rPr sz="1800" spc="-45" dirty="0">
                <a:solidFill>
                  <a:schemeClr val="tx2"/>
                </a:solidFill>
                <a:latin typeface="Segoe UI"/>
                <a:cs typeface="Segoe UI"/>
              </a:rPr>
              <a:t> </a:t>
            </a:r>
            <a:r>
              <a:rPr sz="1800" spc="-15" dirty="0">
                <a:solidFill>
                  <a:schemeClr val="tx2"/>
                </a:solidFill>
                <a:latin typeface="Segoe UI"/>
                <a:cs typeface="Segoe UI"/>
              </a:rPr>
              <a:t>can</a:t>
            </a:r>
            <a:r>
              <a:rPr sz="1800" spc="-55" dirty="0">
                <a:solidFill>
                  <a:schemeClr val="tx2"/>
                </a:solidFill>
                <a:latin typeface="Segoe UI"/>
                <a:cs typeface="Segoe UI"/>
              </a:rPr>
              <a:t> </a:t>
            </a:r>
            <a:r>
              <a:rPr sz="1800" spc="-20" dirty="0">
                <a:solidFill>
                  <a:schemeClr val="tx2"/>
                </a:solidFill>
                <a:latin typeface="Segoe UI"/>
                <a:cs typeface="Segoe UI"/>
              </a:rPr>
              <a:t>last</a:t>
            </a:r>
            <a:r>
              <a:rPr sz="1800" spc="-45" dirty="0">
                <a:solidFill>
                  <a:schemeClr val="tx2"/>
                </a:solidFill>
                <a:latin typeface="Segoe UI"/>
                <a:cs typeface="Segoe UI"/>
              </a:rPr>
              <a:t> </a:t>
            </a:r>
            <a:r>
              <a:rPr sz="1800" spc="-20" dirty="0">
                <a:solidFill>
                  <a:schemeClr val="tx2"/>
                </a:solidFill>
                <a:latin typeface="Segoe UI"/>
                <a:cs typeface="Segoe UI"/>
              </a:rPr>
              <a:t>quite</a:t>
            </a:r>
            <a:r>
              <a:rPr sz="1800" spc="-50" dirty="0">
                <a:solidFill>
                  <a:schemeClr val="tx2"/>
                </a:solidFill>
                <a:latin typeface="Segoe UI"/>
                <a:cs typeface="Segoe UI"/>
              </a:rPr>
              <a:t> </a:t>
            </a:r>
            <a:r>
              <a:rPr sz="1800" dirty="0">
                <a:solidFill>
                  <a:schemeClr val="tx2"/>
                </a:solidFill>
                <a:latin typeface="Segoe UI"/>
                <a:cs typeface="Segoe UI"/>
              </a:rPr>
              <a:t>a</a:t>
            </a:r>
            <a:r>
              <a:rPr sz="1800" spc="-50" dirty="0">
                <a:solidFill>
                  <a:schemeClr val="tx2"/>
                </a:solidFill>
                <a:latin typeface="Segoe UI"/>
                <a:cs typeface="Segoe UI"/>
              </a:rPr>
              <a:t> </a:t>
            </a:r>
            <a:r>
              <a:rPr sz="1800" spc="-20" dirty="0">
                <a:solidFill>
                  <a:schemeClr val="tx2"/>
                </a:solidFill>
                <a:latin typeface="Segoe UI"/>
                <a:cs typeface="Segoe UI"/>
              </a:rPr>
              <a:t>long</a:t>
            </a:r>
            <a:r>
              <a:rPr sz="1800" spc="-45" dirty="0">
                <a:solidFill>
                  <a:schemeClr val="tx2"/>
                </a:solidFill>
                <a:latin typeface="Segoe UI"/>
                <a:cs typeface="Segoe UI"/>
              </a:rPr>
              <a:t> </a:t>
            </a:r>
            <a:r>
              <a:rPr sz="1800" spc="-20" dirty="0">
                <a:solidFill>
                  <a:schemeClr val="tx2"/>
                </a:solidFill>
                <a:latin typeface="Segoe UI"/>
                <a:cs typeface="Segoe UI"/>
              </a:rPr>
              <a:t>time</a:t>
            </a:r>
            <a:r>
              <a:rPr sz="1800" spc="-50" dirty="0">
                <a:solidFill>
                  <a:schemeClr val="tx2"/>
                </a:solidFill>
                <a:latin typeface="Segoe UI"/>
                <a:cs typeface="Segoe UI"/>
              </a:rPr>
              <a:t> </a:t>
            </a:r>
            <a:r>
              <a:rPr sz="1800" dirty="0">
                <a:solidFill>
                  <a:schemeClr val="tx2"/>
                </a:solidFill>
                <a:latin typeface="Arial"/>
                <a:cs typeface="Arial"/>
              </a:rPr>
              <a:t>—</a:t>
            </a:r>
            <a:r>
              <a:rPr sz="1800" spc="-55" dirty="0">
                <a:solidFill>
                  <a:schemeClr val="tx2"/>
                </a:solidFill>
                <a:latin typeface="Arial"/>
                <a:cs typeface="Arial"/>
              </a:rPr>
              <a:t> </a:t>
            </a:r>
            <a:r>
              <a:rPr sz="1800" spc="-25" dirty="0">
                <a:solidFill>
                  <a:schemeClr val="tx2"/>
                </a:solidFill>
                <a:latin typeface="Segoe UI"/>
                <a:cs typeface="Segoe UI"/>
              </a:rPr>
              <a:t>upwards</a:t>
            </a:r>
            <a:r>
              <a:rPr sz="1800" spc="-50" dirty="0">
                <a:solidFill>
                  <a:schemeClr val="tx2"/>
                </a:solidFill>
                <a:latin typeface="Segoe UI"/>
                <a:cs typeface="Segoe UI"/>
              </a:rPr>
              <a:t> </a:t>
            </a:r>
            <a:r>
              <a:rPr sz="1800" spc="-15" dirty="0">
                <a:solidFill>
                  <a:schemeClr val="tx2"/>
                </a:solidFill>
                <a:latin typeface="Segoe UI"/>
                <a:cs typeface="Segoe UI"/>
              </a:rPr>
              <a:t>of</a:t>
            </a:r>
            <a:r>
              <a:rPr sz="1800" spc="-50" dirty="0">
                <a:solidFill>
                  <a:schemeClr val="tx2"/>
                </a:solidFill>
                <a:latin typeface="Segoe UI"/>
                <a:cs typeface="Segoe UI"/>
              </a:rPr>
              <a:t> </a:t>
            </a:r>
            <a:r>
              <a:rPr sz="1800" spc="-10" dirty="0">
                <a:solidFill>
                  <a:schemeClr val="tx2"/>
                </a:solidFill>
                <a:latin typeface="Segoe UI"/>
                <a:cs typeface="Segoe UI"/>
              </a:rPr>
              <a:t>30</a:t>
            </a:r>
            <a:r>
              <a:rPr sz="1800" spc="-45" dirty="0">
                <a:solidFill>
                  <a:schemeClr val="tx2"/>
                </a:solidFill>
                <a:latin typeface="Segoe UI"/>
                <a:cs typeface="Segoe UI"/>
              </a:rPr>
              <a:t> </a:t>
            </a:r>
            <a:r>
              <a:rPr sz="1800" spc="-20" dirty="0">
                <a:solidFill>
                  <a:schemeClr val="tx2"/>
                </a:solidFill>
                <a:latin typeface="Segoe UI"/>
                <a:cs typeface="Segoe UI"/>
              </a:rPr>
              <a:t>years.</a:t>
            </a:r>
            <a:endParaRPr sz="1800" dirty="0">
              <a:solidFill>
                <a:schemeClr val="tx2"/>
              </a:solidFill>
              <a:latin typeface="Segoe UI"/>
              <a:cs typeface="Segoe UI"/>
            </a:endParaRPr>
          </a:p>
          <a:p>
            <a:pPr marL="287338" marR="35560" indent="-271463">
              <a:lnSpc>
                <a:spcPct val="102200"/>
              </a:lnSpc>
              <a:spcBef>
                <a:spcPts val="1200"/>
              </a:spcBef>
              <a:buFont typeface="Courier New"/>
              <a:buChar char="o"/>
            </a:pPr>
            <a:r>
              <a:rPr sz="1800" spc="-5" dirty="0">
                <a:solidFill>
                  <a:schemeClr val="tx2"/>
                </a:solidFill>
                <a:latin typeface="Segoe UI"/>
                <a:cs typeface="Segoe UI"/>
              </a:rPr>
              <a:t>That</a:t>
            </a:r>
            <a:r>
              <a:rPr sz="1800" spc="-5" dirty="0">
                <a:solidFill>
                  <a:schemeClr val="tx2"/>
                </a:solidFill>
                <a:latin typeface="Arial"/>
                <a:cs typeface="Arial"/>
              </a:rPr>
              <a:t>’</a:t>
            </a:r>
            <a:r>
              <a:rPr sz="1800" spc="-5" dirty="0">
                <a:solidFill>
                  <a:schemeClr val="tx2"/>
                </a:solidFill>
                <a:latin typeface="Segoe UI"/>
                <a:cs typeface="Segoe UI"/>
              </a:rPr>
              <a:t>s great </a:t>
            </a:r>
            <a:r>
              <a:rPr sz="1800" dirty="0">
                <a:solidFill>
                  <a:schemeClr val="tx2"/>
                </a:solidFill>
                <a:latin typeface="Segoe UI"/>
                <a:cs typeface="Segoe UI"/>
              </a:rPr>
              <a:t>if </a:t>
            </a:r>
            <a:r>
              <a:rPr sz="1800" spc="-5" dirty="0">
                <a:solidFill>
                  <a:schemeClr val="tx2"/>
                </a:solidFill>
                <a:latin typeface="Segoe UI"/>
                <a:cs typeface="Segoe UI"/>
              </a:rPr>
              <a:t>you</a:t>
            </a:r>
            <a:r>
              <a:rPr sz="1800" spc="-5" dirty="0">
                <a:solidFill>
                  <a:schemeClr val="tx2"/>
                </a:solidFill>
                <a:latin typeface="Arial"/>
                <a:cs typeface="Arial"/>
              </a:rPr>
              <a:t>’</a:t>
            </a:r>
            <a:r>
              <a:rPr sz="1800" spc="-5" dirty="0">
                <a:solidFill>
                  <a:schemeClr val="tx2"/>
                </a:solidFill>
                <a:latin typeface="Segoe UI"/>
                <a:cs typeface="Segoe UI"/>
              </a:rPr>
              <a:t>ve prepared ahead of time and know your  income </a:t>
            </a:r>
            <a:r>
              <a:rPr sz="1800" dirty="0">
                <a:solidFill>
                  <a:schemeClr val="tx2"/>
                </a:solidFill>
                <a:latin typeface="Segoe UI"/>
                <a:cs typeface="Segoe UI"/>
              </a:rPr>
              <a:t>can </a:t>
            </a:r>
            <a:r>
              <a:rPr sz="1800" spc="-5" dirty="0">
                <a:solidFill>
                  <a:schemeClr val="tx2"/>
                </a:solidFill>
                <a:latin typeface="Segoe UI"/>
                <a:cs typeface="Segoe UI"/>
              </a:rPr>
              <a:t>keep up with your</a:t>
            </a:r>
            <a:r>
              <a:rPr sz="1800" spc="-50" dirty="0">
                <a:solidFill>
                  <a:schemeClr val="tx2"/>
                </a:solidFill>
                <a:latin typeface="Segoe UI"/>
                <a:cs typeface="Segoe UI"/>
              </a:rPr>
              <a:t> </a:t>
            </a:r>
            <a:r>
              <a:rPr sz="1800" spc="-5" dirty="0">
                <a:solidFill>
                  <a:schemeClr val="tx2"/>
                </a:solidFill>
                <a:latin typeface="Segoe UI"/>
                <a:cs typeface="Segoe UI"/>
              </a:rPr>
              <a:t>expenses.</a:t>
            </a:r>
            <a:endParaRPr sz="1800" dirty="0">
              <a:solidFill>
                <a:schemeClr val="tx2"/>
              </a:solidFill>
              <a:latin typeface="Segoe UI"/>
              <a:cs typeface="Segoe UI"/>
            </a:endParaRPr>
          </a:p>
          <a:p>
            <a:pPr marL="287338" indent="-271463">
              <a:lnSpc>
                <a:spcPct val="100000"/>
              </a:lnSpc>
              <a:spcBef>
                <a:spcPts val="1200"/>
              </a:spcBef>
              <a:buFont typeface="Courier New"/>
              <a:buChar char="o"/>
            </a:pPr>
            <a:r>
              <a:rPr sz="1800" spc="-5" dirty="0">
                <a:solidFill>
                  <a:schemeClr val="tx2"/>
                </a:solidFill>
                <a:latin typeface="Segoe UI"/>
                <a:cs typeface="Segoe UI"/>
              </a:rPr>
              <a:t>Women</a:t>
            </a:r>
            <a:r>
              <a:rPr sz="1800" spc="-5" dirty="0">
                <a:solidFill>
                  <a:schemeClr val="tx2"/>
                </a:solidFill>
                <a:latin typeface="Arial"/>
                <a:cs typeface="Arial"/>
              </a:rPr>
              <a:t>’</a:t>
            </a:r>
            <a:r>
              <a:rPr sz="1800" spc="-5" dirty="0">
                <a:solidFill>
                  <a:schemeClr val="tx2"/>
                </a:solidFill>
                <a:latin typeface="Segoe UI"/>
                <a:cs typeface="Segoe UI"/>
              </a:rPr>
              <a:t>s life expectancy </a:t>
            </a:r>
            <a:r>
              <a:rPr sz="1800" dirty="0">
                <a:solidFill>
                  <a:schemeClr val="tx2"/>
                </a:solidFill>
                <a:latin typeface="Segoe UI"/>
                <a:cs typeface="Segoe UI"/>
              </a:rPr>
              <a:t>is </a:t>
            </a:r>
            <a:r>
              <a:rPr lang="en-US" spc="-5" dirty="0">
                <a:solidFill>
                  <a:schemeClr val="tx2"/>
                </a:solidFill>
                <a:latin typeface="Segoe UI"/>
                <a:cs typeface="Segoe UI"/>
              </a:rPr>
              <a:t>79</a:t>
            </a:r>
            <a:r>
              <a:rPr sz="1800" spc="-5" dirty="0">
                <a:solidFill>
                  <a:schemeClr val="tx2"/>
                </a:solidFill>
                <a:latin typeface="Segoe UI"/>
                <a:cs typeface="Segoe UI"/>
              </a:rPr>
              <a:t>.1 years </a:t>
            </a:r>
            <a:r>
              <a:rPr sz="1800" dirty="0">
                <a:solidFill>
                  <a:schemeClr val="tx2"/>
                </a:solidFill>
                <a:latin typeface="Segoe UI"/>
                <a:cs typeface="Segoe UI"/>
              </a:rPr>
              <a:t>vs</a:t>
            </a:r>
            <a:r>
              <a:rPr lang="en-US" sz="1800" dirty="0">
                <a:solidFill>
                  <a:schemeClr val="tx2"/>
                </a:solidFill>
                <a:latin typeface="Segoe UI"/>
                <a:cs typeface="Segoe UI"/>
              </a:rPr>
              <a:t>.</a:t>
            </a:r>
            <a:r>
              <a:rPr sz="1800" dirty="0">
                <a:solidFill>
                  <a:schemeClr val="tx2"/>
                </a:solidFill>
                <a:latin typeface="Segoe UI"/>
                <a:cs typeface="Segoe UI"/>
              </a:rPr>
              <a:t> </a:t>
            </a:r>
            <a:r>
              <a:rPr sz="1800" spc="-5" dirty="0">
                <a:solidFill>
                  <a:schemeClr val="tx2"/>
                </a:solidFill>
                <a:latin typeface="Segoe UI"/>
                <a:cs typeface="Segoe UI"/>
              </a:rPr>
              <a:t>7</a:t>
            </a:r>
            <a:r>
              <a:rPr lang="en-US" sz="1800" spc="-5" dirty="0">
                <a:solidFill>
                  <a:schemeClr val="tx2"/>
                </a:solidFill>
                <a:latin typeface="Segoe UI"/>
                <a:cs typeface="Segoe UI"/>
              </a:rPr>
              <a:t>3</a:t>
            </a:r>
            <a:r>
              <a:rPr sz="1800" spc="-5" dirty="0">
                <a:solidFill>
                  <a:schemeClr val="tx2"/>
                </a:solidFill>
                <a:latin typeface="Segoe UI"/>
                <a:cs typeface="Segoe UI"/>
              </a:rPr>
              <a:t>.</a:t>
            </a:r>
            <a:r>
              <a:rPr lang="en-US" sz="1800" spc="-5" dirty="0">
                <a:solidFill>
                  <a:schemeClr val="tx2"/>
                </a:solidFill>
                <a:latin typeface="Segoe UI"/>
                <a:cs typeface="Segoe UI"/>
              </a:rPr>
              <a:t>2</a:t>
            </a:r>
            <a:r>
              <a:rPr sz="1800" spc="-5" dirty="0">
                <a:solidFill>
                  <a:schemeClr val="tx2"/>
                </a:solidFill>
                <a:latin typeface="Segoe UI"/>
                <a:cs typeface="Segoe UI"/>
              </a:rPr>
              <a:t> for</a:t>
            </a:r>
            <a:r>
              <a:rPr sz="1800" spc="-45" dirty="0">
                <a:solidFill>
                  <a:schemeClr val="tx2"/>
                </a:solidFill>
                <a:latin typeface="Segoe UI"/>
                <a:cs typeface="Segoe UI"/>
              </a:rPr>
              <a:t> </a:t>
            </a:r>
            <a:r>
              <a:rPr sz="1800" spc="-5" dirty="0">
                <a:solidFill>
                  <a:schemeClr val="tx2"/>
                </a:solidFill>
                <a:latin typeface="Segoe UI"/>
                <a:cs typeface="Segoe UI"/>
              </a:rPr>
              <a:t>men.</a:t>
            </a:r>
            <a:r>
              <a:rPr lang="en-US" sz="1600" spc="-7" baseline="32000" dirty="0">
                <a:solidFill>
                  <a:schemeClr val="tx2"/>
                </a:solidFill>
                <a:latin typeface="Segoe UI"/>
                <a:cs typeface="Segoe UI"/>
              </a:rPr>
              <a:t>7</a:t>
            </a:r>
            <a:endParaRPr sz="1600" baseline="32000" dirty="0">
              <a:solidFill>
                <a:schemeClr val="tx2"/>
              </a:solidFill>
              <a:latin typeface="Segoe UI"/>
              <a:cs typeface="Segoe UI"/>
            </a:endParaRPr>
          </a:p>
          <a:p>
            <a:pPr marL="287338" indent="-271463">
              <a:lnSpc>
                <a:spcPct val="100000"/>
              </a:lnSpc>
              <a:spcBef>
                <a:spcPts val="1200"/>
              </a:spcBef>
              <a:buFont typeface="Courier New"/>
              <a:buChar char="o"/>
            </a:pPr>
            <a:r>
              <a:rPr sz="1800" dirty="0">
                <a:solidFill>
                  <a:schemeClr val="tx2"/>
                </a:solidFill>
                <a:latin typeface="Segoe UI"/>
                <a:cs typeface="Segoe UI"/>
              </a:rPr>
              <a:t>A </a:t>
            </a:r>
            <a:r>
              <a:rPr sz="1800" spc="-5" dirty="0">
                <a:solidFill>
                  <a:schemeClr val="tx2"/>
                </a:solidFill>
                <a:latin typeface="Segoe UI"/>
                <a:cs typeface="Segoe UI"/>
              </a:rPr>
              <a:t>65-year-old woman has </a:t>
            </a:r>
            <a:r>
              <a:rPr sz="1800" dirty="0">
                <a:solidFill>
                  <a:schemeClr val="tx2"/>
                </a:solidFill>
                <a:latin typeface="Segoe UI"/>
                <a:cs typeface="Segoe UI"/>
              </a:rPr>
              <a:t>a </a:t>
            </a:r>
            <a:r>
              <a:rPr lang="en-US" dirty="0">
                <a:solidFill>
                  <a:schemeClr val="tx2"/>
                </a:solidFill>
                <a:latin typeface="Segoe UI"/>
                <a:cs typeface="Segoe UI"/>
              </a:rPr>
              <a:t>66</a:t>
            </a:r>
            <a:r>
              <a:rPr sz="1800" dirty="0">
                <a:solidFill>
                  <a:schemeClr val="tx2"/>
                </a:solidFill>
                <a:latin typeface="Segoe UI"/>
                <a:cs typeface="Segoe UI"/>
              </a:rPr>
              <a:t>% </a:t>
            </a:r>
            <a:r>
              <a:rPr sz="1800" spc="-5" dirty="0">
                <a:solidFill>
                  <a:schemeClr val="tx2"/>
                </a:solidFill>
                <a:latin typeface="Segoe UI"/>
                <a:cs typeface="Segoe UI"/>
              </a:rPr>
              <a:t>chan</a:t>
            </a:r>
            <a:r>
              <a:rPr lang="en-US" sz="1800" spc="-5" dirty="0">
                <a:solidFill>
                  <a:schemeClr val="tx2"/>
                </a:solidFill>
                <a:latin typeface="Segoe UI"/>
                <a:cs typeface="Segoe UI"/>
              </a:rPr>
              <a:t>c</a:t>
            </a:r>
            <a:r>
              <a:rPr sz="1800" spc="-5" dirty="0">
                <a:solidFill>
                  <a:schemeClr val="tx2"/>
                </a:solidFill>
                <a:latin typeface="Segoe UI"/>
                <a:cs typeface="Segoe UI"/>
              </a:rPr>
              <a:t>e of living </a:t>
            </a:r>
            <a:r>
              <a:rPr sz="1800" dirty="0">
                <a:solidFill>
                  <a:schemeClr val="tx2"/>
                </a:solidFill>
                <a:latin typeface="Segoe UI"/>
                <a:cs typeface="Segoe UI"/>
              </a:rPr>
              <a:t>to </a:t>
            </a:r>
            <a:r>
              <a:rPr sz="1800" spc="-5" dirty="0">
                <a:solidFill>
                  <a:schemeClr val="tx2"/>
                </a:solidFill>
                <a:latin typeface="Segoe UI"/>
                <a:cs typeface="Segoe UI"/>
              </a:rPr>
              <a:t>age</a:t>
            </a:r>
            <a:r>
              <a:rPr sz="1800" spc="-70" dirty="0">
                <a:solidFill>
                  <a:schemeClr val="tx2"/>
                </a:solidFill>
                <a:latin typeface="Segoe UI"/>
                <a:cs typeface="Segoe UI"/>
              </a:rPr>
              <a:t> </a:t>
            </a:r>
            <a:r>
              <a:rPr sz="1800" dirty="0">
                <a:solidFill>
                  <a:schemeClr val="tx2"/>
                </a:solidFill>
                <a:latin typeface="Segoe UI"/>
                <a:cs typeface="Segoe UI"/>
              </a:rPr>
              <a:t>85.</a:t>
            </a:r>
            <a:r>
              <a:rPr lang="en-US" sz="1600" baseline="32000" dirty="0">
                <a:solidFill>
                  <a:schemeClr val="tx2"/>
                </a:solidFill>
                <a:latin typeface="Segoe UI"/>
                <a:cs typeface="Segoe UI"/>
              </a:rPr>
              <a:t>8</a:t>
            </a:r>
            <a:endParaRPr sz="1600" baseline="32000" dirty="0">
              <a:solidFill>
                <a:schemeClr val="tx2"/>
              </a:solidFill>
              <a:latin typeface="Segoe UI"/>
              <a:cs typeface="Segoe UI"/>
            </a:endParaRPr>
          </a:p>
          <a:p>
            <a:pPr marL="287338" marR="322580" indent="-271463">
              <a:lnSpc>
                <a:spcPct val="99400"/>
              </a:lnSpc>
              <a:spcBef>
                <a:spcPts val="1200"/>
              </a:spcBef>
              <a:buFont typeface="Courier New"/>
              <a:buChar char="o"/>
            </a:pPr>
            <a:r>
              <a:rPr sz="1800" spc="-5" dirty="0">
                <a:solidFill>
                  <a:schemeClr val="tx2"/>
                </a:solidFill>
                <a:latin typeface="Segoe UI"/>
                <a:cs typeface="Segoe UI"/>
              </a:rPr>
              <a:t>Several factors result </a:t>
            </a:r>
            <a:r>
              <a:rPr sz="1800" dirty="0">
                <a:solidFill>
                  <a:schemeClr val="tx2"/>
                </a:solidFill>
                <a:latin typeface="Segoe UI"/>
                <a:cs typeface="Segoe UI"/>
              </a:rPr>
              <a:t>in </a:t>
            </a:r>
            <a:r>
              <a:rPr sz="1800" spc="-5" dirty="0">
                <a:solidFill>
                  <a:schemeClr val="tx2"/>
                </a:solidFill>
                <a:latin typeface="Segoe UI"/>
                <a:cs typeface="Segoe UI"/>
              </a:rPr>
              <a:t>women having </a:t>
            </a:r>
            <a:r>
              <a:rPr sz="1800" dirty="0">
                <a:solidFill>
                  <a:schemeClr val="tx2"/>
                </a:solidFill>
                <a:latin typeface="Segoe UI"/>
                <a:cs typeface="Segoe UI"/>
              </a:rPr>
              <a:t>a </a:t>
            </a:r>
            <a:r>
              <a:rPr sz="1800" spc="-5" dirty="0">
                <a:solidFill>
                  <a:schemeClr val="tx2"/>
                </a:solidFill>
                <a:latin typeface="Segoe UI"/>
                <a:cs typeface="Segoe UI"/>
              </a:rPr>
              <a:t>higher chance </a:t>
            </a:r>
            <a:br>
              <a:rPr lang="en-US" sz="1800" spc="-5" dirty="0">
                <a:solidFill>
                  <a:schemeClr val="tx2"/>
                </a:solidFill>
                <a:latin typeface="Segoe UI"/>
                <a:cs typeface="Segoe UI"/>
              </a:rPr>
            </a:br>
            <a:r>
              <a:rPr sz="1800" spc="-5" dirty="0">
                <a:solidFill>
                  <a:schemeClr val="tx2"/>
                </a:solidFill>
                <a:latin typeface="Segoe UI"/>
                <a:cs typeface="Segoe UI"/>
              </a:rPr>
              <a:t>of</a:t>
            </a:r>
            <a:r>
              <a:rPr lang="en-US" sz="1800" spc="-5" dirty="0">
                <a:solidFill>
                  <a:schemeClr val="tx2"/>
                </a:solidFill>
                <a:latin typeface="Segoe UI"/>
                <a:cs typeface="Segoe UI"/>
              </a:rPr>
              <a:t> </a:t>
            </a:r>
            <a:r>
              <a:rPr sz="1800" spc="-5" dirty="0">
                <a:solidFill>
                  <a:schemeClr val="tx2"/>
                </a:solidFill>
                <a:latin typeface="Segoe UI"/>
                <a:cs typeface="Segoe UI"/>
              </a:rPr>
              <a:t>living beyond their spouse</a:t>
            </a:r>
            <a:r>
              <a:rPr lang="en-US" sz="1800" spc="-5" dirty="0">
                <a:solidFill>
                  <a:schemeClr val="tx2"/>
                </a:solidFill>
                <a:latin typeface="Segoe UI"/>
                <a:cs typeface="Segoe UI"/>
              </a:rPr>
              <a:t>s</a:t>
            </a:r>
            <a:r>
              <a:rPr sz="1800" spc="-5" dirty="0">
                <a:solidFill>
                  <a:schemeClr val="tx2"/>
                </a:solidFill>
                <a:latin typeface="Segoe UI"/>
                <a:cs typeface="Segoe UI"/>
              </a:rPr>
              <a:t> or partner</a:t>
            </a:r>
            <a:r>
              <a:rPr lang="en-US" sz="1800" spc="-5" dirty="0">
                <a:solidFill>
                  <a:schemeClr val="tx2"/>
                </a:solidFill>
                <a:latin typeface="Segoe UI"/>
                <a:cs typeface="Segoe UI"/>
              </a:rPr>
              <a:t>s</a:t>
            </a:r>
            <a:r>
              <a:rPr sz="1800" spc="-5" dirty="0">
                <a:solidFill>
                  <a:schemeClr val="tx2"/>
                </a:solidFill>
                <a:latin typeface="Segoe UI"/>
                <a:cs typeface="Segoe UI"/>
              </a:rPr>
              <a:t>, including life  expectancy and age</a:t>
            </a:r>
            <a:r>
              <a:rPr sz="1800" spc="-15" dirty="0">
                <a:solidFill>
                  <a:schemeClr val="tx2"/>
                </a:solidFill>
                <a:latin typeface="Segoe UI"/>
                <a:cs typeface="Segoe UI"/>
              </a:rPr>
              <a:t> </a:t>
            </a:r>
            <a:r>
              <a:rPr sz="1800" spc="-5" dirty="0">
                <a:solidFill>
                  <a:schemeClr val="tx2"/>
                </a:solidFill>
                <a:latin typeface="Segoe UI"/>
                <a:cs typeface="Segoe UI"/>
              </a:rPr>
              <a:t>difference.</a:t>
            </a:r>
            <a:endParaRPr sz="1800" dirty="0">
              <a:solidFill>
                <a:schemeClr val="tx2"/>
              </a:solidFill>
              <a:latin typeface="Segoe UI"/>
              <a:cs typeface="Segoe UI"/>
            </a:endParaRPr>
          </a:p>
          <a:p>
            <a:pPr marL="287338" marR="466725" indent="-271463">
              <a:lnSpc>
                <a:spcPct val="102200"/>
              </a:lnSpc>
              <a:spcBef>
                <a:spcPts val="1200"/>
              </a:spcBef>
              <a:buFont typeface="Courier New"/>
              <a:buChar char="o"/>
            </a:pPr>
            <a:r>
              <a:rPr sz="1800" spc="-5" dirty="0">
                <a:solidFill>
                  <a:schemeClr val="tx2"/>
                </a:solidFill>
                <a:latin typeface="Segoe UI"/>
                <a:cs typeface="Segoe UI"/>
              </a:rPr>
              <a:t>Because women </a:t>
            </a:r>
            <a:r>
              <a:rPr sz="1800" dirty="0">
                <a:solidFill>
                  <a:schemeClr val="tx2"/>
                </a:solidFill>
                <a:latin typeface="Segoe UI"/>
                <a:cs typeface="Segoe UI"/>
              </a:rPr>
              <a:t>live </a:t>
            </a:r>
            <a:r>
              <a:rPr sz="1800" spc="-5" dirty="0">
                <a:solidFill>
                  <a:schemeClr val="tx2"/>
                </a:solidFill>
                <a:latin typeface="Segoe UI"/>
                <a:cs typeface="Segoe UI"/>
              </a:rPr>
              <a:t>longer than men</a:t>
            </a:r>
            <a:r>
              <a:rPr lang="en-US" spc="-5" dirty="0">
                <a:solidFill>
                  <a:schemeClr val="tx2"/>
                </a:solidFill>
                <a:latin typeface="Segoe UI"/>
                <a:cs typeface="Segoe UI"/>
              </a:rPr>
              <a:t> </a:t>
            </a:r>
            <a:r>
              <a:rPr sz="1800" spc="-5" dirty="0">
                <a:solidFill>
                  <a:schemeClr val="tx2"/>
                </a:solidFill>
                <a:latin typeface="Segoe UI"/>
                <a:cs typeface="Segoe UI"/>
              </a:rPr>
              <a:t>and usually </a:t>
            </a:r>
            <a:br>
              <a:rPr lang="en-US" sz="1800" spc="-5" dirty="0">
                <a:solidFill>
                  <a:schemeClr val="tx2"/>
                </a:solidFill>
                <a:latin typeface="Segoe UI"/>
                <a:cs typeface="Segoe UI"/>
              </a:rPr>
            </a:br>
            <a:r>
              <a:rPr sz="1800" spc="-5" dirty="0">
                <a:solidFill>
                  <a:schemeClr val="tx2"/>
                </a:solidFill>
                <a:latin typeface="Segoe UI"/>
                <a:cs typeface="Segoe UI"/>
              </a:rPr>
              <a:t>marry</a:t>
            </a:r>
            <a:r>
              <a:rPr lang="en-US" sz="1800" spc="-5" dirty="0">
                <a:solidFill>
                  <a:schemeClr val="tx2"/>
                </a:solidFill>
                <a:latin typeface="Segoe UI"/>
                <a:cs typeface="Segoe UI"/>
              </a:rPr>
              <a:t> </a:t>
            </a:r>
            <a:r>
              <a:rPr sz="1800" spc="-5" dirty="0">
                <a:solidFill>
                  <a:schemeClr val="tx2"/>
                </a:solidFill>
                <a:latin typeface="Segoe UI"/>
                <a:cs typeface="Segoe UI"/>
              </a:rPr>
              <a:t>men who are older, they have </a:t>
            </a:r>
            <a:r>
              <a:rPr sz="1800" dirty="0">
                <a:solidFill>
                  <a:schemeClr val="tx2"/>
                </a:solidFill>
                <a:latin typeface="Segoe UI"/>
                <a:cs typeface="Segoe UI"/>
              </a:rPr>
              <a:t>a </a:t>
            </a:r>
            <a:r>
              <a:rPr sz="1800" spc="-5" dirty="0">
                <a:solidFill>
                  <a:schemeClr val="tx2"/>
                </a:solidFill>
                <a:latin typeface="Segoe UI"/>
                <a:cs typeface="Segoe UI"/>
              </a:rPr>
              <a:t>higher chance </a:t>
            </a:r>
            <a:br>
              <a:rPr lang="en-US" sz="1800" spc="-5" dirty="0">
                <a:solidFill>
                  <a:schemeClr val="tx2"/>
                </a:solidFill>
                <a:latin typeface="Segoe UI"/>
                <a:cs typeface="Segoe UI"/>
              </a:rPr>
            </a:br>
            <a:r>
              <a:rPr sz="1800" spc="-5" dirty="0">
                <a:solidFill>
                  <a:schemeClr val="tx2"/>
                </a:solidFill>
                <a:latin typeface="Segoe UI"/>
                <a:cs typeface="Segoe UI"/>
              </a:rPr>
              <a:t>of</a:t>
            </a:r>
            <a:r>
              <a:rPr lang="en-US" sz="1800" spc="-5" dirty="0">
                <a:solidFill>
                  <a:schemeClr val="tx2"/>
                </a:solidFill>
                <a:latin typeface="Segoe UI"/>
                <a:cs typeface="Segoe UI"/>
              </a:rPr>
              <a:t> </a:t>
            </a:r>
            <a:r>
              <a:rPr sz="1800" spc="-5" dirty="0">
                <a:solidFill>
                  <a:schemeClr val="tx2"/>
                </a:solidFill>
                <a:latin typeface="Segoe UI"/>
                <a:cs typeface="Segoe UI"/>
              </a:rPr>
              <a:t>becoming</a:t>
            </a:r>
            <a:r>
              <a:rPr sz="1800" spc="-10" dirty="0">
                <a:solidFill>
                  <a:schemeClr val="tx2"/>
                </a:solidFill>
                <a:latin typeface="Segoe UI"/>
                <a:cs typeface="Segoe UI"/>
              </a:rPr>
              <a:t> </a:t>
            </a:r>
            <a:r>
              <a:rPr sz="1800" spc="-5" dirty="0">
                <a:solidFill>
                  <a:schemeClr val="tx2"/>
                </a:solidFill>
                <a:latin typeface="Segoe UI"/>
                <a:cs typeface="Segoe UI"/>
              </a:rPr>
              <a:t>widowed.</a:t>
            </a:r>
            <a:endParaRPr sz="1800" dirty="0">
              <a:solidFill>
                <a:schemeClr val="tx2"/>
              </a:solidFill>
              <a:latin typeface="Segoe UI"/>
              <a:cs typeface="Segoe UI"/>
            </a:endParaRPr>
          </a:p>
        </p:txBody>
      </p:sp>
      <p:sp>
        <p:nvSpPr>
          <p:cNvPr id="5" name="object 5"/>
          <p:cNvSpPr txBox="1"/>
          <p:nvPr/>
        </p:nvSpPr>
        <p:spPr>
          <a:xfrm>
            <a:off x="445224" y="7012823"/>
            <a:ext cx="3593376" cy="340477"/>
          </a:xfrm>
          <a:prstGeom prst="rect">
            <a:avLst/>
          </a:prstGeom>
        </p:spPr>
        <p:txBody>
          <a:bodyPr vert="horz" wrap="square" lIns="0" tIns="55244" rIns="0" bIns="0" rtlCol="0">
            <a:spAutoFit/>
          </a:bodyPr>
          <a:lstStyle/>
          <a:p>
            <a:pPr marL="115888" indent="-111125">
              <a:lnSpc>
                <a:spcPct val="100000"/>
              </a:lnSpc>
              <a:spcBef>
                <a:spcPts val="434"/>
              </a:spcBef>
            </a:pPr>
            <a:r>
              <a:rPr lang="en-US" sz="800" spc="-5" dirty="0">
                <a:solidFill>
                  <a:schemeClr val="tx1">
                    <a:lumMod val="50000"/>
                    <a:lumOff val="50000"/>
                  </a:schemeClr>
                </a:solidFill>
                <a:latin typeface="Segoe UI"/>
                <a:cs typeface="Segoe UI"/>
              </a:rPr>
              <a:t>7 	</a:t>
            </a:r>
            <a:r>
              <a:rPr sz="800" spc="-5" dirty="0">
                <a:solidFill>
                  <a:schemeClr val="tx1">
                    <a:lumMod val="50000"/>
                    <a:lumOff val="50000"/>
                  </a:schemeClr>
                </a:solidFill>
                <a:latin typeface="Segoe UI"/>
                <a:cs typeface="Segoe UI"/>
              </a:rPr>
              <a:t>Center </a:t>
            </a:r>
            <a:r>
              <a:rPr sz="800" dirty="0">
                <a:solidFill>
                  <a:schemeClr val="tx1">
                    <a:lumMod val="50000"/>
                    <a:lumOff val="50000"/>
                  </a:schemeClr>
                </a:solidFill>
                <a:latin typeface="Segoe UI"/>
                <a:cs typeface="Segoe UI"/>
              </a:rPr>
              <a:t>for </a:t>
            </a:r>
            <a:r>
              <a:rPr sz="800" spc="-5" dirty="0">
                <a:solidFill>
                  <a:schemeClr val="tx1">
                    <a:lumMod val="50000"/>
                    <a:lumOff val="50000"/>
                  </a:schemeClr>
                </a:solidFill>
                <a:latin typeface="Segoe UI"/>
                <a:cs typeface="Segoe UI"/>
              </a:rPr>
              <a:t>Disease </a:t>
            </a:r>
            <a:r>
              <a:rPr sz="800" dirty="0">
                <a:solidFill>
                  <a:schemeClr val="tx1">
                    <a:lumMod val="50000"/>
                    <a:lumOff val="50000"/>
                  </a:schemeClr>
                </a:solidFill>
                <a:latin typeface="Segoe UI"/>
                <a:cs typeface="Segoe UI"/>
              </a:rPr>
              <a:t>Control, Mortality in </a:t>
            </a:r>
            <a:r>
              <a:rPr sz="800" spc="-5" dirty="0">
                <a:solidFill>
                  <a:schemeClr val="tx1">
                    <a:lumMod val="50000"/>
                    <a:lumOff val="50000"/>
                  </a:schemeClr>
                </a:solidFill>
                <a:latin typeface="Segoe UI"/>
                <a:cs typeface="Segoe UI"/>
              </a:rPr>
              <a:t>the United States,</a:t>
            </a:r>
            <a:r>
              <a:rPr sz="800" spc="50" dirty="0">
                <a:solidFill>
                  <a:schemeClr val="tx1">
                    <a:lumMod val="50000"/>
                    <a:lumOff val="50000"/>
                  </a:schemeClr>
                </a:solidFill>
                <a:latin typeface="Segoe UI"/>
                <a:cs typeface="Segoe UI"/>
              </a:rPr>
              <a:t> </a:t>
            </a:r>
            <a:r>
              <a:rPr sz="800" dirty="0">
                <a:solidFill>
                  <a:schemeClr val="tx1">
                    <a:lumMod val="50000"/>
                    <a:lumOff val="50000"/>
                  </a:schemeClr>
                </a:solidFill>
                <a:latin typeface="Segoe UI"/>
                <a:cs typeface="Segoe UI"/>
              </a:rPr>
              <a:t>20</a:t>
            </a:r>
            <a:r>
              <a:rPr lang="en-US" sz="800" dirty="0">
                <a:solidFill>
                  <a:schemeClr val="tx1">
                    <a:lumMod val="50000"/>
                    <a:lumOff val="50000"/>
                  </a:schemeClr>
                </a:solidFill>
                <a:latin typeface="Segoe UI"/>
                <a:cs typeface="Segoe UI"/>
              </a:rPr>
              <a:t>22</a:t>
            </a:r>
            <a:r>
              <a:rPr sz="800" dirty="0">
                <a:solidFill>
                  <a:schemeClr val="tx1">
                    <a:lumMod val="50000"/>
                    <a:lumOff val="50000"/>
                  </a:schemeClr>
                </a:solidFill>
                <a:latin typeface="Segoe UI"/>
                <a:cs typeface="Segoe UI"/>
              </a:rPr>
              <a:t>.</a:t>
            </a:r>
          </a:p>
          <a:p>
            <a:pPr marL="115888" indent="-111125">
              <a:lnSpc>
                <a:spcPct val="100000"/>
              </a:lnSpc>
              <a:spcBef>
                <a:spcPts val="335"/>
              </a:spcBef>
            </a:pPr>
            <a:r>
              <a:rPr lang="en-US" sz="800" dirty="0">
                <a:solidFill>
                  <a:schemeClr val="tx1">
                    <a:lumMod val="50000"/>
                    <a:lumOff val="50000"/>
                  </a:schemeClr>
                </a:solidFill>
                <a:latin typeface="Segoe UI"/>
                <a:cs typeface="Segoe UI"/>
              </a:rPr>
              <a:t>8 	</a:t>
            </a:r>
            <a:r>
              <a:rPr sz="800" dirty="0">
                <a:solidFill>
                  <a:schemeClr val="tx1">
                    <a:lumMod val="50000"/>
                    <a:lumOff val="50000"/>
                  </a:schemeClr>
                </a:solidFill>
                <a:latin typeface="Segoe UI"/>
                <a:cs typeface="Segoe UI"/>
              </a:rPr>
              <a:t>Society of </a:t>
            </a:r>
            <a:r>
              <a:rPr sz="800" spc="-5" dirty="0">
                <a:solidFill>
                  <a:schemeClr val="tx1">
                    <a:lumMod val="50000"/>
                    <a:lumOff val="50000"/>
                  </a:schemeClr>
                </a:solidFill>
                <a:latin typeface="Segoe UI"/>
                <a:cs typeface="Segoe UI"/>
              </a:rPr>
              <a:t>Actuaries, Life Expectancy </a:t>
            </a:r>
            <a:r>
              <a:rPr lang="en-US" sz="800" dirty="0">
                <a:solidFill>
                  <a:schemeClr val="tx1">
                    <a:lumMod val="50000"/>
                    <a:lumOff val="50000"/>
                  </a:schemeClr>
                </a:solidFill>
                <a:latin typeface="Segoe UI"/>
                <a:cs typeface="Segoe UI"/>
              </a:rPr>
              <a:t>Illustrator</a:t>
            </a:r>
            <a:r>
              <a:rPr sz="800" dirty="0">
                <a:solidFill>
                  <a:schemeClr val="tx1">
                    <a:lumMod val="50000"/>
                    <a:lumOff val="50000"/>
                  </a:schemeClr>
                </a:solidFill>
                <a:latin typeface="Segoe UI"/>
                <a:cs typeface="Segoe UI"/>
              </a:rPr>
              <a:t>,</a:t>
            </a:r>
            <a:r>
              <a:rPr sz="800" spc="45" dirty="0">
                <a:solidFill>
                  <a:schemeClr val="tx1">
                    <a:lumMod val="50000"/>
                    <a:lumOff val="50000"/>
                  </a:schemeClr>
                </a:solidFill>
                <a:latin typeface="Segoe UI"/>
                <a:cs typeface="Segoe UI"/>
              </a:rPr>
              <a:t> </a:t>
            </a:r>
            <a:r>
              <a:rPr sz="800" dirty="0">
                <a:solidFill>
                  <a:schemeClr val="tx1">
                    <a:lumMod val="50000"/>
                    <a:lumOff val="50000"/>
                  </a:schemeClr>
                </a:solidFill>
                <a:latin typeface="Segoe UI"/>
                <a:cs typeface="Segoe UI"/>
              </a:rPr>
              <a:t>20</a:t>
            </a:r>
            <a:r>
              <a:rPr lang="en-US" sz="800" dirty="0">
                <a:solidFill>
                  <a:schemeClr val="tx1">
                    <a:lumMod val="50000"/>
                    <a:lumOff val="50000"/>
                  </a:schemeClr>
                </a:solidFill>
                <a:latin typeface="Segoe UI"/>
                <a:cs typeface="Segoe UI"/>
              </a:rPr>
              <a:t>23</a:t>
            </a:r>
            <a:r>
              <a:rPr sz="800" dirty="0">
                <a:solidFill>
                  <a:schemeClr val="tx1">
                    <a:lumMod val="50000"/>
                    <a:lumOff val="50000"/>
                  </a:schemeClr>
                </a:solidFill>
                <a:latin typeface="Segoe UI"/>
                <a:cs typeface="Segoe UI"/>
              </a:rPr>
              <a:t>.</a:t>
            </a:r>
          </a:p>
        </p:txBody>
      </p:sp>
      <p:sp>
        <p:nvSpPr>
          <p:cNvPr id="8" name="Slide Number Placeholder 5">
            <a:extLst>
              <a:ext uri="{FF2B5EF4-FFF2-40B4-BE49-F238E27FC236}">
                <a16:creationId xmlns:a16="http://schemas.microsoft.com/office/drawing/2014/main" id="{1F0A907A-5383-8F7C-690C-E1BBAC309F94}"/>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solidFill>
                  <a:schemeClr val="bg2"/>
                </a:solidFill>
              </a:rPr>
              <a:pPr/>
              <a:t>8</a:t>
            </a:fld>
            <a:endParaRPr lang="en-US" dirty="0">
              <a:solidFill>
                <a:schemeClr val="bg2"/>
              </a:solidFill>
            </a:endParaRPr>
          </a:p>
        </p:txBody>
      </p:sp>
      <p:sp>
        <p:nvSpPr>
          <p:cNvPr id="9" name="Footer Placeholder 3">
            <a:extLst>
              <a:ext uri="{FF2B5EF4-FFF2-40B4-BE49-F238E27FC236}">
                <a16:creationId xmlns:a16="http://schemas.microsoft.com/office/drawing/2014/main" id="{7B2A363C-22B5-E98C-302F-B646B6E2AE32}"/>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chemeClr val="bg2"/>
                </a:solidFill>
                <a:latin typeface="Segoe UI" panose="020B0502040204020203" pitchFamily="34" charset="0"/>
                <a:cs typeface="Segoe UI" panose="020B0502040204020203" pitchFamily="34" charset="0"/>
              </a:rPr>
              <a:t>Helping </a:t>
            </a:r>
            <a:r>
              <a:rPr lang="en-US" sz="960" spc="-25" dirty="0">
                <a:solidFill>
                  <a:schemeClr val="bg2"/>
                </a:solidFill>
                <a:latin typeface="Segoe UI" panose="020B0502040204020203" pitchFamily="34" charset="0"/>
                <a:cs typeface="Segoe UI" panose="020B0502040204020203" pitchFamily="34" charset="0"/>
              </a:rPr>
              <a:t>women </a:t>
            </a:r>
            <a:r>
              <a:rPr lang="en-US" sz="960" spc="-20" dirty="0">
                <a:solidFill>
                  <a:schemeClr val="bg2"/>
                </a:solidFill>
                <a:latin typeface="Segoe UI" panose="020B0502040204020203" pitchFamily="34" charset="0"/>
                <a:cs typeface="Segoe UI" panose="020B0502040204020203" pitchFamily="34" charset="0"/>
              </a:rPr>
              <a:t>save for </a:t>
            </a:r>
            <a:r>
              <a:rPr lang="en-US" sz="960" dirty="0">
                <a:solidFill>
                  <a:schemeClr val="bg2"/>
                </a:solidFill>
                <a:latin typeface="Segoe UI" panose="020B0502040204020203" pitchFamily="34" charset="0"/>
                <a:cs typeface="Segoe UI" panose="020B0502040204020203" pitchFamily="34" charset="0"/>
              </a:rPr>
              <a:t>a </a:t>
            </a:r>
            <a:r>
              <a:rPr lang="en-US" sz="960" spc="-20" dirty="0">
                <a:solidFill>
                  <a:schemeClr val="bg2"/>
                </a:solidFill>
                <a:latin typeface="Segoe UI" panose="020B0502040204020203" pitchFamily="34" charset="0"/>
                <a:cs typeface="Segoe UI" panose="020B0502040204020203" pitchFamily="34" charset="0"/>
              </a:rPr>
              <a:t>long </a:t>
            </a:r>
            <a:r>
              <a:rPr lang="en-US" sz="960" spc="-25" dirty="0">
                <a:solidFill>
                  <a:schemeClr val="bg2"/>
                </a:solidFill>
                <a:latin typeface="Segoe UI" panose="020B0502040204020203" pitchFamily="34" charset="0"/>
                <a:cs typeface="Segoe UI" panose="020B0502040204020203" pitchFamily="34" charset="0"/>
              </a:rPr>
              <a:t>and </a:t>
            </a:r>
            <a:r>
              <a:rPr lang="en-US" sz="960" spc="-20" dirty="0">
                <a:solidFill>
                  <a:schemeClr val="bg2"/>
                </a:solidFill>
                <a:latin typeface="Segoe UI" panose="020B0502040204020203" pitchFamily="34" charset="0"/>
                <a:cs typeface="Segoe UI" panose="020B0502040204020203" pitchFamily="34" charset="0"/>
              </a:rPr>
              <a:t>secure retirement — </a:t>
            </a:r>
            <a:r>
              <a:rPr lang="en-US" sz="960" spc="-25" dirty="0">
                <a:solidFill>
                  <a:schemeClr val="bg2"/>
                </a:solidFill>
                <a:latin typeface="Segoe UI" panose="020B0502040204020203" pitchFamily="34" charset="0"/>
                <a:cs typeface="Segoe UI" panose="020B0502040204020203" pitchFamily="34" charset="0"/>
              </a:rPr>
              <a:t>Month </a:t>
            </a:r>
            <a:r>
              <a:rPr lang="en-US" sz="960" spc="-20" dirty="0">
                <a:solidFill>
                  <a:schemeClr val="bg2"/>
                </a:solidFill>
                <a:latin typeface="Segoe UI" panose="020B0502040204020203" pitchFamily="34" charset="0"/>
                <a:cs typeface="Segoe UI" panose="020B0502040204020203" pitchFamily="34" charset="0"/>
              </a:rPr>
              <a:t>00, </a:t>
            </a:r>
            <a:r>
              <a:rPr lang="en-US" sz="960" spc="-25" dirty="0">
                <a:solidFill>
                  <a:schemeClr val="bg2"/>
                </a:solidFill>
                <a:latin typeface="Segoe UI" panose="020B0502040204020203" pitchFamily="34" charset="0"/>
                <a:cs typeface="Segoe UI" panose="020B0502040204020203" pitchFamily="34" charset="0"/>
              </a:rPr>
              <a:t>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1" y="2290362"/>
            <a:ext cx="6764655" cy="0"/>
          </a:xfrm>
          <a:custGeom>
            <a:avLst/>
            <a:gdLst/>
            <a:ahLst/>
            <a:cxnLst/>
            <a:rect l="l" t="t" r="r" b="b"/>
            <a:pathLst>
              <a:path w="6764655">
                <a:moveTo>
                  <a:pt x="0" y="0"/>
                </a:moveTo>
                <a:lnTo>
                  <a:pt x="6764435" y="1"/>
                </a:lnTo>
              </a:path>
            </a:pathLst>
          </a:custGeom>
          <a:ln w="6350">
            <a:solidFill>
              <a:srgbClr val="002677"/>
            </a:solidFill>
          </a:ln>
        </p:spPr>
        <p:txBody>
          <a:bodyPr wrap="square" lIns="0" tIns="0" rIns="0" bIns="0" rtlCol="0"/>
          <a:lstStyle/>
          <a:p>
            <a:endParaRPr/>
          </a:p>
        </p:txBody>
      </p:sp>
      <p:sp>
        <p:nvSpPr>
          <p:cNvPr id="3" name="object 3"/>
          <p:cNvSpPr/>
          <p:nvPr/>
        </p:nvSpPr>
        <p:spPr>
          <a:xfrm>
            <a:off x="7392380" y="2290362"/>
            <a:ext cx="6781165" cy="0"/>
          </a:xfrm>
          <a:custGeom>
            <a:avLst/>
            <a:gdLst/>
            <a:ahLst/>
            <a:cxnLst/>
            <a:rect l="l" t="t" r="r" b="b"/>
            <a:pathLst>
              <a:path w="6781165">
                <a:moveTo>
                  <a:pt x="0" y="0"/>
                </a:moveTo>
                <a:lnTo>
                  <a:pt x="6780821" y="1"/>
                </a:lnTo>
              </a:path>
            </a:pathLst>
          </a:custGeom>
          <a:ln w="6350">
            <a:solidFill>
              <a:srgbClr val="002677"/>
            </a:solidFill>
          </a:ln>
        </p:spPr>
        <p:txBody>
          <a:bodyPr wrap="square" lIns="0" tIns="0" rIns="0" bIns="0" rtlCol="0"/>
          <a:lstStyle/>
          <a:p>
            <a:endParaRPr/>
          </a:p>
        </p:txBody>
      </p:sp>
      <p:sp>
        <p:nvSpPr>
          <p:cNvPr id="4" name="object 4"/>
          <p:cNvSpPr/>
          <p:nvPr/>
        </p:nvSpPr>
        <p:spPr>
          <a:xfrm>
            <a:off x="2713051" y="3632358"/>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rgbClr val="336AFF"/>
          </a:solidFill>
        </p:spPr>
        <p:txBody>
          <a:bodyPr wrap="square" lIns="0" tIns="0" rIns="0" bIns="0" rtlCol="0"/>
          <a:lstStyle/>
          <a:p>
            <a:endParaRPr/>
          </a:p>
        </p:txBody>
      </p:sp>
      <p:sp>
        <p:nvSpPr>
          <p:cNvPr id="5" name="object 5"/>
          <p:cNvSpPr txBox="1">
            <a:spLocks noGrp="1"/>
          </p:cNvSpPr>
          <p:nvPr>
            <p:ph type="title"/>
          </p:nvPr>
        </p:nvSpPr>
        <p:spPr>
          <a:xfrm>
            <a:off x="420883" y="341376"/>
            <a:ext cx="8890635" cy="558800"/>
          </a:xfrm>
          <a:prstGeom prst="rect">
            <a:avLst/>
          </a:prstGeom>
        </p:spPr>
        <p:txBody>
          <a:bodyPr vert="horz" wrap="square" lIns="0" tIns="12700" rIns="0" bIns="0" rtlCol="0">
            <a:spAutoFit/>
          </a:bodyPr>
          <a:lstStyle/>
          <a:p>
            <a:pPr marL="12700">
              <a:lnSpc>
                <a:spcPct val="100000"/>
              </a:lnSpc>
              <a:spcBef>
                <a:spcPts val="100"/>
              </a:spcBef>
            </a:pPr>
            <a:r>
              <a:rPr sz="3500" dirty="0">
                <a:solidFill>
                  <a:srgbClr val="002677"/>
                </a:solidFill>
              </a:rPr>
              <a:t>The </a:t>
            </a:r>
            <a:r>
              <a:rPr sz="3500" spc="-5" dirty="0">
                <a:solidFill>
                  <a:srgbClr val="002677"/>
                </a:solidFill>
              </a:rPr>
              <a:t>best </a:t>
            </a:r>
            <a:r>
              <a:rPr sz="3500" dirty="0">
                <a:solidFill>
                  <a:srgbClr val="002677"/>
                </a:solidFill>
              </a:rPr>
              <a:t>time to plan </a:t>
            </a:r>
            <a:r>
              <a:rPr sz="3500" spc="-5" dirty="0">
                <a:solidFill>
                  <a:srgbClr val="002677"/>
                </a:solidFill>
              </a:rPr>
              <a:t>for </a:t>
            </a:r>
            <a:r>
              <a:rPr sz="3500" dirty="0">
                <a:solidFill>
                  <a:srgbClr val="002677"/>
                </a:solidFill>
              </a:rPr>
              <a:t>the </a:t>
            </a:r>
            <a:r>
              <a:rPr sz="3500" spc="-10" dirty="0">
                <a:solidFill>
                  <a:srgbClr val="002677"/>
                </a:solidFill>
              </a:rPr>
              <a:t>future </a:t>
            </a:r>
            <a:r>
              <a:rPr sz="3500" dirty="0">
                <a:solidFill>
                  <a:srgbClr val="002677"/>
                </a:solidFill>
              </a:rPr>
              <a:t>is</a:t>
            </a:r>
            <a:r>
              <a:rPr sz="3500" spc="-125" dirty="0">
                <a:solidFill>
                  <a:srgbClr val="002677"/>
                </a:solidFill>
              </a:rPr>
              <a:t> </a:t>
            </a:r>
            <a:r>
              <a:rPr sz="3500" spc="-5" dirty="0">
                <a:solidFill>
                  <a:srgbClr val="002677"/>
                </a:solidFill>
              </a:rPr>
              <a:t>now</a:t>
            </a:r>
            <a:endParaRPr sz="3500"/>
          </a:p>
        </p:txBody>
      </p:sp>
      <p:sp>
        <p:nvSpPr>
          <p:cNvPr id="6" name="object 6"/>
          <p:cNvSpPr txBox="1"/>
          <p:nvPr/>
        </p:nvSpPr>
        <p:spPr>
          <a:xfrm>
            <a:off x="8120193" y="2366053"/>
            <a:ext cx="5324213" cy="567463"/>
          </a:xfrm>
          <a:prstGeom prst="rect">
            <a:avLst/>
          </a:prstGeom>
        </p:spPr>
        <p:txBody>
          <a:bodyPr vert="horz" wrap="square" lIns="0" tIns="28575" rIns="0" bIns="0" rtlCol="0">
            <a:spAutoFit/>
          </a:bodyPr>
          <a:lstStyle/>
          <a:p>
            <a:pPr marL="38100" marR="30480" algn="ctr">
              <a:lnSpc>
                <a:spcPts val="2090"/>
              </a:lnSpc>
              <a:spcBef>
                <a:spcPts val="225"/>
              </a:spcBef>
            </a:pPr>
            <a:r>
              <a:rPr sz="1800" b="1" spc="-5" dirty="0">
                <a:solidFill>
                  <a:srgbClr val="002577"/>
                </a:solidFill>
                <a:latin typeface="Segoe UI"/>
                <a:cs typeface="Segoe UI"/>
              </a:rPr>
              <a:t>What percentage of women over </a:t>
            </a:r>
            <a:r>
              <a:rPr sz="1800" b="1" dirty="0">
                <a:solidFill>
                  <a:srgbClr val="002577"/>
                </a:solidFill>
                <a:latin typeface="Segoe UI"/>
                <a:cs typeface="Segoe UI"/>
              </a:rPr>
              <a:t>18</a:t>
            </a:r>
            <a:r>
              <a:rPr lang="en-US" sz="1800" b="1" dirty="0">
                <a:solidFill>
                  <a:srgbClr val="002577"/>
                </a:solidFill>
                <a:latin typeface="Segoe UI"/>
                <a:cs typeface="Segoe UI"/>
              </a:rPr>
              <a:t> years of age</a:t>
            </a:r>
            <a:r>
              <a:rPr sz="1800" b="1" dirty="0">
                <a:solidFill>
                  <a:srgbClr val="002577"/>
                </a:solidFill>
                <a:latin typeface="Segoe UI"/>
                <a:cs typeface="Segoe UI"/>
              </a:rPr>
              <a:t> in </a:t>
            </a:r>
            <a:r>
              <a:rPr sz="1800" b="1" spc="-5" dirty="0">
                <a:solidFill>
                  <a:srgbClr val="002577"/>
                </a:solidFill>
                <a:latin typeface="Segoe UI"/>
                <a:cs typeface="Segoe UI"/>
              </a:rPr>
              <a:t>the</a:t>
            </a:r>
            <a:r>
              <a:rPr lang="en-US" sz="1800" b="1" spc="-5" dirty="0">
                <a:solidFill>
                  <a:srgbClr val="002577"/>
                </a:solidFill>
                <a:latin typeface="Segoe UI"/>
                <a:cs typeface="Segoe UI"/>
              </a:rPr>
              <a:t> </a:t>
            </a:r>
            <a:r>
              <a:rPr sz="1800" b="1" spc="-5" dirty="0">
                <a:solidFill>
                  <a:srgbClr val="002577"/>
                </a:solidFill>
                <a:latin typeface="Segoe UI"/>
                <a:cs typeface="Segoe UI"/>
              </a:rPr>
              <a:t>United States are</a:t>
            </a:r>
            <a:r>
              <a:rPr sz="1800" b="1" dirty="0">
                <a:solidFill>
                  <a:srgbClr val="002577"/>
                </a:solidFill>
                <a:latin typeface="Segoe UI"/>
                <a:cs typeface="Segoe UI"/>
              </a:rPr>
              <a:t> </a:t>
            </a:r>
            <a:r>
              <a:rPr sz="1800" b="1" spc="-5" dirty="0">
                <a:solidFill>
                  <a:srgbClr val="002577"/>
                </a:solidFill>
                <a:latin typeface="Segoe UI"/>
                <a:cs typeface="Segoe UI"/>
              </a:rPr>
              <a:t>unmarried?</a:t>
            </a:r>
            <a:r>
              <a:rPr lang="en-US" sz="1600" b="1" spc="-7" baseline="30000" dirty="0">
                <a:solidFill>
                  <a:srgbClr val="002577"/>
                </a:solidFill>
                <a:latin typeface="Segoe UI"/>
                <a:cs typeface="Segoe UI"/>
              </a:rPr>
              <a:t>11</a:t>
            </a:r>
            <a:endParaRPr sz="1600" baseline="23148" dirty="0">
              <a:latin typeface="Segoe UI"/>
              <a:cs typeface="Segoe UI"/>
            </a:endParaRPr>
          </a:p>
        </p:txBody>
      </p:sp>
      <p:sp>
        <p:nvSpPr>
          <p:cNvPr id="7" name="object 7"/>
          <p:cNvSpPr txBox="1"/>
          <p:nvPr/>
        </p:nvSpPr>
        <p:spPr>
          <a:xfrm>
            <a:off x="1469707" y="2356909"/>
            <a:ext cx="4756785" cy="580928"/>
          </a:xfrm>
          <a:prstGeom prst="rect">
            <a:avLst/>
          </a:prstGeom>
        </p:spPr>
        <p:txBody>
          <a:bodyPr vert="horz" wrap="square" lIns="0" tIns="26670" rIns="0" bIns="0" rtlCol="0">
            <a:spAutoFit/>
          </a:bodyPr>
          <a:lstStyle/>
          <a:p>
            <a:pPr marL="38100" marR="30480" algn="ctr"/>
            <a:r>
              <a:rPr sz="1800" b="1" spc="-5" dirty="0">
                <a:solidFill>
                  <a:srgbClr val="002577"/>
                </a:solidFill>
                <a:latin typeface="Segoe UI"/>
                <a:cs typeface="Segoe UI"/>
              </a:rPr>
              <a:t>At what age do </a:t>
            </a:r>
            <a:r>
              <a:rPr sz="1800" b="1" dirty="0">
                <a:solidFill>
                  <a:srgbClr val="002577"/>
                </a:solidFill>
                <a:latin typeface="Segoe UI"/>
                <a:cs typeface="Segoe UI"/>
              </a:rPr>
              <a:t>women in the </a:t>
            </a:r>
            <a:r>
              <a:rPr sz="1800" b="1" spc="-5" dirty="0">
                <a:solidFill>
                  <a:srgbClr val="002577"/>
                </a:solidFill>
                <a:latin typeface="Segoe UI"/>
                <a:cs typeface="Segoe UI"/>
              </a:rPr>
              <a:t>United States</a:t>
            </a:r>
            <a:endParaRPr lang="en-US" sz="1800" b="1" spc="-5" dirty="0">
              <a:solidFill>
                <a:srgbClr val="002577"/>
              </a:solidFill>
              <a:latin typeface="Segoe UI"/>
              <a:cs typeface="Segoe UI"/>
            </a:endParaRPr>
          </a:p>
          <a:p>
            <a:pPr marL="38100" marR="30480" algn="ctr"/>
            <a:r>
              <a:rPr sz="1800" b="1" spc="-5" dirty="0">
                <a:solidFill>
                  <a:srgbClr val="002577"/>
                </a:solidFill>
                <a:latin typeface="Segoe UI"/>
                <a:cs typeface="Segoe UI"/>
              </a:rPr>
              <a:t>become widows</a:t>
            </a:r>
            <a:r>
              <a:rPr lang="en-US" b="1" spc="-5" dirty="0">
                <a:solidFill>
                  <a:srgbClr val="002577"/>
                </a:solidFill>
                <a:latin typeface="Segoe UI"/>
                <a:cs typeface="Segoe UI"/>
              </a:rPr>
              <a:t> </a:t>
            </a:r>
            <a:r>
              <a:rPr sz="1800" b="1" spc="-5" dirty="0">
                <a:solidFill>
                  <a:srgbClr val="002577"/>
                </a:solidFill>
                <a:latin typeface="Segoe UI"/>
                <a:cs typeface="Segoe UI"/>
              </a:rPr>
              <a:t>on</a:t>
            </a:r>
            <a:r>
              <a:rPr sz="1800" b="1" spc="5" dirty="0">
                <a:solidFill>
                  <a:srgbClr val="002577"/>
                </a:solidFill>
                <a:latin typeface="Segoe UI"/>
                <a:cs typeface="Segoe UI"/>
              </a:rPr>
              <a:t> </a:t>
            </a:r>
            <a:r>
              <a:rPr sz="1800" b="1" spc="-5" dirty="0">
                <a:solidFill>
                  <a:srgbClr val="002577"/>
                </a:solidFill>
                <a:latin typeface="Segoe UI"/>
                <a:cs typeface="Segoe UI"/>
              </a:rPr>
              <a:t>average?</a:t>
            </a:r>
            <a:r>
              <a:rPr lang="en-US" sz="1600" b="1" spc="-7" baseline="30000" dirty="0">
                <a:solidFill>
                  <a:srgbClr val="002577"/>
                </a:solidFill>
                <a:latin typeface="Segoe UI"/>
                <a:cs typeface="Segoe UI"/>
              </a:rPr>
              <a:t>10</a:t>
            </a:r>
            <a:endParaRPr sz="1600" baseline="30000" dirty="0">
              <a:latin typeface="Segoe UI"/>
              <a:cs typeface="Segoe UI"/>
            </a:endParaRPr>
          </a:p>
        </p:txBody>
      </p:sp>
      <p:sp>
        <p:nvSpPr>
          <p:cNvPr id="8" name="object 8"/>
          <p:cNvSpPr txBox="1"/>
          <p:nvPr/>
        </p:nvSpPr>
        <p:spPr>
          <a:xfrm>
            <a:off x="2837511" y="4153058"/>
            <a:ext cx="2037080" cy="1244600"/>
          </a:xfrm>
          <a:prstGeom prst="rect">
            <a:avLst/>
          </a:prstGeom>
        </p:spPr>
        <p:txBody>
          <a:bodyPr vert="horz" wrap="square" lIns="0" tIns="12700" rIns="0" bIns="0" rtlCol="0">
            <a:spAutoFit/>
          </a:bodyPr>
          <a:lstStyle/>
          <a:p>
            <a:pPr marL="12700" algn="ctr">
              <a:lnSpc>
                <a:spcPct val="100000"/>
              </a:lnSpc>
              <a:spcBef>
                <a:spcPts val="100"/>
              </a:spcBef>
            </a:pPr>
            <a:r>
              <a:rPr sz="8000" b="1" spc="-45" dirty="0">
                <a:solidFill>
                  <a:srgbClr val="FFFFFF"/>
                </a:solidFill>
                <a:latin typeface="Segoe UI"/>
                <a:cs typeface="Segoe UI"/>
              </a:rPr>
              <a:t>59</a:t>
            </a:r>
            <a:endParaRPr sz="8000" dirty="0">
              <a:latin typeface="Segoe UI"/>
              <a:cs typeface="Segoe UI"/>
            </a:endParaRPr>
          </a:p>
        </p:txBody>
      </p:sp>
      <p:sp>
        <p:nvSpPr>
          <p:cNvPr id="9" name="object 9"/>
          <p:cNvSpPr txBox="1"/>
          <p:nvPr/>
        </p:nvSpPr>
        <p:spPr>
          <a:xfrm>
            <a:off x="453478" y="7012823"/>
            <a:ext cx="6938902" cy="340477"/>
          </a:xfrm>
          <a:prstGeom prst="rect">
            <a:avLst/>
          </a:prstGeom>
        </p:spPr>
        <p:txBody>
          <a:bodyPr vert="horz" wrap="square" lIns="0" tIns="55244" rIns="0" bIns="0" rtlCol="0">
            <a:spAutoFit/>
          </a:bodyPr>
          <a:lstStyle/>
          <a:p>
            <a:pPr marL="177800" indent="-165100">
              <a:lnSpc>
                <a:spcPct val="100000"/>
              </a:lnSpc>
              <a:spcBef>
                <a:spcPts val="300"/>
              </a:spcBef>
              <a:buAutoNum type="arabicPlain" startAt="10"/>
            </a:pPr>
            <a:r>
              <a:rPr lang="en-US" sz="800" dirty="0">
                <a:solidFill>
                  <a:schemeClr val="tx1">
                    <a:lumMod val="50000"/>
                    <a:lumOff val="50000"/>
                  </a:schemeClr>
                </a:solidFill>
                <a:latin typeface="Segoe UI"/>
                <a:cs typeface="Segoe UI"/>
              </a:rPr>
              <a:t>“Widows are younger than you think,” 2022. https://rethinking65.com/2022/09/07/widows-are-younger-than-you-think.</a:t>
            </a:r>
          </a:p>
          <a:p>
            <a:pPr marL="177800" indent="-165100">
              <a:lnSpc>
                <a:spcPct val="100000"/>
              </a:lnSpc>
              <a:spcBef>
                <a:spcPts val="300"/>
              </a:spcBef>
              <a:buAutoNum type="arabicPlain" startAt="10"/>
            </a:pPr>
            <a:r>
              <a:rPr lang="en-US" sz="800" spc="-5" dirty="0">
                <a:solidFill>
                  <a:schemeClr val="tx1">
                    <a:lumMod val="50000"/>
                    <a:lumOff val="50000"/>
                  </a:schemeClr>
                </a:solidFill>
                <a:latin typeface="Segoe UI"/>
                <a:cs typeface="Segoe UI"/>
              </a:rPr>
              <a:t>“More American women are single than ever before,” March 18, 2023. fortune.com/2023/03/18/record-number-</a:t>
            </a:r>
            <a:r>
              <a:rPr lang="en-US" sz="800" spc="-5" dirty="0" err="1">
                <a:solidFill>
                  <a:schemeClr val="tx1">
                    <a:lumMod val="50000"/>
                    <a:lumOff val="50000"/>
                  </a:schemeClr>
                </a:solidFill>
                <a:latin typeface="Segoe UI"/>
                <a:cs typeface="Segoe UI"/>
              </a:rPr>
              <a:t>american</a:t>
            </a:r>
            <a:r>
              <a:rPr lang="en-US" sz="800" spc="-5" dirty="0">
                <a:solidFill>
                  <a:schemeClr val="tx1">
                    <a:lumMod val="50000"/>
                    <a:lumOff val="50000"/>
                  </a:schemeClr>
                </a:solidFill>
                <a:latin typeface="Segoe UI"/>
                <a:cs typeface="Segoe UI"/>
              </a:rPr>
              <a:t>-women-single-costs/.</a:t>
            </a:r>
            <a:endParaRPr sz="800" dirty="0">
              <a:solidFill>
                <a:schemeClr val="tx1">
                  <a:lumMod val="50000"/>
                  <a:lumOff val="50000"/>
                </a:schemeClr>
              </a:solidFill>
              <a:latin typeface="Segoe UI"/>
              <a:cs typeface="Segoe UI"/>
            </a:endParaRPr>
          </a:p>
        </p:txBody>
      </p:sp>
      <p:sp>
        <p:nvSpPr>
          <p:cNvPr id="12" name="object 12"/>
          <p:cNvSpPr txBox="1">
            <a:spLocks noGrp="1"/>
          </p:cNvSpPr>
          <p:nvPr>
            <p:ph type="ftr" sz="quarter" idx="5"/>
          </p:nvPr>
        </p:nvSpPr>
        <p:spPr>
          <a:xfrm>
            <a:off x="9653894" y="7616558"/>
            <a:ext cx="4154805"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80"/>
              </a:spcBef>
            </a:pPr>
            <a:r>
              <a:rPr lang="en-US" spc="-20"/>
              <a:t>Helping </a:t>
            </a:r>
            <a:r>
              <a:rPr lang="en-US" spc="-25"/>
              <a:t>women </a:t>
            </a:r>
            <a:r>
              <a:rPr lang="en-US" spc="-20"/>
              <a:t>save for </a:t>
            </a:r>
            <a:r>
              <a:rPr lang="en-US"/>
              <a:t>a </a:t>
            </a:r>
            <a:r>
              <a:rPr lang="en-US" spc="-20"/>
              <a:t>long </a:t>
            </a:r>
            <a:r>
              <a:rPr lang="en-US" spc="-25"/>
              <a:t>and </a:t>
            </a:r>
            <a:r>
              <a:rPr lang="en-US" spc="-20"/>
              <a:t>secure retirement </a:t>
            </a:r>
            <a:r>
              <a:rPr lang="en-US">
                <a:latin typeface="Arial"/>
                <a:cs typeface="Arial"/>
              </a:rPr>
              <a:t>–</a:t>
            </a:r>
            <a:r>
              <a:rPr lang="en-US" spc="-190">
                <a:latin typeface="Arial"/>
                <a:cs typeface="Arial"/>
              </a:rPr>
              <a:t> </a:t>
            </a:r>
            <a:r>
              <a:rPr lang="en-US" spc="-25"/>
              <a:t>Month </a:t>
            </a:r>
            <a:r>
              <a:rPr lang="en-US" spc="-20"/>
              <a:t>00, </a:t>
            </a:r>
            <a:r>
              <a:rPr lang="en-US" spc="-25"/>
              <a:t>2020</a:t>
            </a:r>
            <a:endParaRPr spc="-25" dirty="0"/>
          </a:p>
        </p:txBody>
      </p:sp>
      <p:sp>
        <p:nvSpPr>
          <p:cNvPr id="13" name="object 13"/>
          <p:cNvSpPr txBox="1">
            <a:spLocks noGrp="1"/>
          </p:cNvSpPr>
          <p:nvPr>
            <p:ph type="sldNum" sz="quarter" idx="7"/>
          </p:nvPr>
        </p:nvSpPr>
        <p:spPr>
          <a:xfrm>
            <a:off x="13991412" y="7622654"/>
            <a:ext cx="219709" cy="194945"/>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mtClean="0"/>
              <a:pPr marL="38100">
                <a:lnSpc>
                  <a:spcPct val="100000"/>
                </a:lnSpc>
                <a:spcBef>
                  <a:spcPts val="180"/>
                </a:spcBef>
              </a:pPr>
              <a:t>9</a:t>
            </a:fld>
            <a:endParaRPr dirty="0"/>
          </a:p>
        </p:txBody>
      </p:sp>
      <p:sp>
        <p:nvSpPr>
          <p:cNvPr id="14" name="Slide Number Placeholder 5">
            <a:extLst>
              <a:ext uri="{FF2B5EF4-FFF2-40B4-BE49-F238E27FC236}">
                <a16:creationId xmlns:a16="http://schemas.microsoft.com/office/drawing/2014/main" id="{A2BC7765-2ACC-6D55-F3AE-B6419B6B0D7A}"/>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9</a:t>
            </a:fld>
            <a:endParaRPr lang="en-US" dirty="0"/>
          </a:p>
        </p:txBody>
      </p:sp>
      <p:sp>
        <p:nvSpPr>
          <p:cNvPr id="15" name="Footer Placeholder 3">
            <a:extLst>
              <a:ext uri="{FF2B5EF4-FFF2-40B4-BE49-F238E27FC236}">
                <a16:creationId xmlns:a16="http://schemas.microsoft.com/office/drawing/2014/main" id="{679C2B22-C8D3-CA75-E3DB-8C643A662F0D}"/>
              </a:ext>
            </a:extLst>
          </p:cNvPr>
          <p:cNvSpPr txBox="1">
            <a:spLocks/>
          </p:cNvSpPr>
          <p:nvPr/>
        </p:nvSpPr>
        <p:spPr>
          <a:xfrm>
            <a:off x="9550399" y="7620386"/>
            <a:ext cx="43332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r">
              <a:spcBef>
                <a:spcPts val="180"/>
              </a:spcBef>
            </a:pPr>
            <a:r>
              <a:rPr lang="en-US" sz="960" spc="-20" dirty="0">
                <a:solidFill>
                  <a:srgbClr val="002677"/>
                </a:solidFill>
                <a:latin typeface="Segoe UI" panose="020B0502040204020203" pitchFamily="34" charset="0"/>
                <a:cs typeface="Segoe UI" panose="020B0502040204020203" pitchFamily="34" charset="0"/>
              </a:rPr>
              <a:t>Helping </a:t>
            </a:r>
            <a:r>
              <a:rPr lang="en-US" sz="960" spc="-25" dirty="0">
                <a:solidFill>
                  <a:srgbClr val="002677"/>
                </a:solidFill>
                <a:latin typeface="Segoe UI" panose="020B0502040204020203" pitchFamily="34" charset="0"/>
                <a:cs typeface="Segoe UI" panose="020B0502040204020203" pitchFamily="34" charset="0"/>
              </a:rPr>
              <a:t>women </a:t>
            </a:r>
            <a:r>
              <a:rPr lang="en-US" sz="960" spc="-20" dirty="0">
                <a:solidFill>
                  <a:srgbClr val="002677"/>
                </a:solidFill>
                <a:latin typeface="Segoe UI" panose="020B0502040204020203" pitchFamily="34" charset="0"/>
                <a:cs typeface="Segoe UI" panose="020B0502040204020203" pitchFamily="34" charset="0"/>
              </a:rPr>
              <a:t>save for </a:t>
            </a:r>
            <a:r>
              <a:rPr lang="en-US" sz="960" dirty="0">
                <a:solidFill>
                  <a:srgbClr val="002677"/>
                </a:solidFill>
                <a:latin typeface="Segoe UI" panose="020B0502040204020203" pitchFamily="34" charset="0"/>
                <a:cs typeface="Segoe UI" panose="020B0502040204020203" pitchFamily="34" charset="0"/>
              </a:rPr>
              <a:t>a </a:t>
            </a:r>
            <a:r>
              <a:rPr lang="en-US" sz="960" spc="-20" dirty="0">
                <a:solidFill>
                  <a:srgbClr val="002677"/>
                </a:solidFill>
                <a:latin typeface="Segoe UI" panose="020B0502040204020203" pitchFamily="34" charset="0"/>
                <a:cs typeface="Segoe UI" panose="020B0502040204020203" pitchFamily="34" charset="0"/>
              </a:rPr>
              <a:t>long </a:t>
            </a:r>
            <a:r>
              <a:rPr lang="en-US" sz="960" spc="-25" dirty="0">
                <a:solidFill>
                  <a:srgbClr val="002677"/>
                </a:solidFill>
                <a:latin typeface="Segoe UI" panose="020B0502040204020203" pitchFamily="34" charset="0"/>
                <a:cs typeface="Segoe UI" panose="020B0502040204020203" pitchFamily="34" charset="0"/>
              </a:rPr>
              <a:t>and </a:t>
            </a:r>
            <a:r>
              <a:rPr lang="en-US" sz="960" spc="-20" dirty="0">
                <a:solidFill>
                  <a:srgbClr val="002677"/>
                </a:solidFill>
                <a:latin typeface="Segoe UI" panose="020B0502040204020203" pitchFamily="34" charset="0"/>
                <a:cs typeface="Segoe UI" panose="020B0502040204020203" pitchFamily="34" charset="0"/>
              </a:rPr>
              <a:t>secure retirement — </a:t>
            </a:r>
            <a:r>
              <a:rPr lang="en-US" sz="960" spc="-25" dirty="0">
                <a:solidFill>
                  <a:srgbClr val="002677"/>
                </a:solidFill>
                <a:latin typeface="Segoe UI" panose="020B0502040204020203" pitchFamily="34" charset="0"/>
                <a:cs typeface="Segoe UI" panose="020B0502040204020203" pitchFamily="34" charset="0"/>
              </a:rPr>
              <a:t>Month </a:t>
            </a:r>
            <a:r>
              <a:rPr lang="en-US" sz="960" spc="-20" dirty="0">
                <a:solidFill>
                  <a:srgbClr val="002677"/>
                </a:solidFill>
                <a:latin typeface="Segoe UI" panose="020B0502040204020203" pitchFamily="34" charset="0"/>
                <a:cs typeface="Segoe UI" panose="020B0502040204020203" pitchFamily="34" charset="0"/>
              </a:rPr>
              <a:t>00, </a:t>
            </a:r>
            <a:r>
              <a:rPr lang="en-US" sz="960" spc="-25" dirty="0">
                <a:solidFill>
                  <a:srgbClr val="002677"/>
                </a:solidFill>
                <a:latin typeface="Segoe UI" panose="020B0502040204020203" pitchFamily="34" charset="0"/>
                <a:cs typeface="Segoe UI" panose="020B0502040204020203" pitchFamily="34" charset="0"/>
              </a:rPr>
              <a:t>2023</a:t>
            </a:r>
          </a:p>
        </p:txBody>
      </p:sp>
      <p:sp>
        <p:nvSpPr>
          <p:cNvPr id="16" name="object 4">
            <a:extLst>
              <a:ext uri="{FF2B5EF4-FFF2-40B4-BE49-F238E27FC236}">
                <a16:creationId xmlns:a16="http://schemas.microsoft.com/office/drawing/2014/main" id="{AA4E6CFB-6C82-52B9-864E-43B6DE10D433}"/>
              </a:ext>
            </a:extLst>
          </p:cNvPr>
          <p:cNvSpPr/>
          <p:nvPr/>
        </p:nvSpPr>
        <p:spPr>
          <a:xfrm>
            <a:off x="9639300" y="3624892"/>
            <a:ext cx="2286000" cy="2286000"/>
          </a:xfrm>
          <a:custGeom>
            <a:avLst/>
            <a:gdLst/>
            <a:ahLst/>
            <a:cxnLst/>
            <a:rect l="l" t="t" r="r" b="b"/>
            <a:pathLst>
              <a:path w="2710815" h="2710815">
                <a:moveTo>
                  <a:pt x="1355222" y="0"/>
                </a:moveTo>
                <a:lnTo>
                  <a:pt x="1306614" y="855"/>
                </a:lnTo>
                <a:lnTo>
                  <a:pt x="1258437" y="3402"/>
                </a:lnTo>
                <a:lnTo>
                  <a:pt x="1210719" y="7613"/>
                </a:lnTo>
                <a:lnTo>
                  <a:pt x="1163489" y="13458"/>
                </a:lnTo>
                <a:lnTo>
                  <a:pt x="1116776" y="20908"/>
                </a:lnTo>
                <a:lnTo>
                  <a:pt x="1070608" y="29936"/>
                </a:lnTo>
                <a:lnTo>
                  <a:pt x="1025013" y="40512"/>
                </a:lnTo>
                <a:lnTo>
                  <a:pt x="980021" y="52609"/>
                </a:lnTo>
                <a:lnTo>
                  <a:pt x="935661" y="66196"/>
                </a:lnTo>
                <a:lnTo>
                  <a:pt x="891960" y="81246"/>
                </a:lnTo>
                <a:lnTo>
                  <a:pt x="848947" y="97729"/>
                </a:lnTo>
                <a:lnTo>
                  <a:pt x="806652" y="115618"/>
                </a:lnTo>
                <a:lnTo>
                  <a:pt x="765102" y="134883"/>
                </a:lnTo>
                <a:lnTo>
                  <a:pt x="724327" y="155496"/>
                </a:lnTo>
                <a:lnTo>
                  <a:pt x="684356" y="177428"/>
                </a:lnTo>
                <a:lnTo>
                  <a:pt x="645216" y="200651"/>
                </a:lnTo>
                <a:lnTo>
                  <a:pt x="606936" y="225135"/>
                </a:lnTo>
                <a:lnTo>
                  <a:pt x="569546" y="250853"/>
                </a:lnTo>
                <a:lnTo>
                  <a:pt x="533073" y="277775"/>
                </a:lnTo>
                <a:lnTo>
                  <a:pt x="497547" y="305873"/>
                </a:lnTo>
                <a:lnTo>
                  <a:pt x="462997" y="335118"/>
                </a:lnTo>
                <a:lnTo>
                  <a:pt x="429450" y="365482"/>
                </a:lnTo>
                <a:lnTo>
                  <a:pt x="396935" y="396935"/>
                </a:lnTo>
                <a:lnTo>
                  <a:pt x="365482" y="429450"/>
                </a:lnTo>
                <a:lnTo>
                  <a:pt x="335118" y="462997"/>
                </a:lnTo>
                <a:lnTo>
                  <a:pt x="305873" y="497548"/>
                </a:lnTo>
                <a:lnTo>
                  <a:pt x="277775" y="533074"/>
                </a:lnTo>
                <a:lnTo>
                  <a:pt x="250853" y="569546"/>
                </a:lnTo>
                <a:lnTo>
                  <a:pt x="225135" y="606937"/>
                </a:lnTo>
                <a:lnTo>
                  <a:pt x="200651" y="645216"/>
                </a:lnTo>
                <a:lnTo>
                  <a:pt x="177428" y="684356"/>
                </a:lnTo>
                <a:lnTo>
                  <a:pt x="155496" y="724328"/>
                </a:lnTo>
                <a:lnTo>
                  <a:pt x="134883" y="765103"/>
                </a:lnTo>
                <a:lnTo>
                  <a:pt x="115618" y="806652"/>
                </a:lnTo>
                <a:lnTo>
                  <a:pt x="97729" y="848948"/>
                </a:lnTo>
                <a:lnTo>
                  <a:pt x="81246" y="891960"/>
                </a:lnTo>
                <a:lnTo>
                  <a:pt x="66196" y="935661"/>
                </a:lnTo>
                <a:lnTo>
                  <a:pt x="52609" y="980022"/>
                </a:lnTo>
                <a:lnTo>
                  <a:pt x="40512" y="1025014"/>
                </a:lnTo>
                <a:lnTo>
                  <a:pt x="29936" y="1070609"/>
                </a:lnTo>
                <a:lnTo>
                  <a:pt x="20908" y="1116777"/>
                </a:lnTo>
                <a:lnTo>
                  <a:pt x="13458" y="1163490"/>
                </a:lnTo>
                <a:lnTo>
                  <a:pt x="7613" y="1210720"/>
                </a:lnTo>
                <a:lnTo>
                  <a:pt x="3402" y="1258438"/>
                </a:lnTo>
                <a:lnTo>
                  <a:pt x="855" y="1306615"/>
                </a:lnTo>
                <a:lnTo>
                  <a:pt x="0" y="1355223"/>
                </a:lnTo>
                <a:lnTo>
                  <a:pt x="855" y="1403830"/>
                </a:lnTo>
                <a:lnTo>
                  <a:pt x="3402" y="1452007"/>
                </a:lnTo>
                <a:lnTo>
                  <a:pt x="7613" y="1499725"/>
                </a:lnTo>
                <a:lnTo>
                  <a:pt x="13458" y="1546955"/>
                </a:lnTo>
                <a:lnTo>
                  <a:pt x="20908" y="1593668"/>
                </a:lnTo>
                <a:lnTo>
                  <a:pt x="29936" y="1639837"/>
                </a:lnTo>
                <a:lnTo>
                  <a:pt x="40512" y="1685431"/>
                </a:lnTo>
                <a:lnTo>
                  <a:pt x="52609" y="1730423"/>
                </a:lnTo>
                <a:lnTo>
                  <a:pt x="66196" y="1774784"/>
                </a:lnTo>
                <a:lnTo>
                  <a:pt x="81246" y="1818485"/>
                </a:lnTo>
                <a:lnTo>
                  <a:pt x="97729" y="1861497"/>
                </a:lnTo>
                <a:lnTo>
                  <a:pt x="115618" y="1903793"/>
                </a:lnTo>
                <a:lnTo>
                  <a:pt x="134883" y="1945342"/>
                </a:lnTo>
                <a:lnTo>
                  <a:pt x="155496" y="1986117"/>
                </a:lnTo>
                <a:lnTo>
                  <a:pt x="177428" y="2026089"/>
                </a:lnTo>
                <a:lnTo>
                  <a:pt x="200651" y="2065229"/>
                </a:lnTo>
                <a:lnTo>
                  <a:pt x="225135" y="2103508"/>
                </a:lnTo>
                <a:lnTo>
                  <a:pt x="250853" y="2140899"/>
                </a:lnTo>
                <a:lnTo>
                  <a:pt x="277775" y="2177371"/>
                </a:lnTo>
                <a:lnTo>
                  <a:pt x="305873" y="2212897"/>
                </a:lnTo>
                <a:lnTo>
                  <a:pt x="335118" y="2247448"/>
                </a:lnTo>
                <a:lnTo>
                  <a:pt x="365482" y="2280995"/>
                </a:lnTo>
                <a:lnTo>
                  <a:pt x="396935" y="2313509"/>
                </a:lnTo>
                <a:lnTo>
                  <a:pt x="429450" y="2344963"/>
                </a:lnTo>
                <a:lnTo>
                  <a:pt x="462997" y="2375326"/>
                </a:lnTo>
                <a:lnTo>
                  <a:pt x="497547" y="2404571"/>
                </a:lnTo>
                <a:lnTo>
                  <a:pt x="533073" y="2432669"/>
                </a:lnTo>
                <a:lnTo>
                  <a:pt x="569546" y="2459591"/>
                </a:lnTo>
                <a:lnTo>
                  <a:pt x="606936" y="2485309"/>
                </a:lnTo>
                <a:lnTo>
                  <a:pt x="645216" y="2509794"/>
                </a:lnTo>
                <a:lnTo>
                  <a:pt x="684356" y="2533016"/>
                </a:lnTo>
                <a:lnTo>
                  <a:pt x="724327" y="2554948"/>
                </a:lnTo>
                <a:lnTo>
                  <a:pt x="765102" y="2575561"/>
                </a:lnTo>
                <a:lnTo>
                  <a:pt x="806652" y="2594827"/>
                </a:lnTo>
                <a:lnTo>
                  <a:pt x="848947" y="2612715"/>
                </a:lnTo>
                <a:lnTo>
                  <a:pt x="891960" y="2629199"/>
                </a:lnTo>
                <a:lnTo>
                  <a:pt x="935661" y="2644249"/>
                </a:lnTo>
                <a:lnTo>
                  <a:pt x="980021" y="2657836"/>
                </a:lnTo>
                <a:lnTo>
                  <a:pt x="1025013" y="2669932"/>
                </a:lnTo>
                <a:lnTo>
                  <a:pt x="1070608" y="2680508"/>
                </a:lnTo>
                <a:lnTo>
                  <a:pt x="1116776" y="2689536"/>
                </a:lnTo>
                <a:lnTo>
                  <a:pt x="1163489" y="2696987"/>
                </a:lnTo>
                <a:lnTo>
                  <a:pt x="1210719" y="2702832"/>
                </a:lnTo>
                <a:lnTo>
                  <a:pt x="1258437" y="2707042"/>
                </a:lnTo>
                <a:lnTo>
                  <a:pt x="1306614" y="2709589"/>
                </a:lnTo>
                <a:lnTo>
                  <a:pt x="1355222" y="2710445"/>
                </a:lnTo>
                <a:lnTo>
                  <a:pt x="1403829" y="2709589"/>
                </a:lnTo>
                <a:lnTo>
                  <a:pt x="1452006" y="2707042"/>
                </a:lnTo>
                <a:lnTo>
                  <a:pt x="1499724" y="2702832"/>
                </a:lnTo>
                <a:lnTo>
                  <a:pt x="1546954" y="2696987"/>
                </a:lnTo>
                <a:lnTo>
                  <a:pt x="1593667" y="2689536"/>
                </a:lnTo>
                <a:lnTo>
                  <a:pt x="1639836" y="2680508"/>
                </a:lnTo>
                <a:lnTo>
                  <a:pt x="1685430" y="2669932"/>
                </a:lnTo>
                <a:lnTo>
                  <a:pt x="1730422" y="2657836"/>
                </a:lnTo>
                <a:lnTo>
                  <a:pt x="1774783" y="2644249"/>
                </a:lnTo>
                <a:lnTo>
                  <a:pt x="1818484" y="2629199"/>
                </a:lnTo>
                <a:lnTo>
                  <a:pt x="1861497" y="2612715"/>
                </a:lnTo>
                <a:lnTo>
                  <a:pt x="1903792" y="2594827"/>
                </a:lnTo>
                <a:lnTo>
                  <a:pt x="1945341" y="2575561"/>
                </a:lnTo>
                <a:lnTo>
                  <a:pt x="1986117" y="2554948"/>
                </a:lnTo>
                <a:lnTo>
                  <a:pt x="2026088" y="2533016"/>
                </a:lnTo>
                <a:lnTo>
                  <a:pt x="2065228" y="2509794"/>
                </a:lnTo>
                <a:lnTo>
                  <a:pt x="2103508" y="2485309"/>
                </a:lnTo>
                <a:lnTo>
                  <a:pt x="2140898" y="2459591"/>
                </a:lnTo>
                <a:lnTo>
                  <a:pt x="2177371" y="2432669"/>
                </a:lnTo>
                <a:lnTo>
                  <a:pt x="2212897" y="2404571"/>
                </a:lnTo>
                <a:lnTo>
                  <a:pt x="2247448" y="2375326"/>
                </a:lnTo>
                <a:lnTo>
                  <a:pt x="2280995" y="2344963"/>
                </a:lnTo>
                <a:lnTo>
                  <a:pt x="2313509" y="2313509"/>
                </a:lnTo>
                <a:lnTo>
                  <a:pt x="2344963" y="2280995"/>
                </a:lnTo>
                <a:lnTo>
                  <a:pt x="2375326" y="2247448"/>
                </a:lnTo>
                <a:lnTo>
                  <a:pt x="2404571" y="2212897"/>
                </a:lnTo>
                <a:lnTo>
                  <a:pt x="2432669" y="2177371"/>
                </a:lnTo>
                <a:lnTo>
                  <a:pt x="2459591" y="2140899"/>
                </a:lnTo>
                <a:lnTo>
                  <a:pt x="2485309" y="2103508"/>
                </a:lnTo>
                <a:lnTo>
                  <a:pt x="2509794" y="2065229"/>
                </a:lnTo>
                <a:lnTo>
                  <a:pt x="2533016" y="2026089"/>
                </a:lnTo>
                <a:lnTo>
                  <a:pt x="2554948" y="1986117"/>
                </a:lnTo>
                <a:lnTo>
                  <a:pt x="2575561" y="1945342"/>
                </a:lnTo>
                <a:lnTo>
                  <a:pt x="2594827" y="1903793"/>
                </a:lnTo>
                <a:lnTo>
                  <a:pt x="2612715" y="1861497"/>
                </a:lnTo>
                <a:lnTo>
                  <a:pt x="2629199" y="1818485"/>
                </a:lnTo>
                <a:lnTo>
                  <a:pt x="2644249" y="1774784"/>
                </a:lnTo>
                <a:lnTo>
                  <a:pt x="2657836" y="1730423"/>
                </a:lnTo>
                <a:lnTo>
                  <a:pt x="2669932" y="1685431"/>
                </a:lnTo>
                <a:lnTo>
                  <a:pt x="2680508" y="1639837"/>
                </a:lnTo>
                <a:lnTo>
                  <a:pt x="2689536" y="1593668"/>
                </a:lnTo>
                <a:lnTo>
                  <a:pt x="2696987" y="1546955"/>
                </a:lnTo>
                <a:lnTo>
                  <a:pt x="2702832" y="1499725"/>
                </a:lnTo>
                <a:lnTo>
                  <a:pt x="2707042" y="1452007"/>
                </a:lnTo>
                <a:lnTo>
                  <a:pt x="2709589" y="1403830"/>
                </a:lnTo>
                <a:lnTo>
                  <a:pt x="2710445" y="1355223"/>
                </a:lnTo>
                <a:lnTo>
                  <a:pt x="2709589" y="1306615"/>
                </a:lnTo>
                <a:lnTo>
                  <a:pt x="2707042" y="1258438"/>
                </a:lnTo>
                <a:lnTo>
                  <a:pt x="2702832" y="1210720"/>
                </a:lnTo>
                <a:lnTo>
                  <a:pt x="2696987" y="1163490"/>
                </a:lnTo>
                <a:lnTo>
                  <a:pt x="2689536" y="1116777"/>
                </a:lnTo>
                <a:lnTo>
                  <a:pt x="2680508" y="1070609"/>
                </a:lnTo>
                <a:lnTo>
                  <a:pt x="2669932" y="1025014"/>
                </a:lnTo>
                <a:lnTo>
                  <a:pt x="2657836" y="980022"/>
                </a:lnTo>
                <a:lnTo>
                  <a:pt x="2644249" y="935661"/>
                </a:lnTo>
                <a:lnTo>
                  <a:pt x="2629199" y="891960"/>
                </a:lnTo>
                <a:lnTo>
                  <a:pt x="2612715" y="848948"/>
                </a:lnTo>
                <a:lnTo>
                  <a:pt x="2594827" y="806652"/>
                </a:lnTo>
                <a:lnTo>
                  <a:pt x="2575561" y="765103"/>
                </a:lnTo>
                <a:lnTo>
                  <a:pt x="2554948" y="724328"/>
                </a:lnTo>
                <a:lnTo>
                  <a:pt x="2533016" y="684356"/>
                </a:lnTo>
                <a:lnTo>
                  <a:pt x="2509794" y="645216"/>
                </a:lnTo>
                <a:lnTo>
                  <a:pt x="2485309" y="606937"/>
                </a:lnTo>
                <a:lnTo>
                  <a:pt x="2459591" y="569546"/>
                </a:lnTo>
                <a:lnTo>
                  <a:pt x="2432669" y="533074"/>
                </a:lnTo>
                <a:lnTo>
                  <a:pt x="2404571" y="497548"/>
                </a:lnTo>
                <a:lnTo>
                  <a:pt x="2375326" y="462997"/>
                </a:lnTo>
                <a:lnTo>
                  <a:pt x="2344963" y="429450"/>
                </a:lnTo>
                <a:lnTo>
                  <a:pt x="2313509" y="396935"/>
                </a:lnTo>
                <a:lnTo>
                  <a:pt x="2280995" y="365482"/>
                </a:lnTo>
                <a:lnTo>
                  <a:pt x="2247448" y="335118"/>
                </a:lnTo>
                <a:lnTo>
                  <a:pt x="2212897" y="305873"/>
                </a:lnTo>
                <a:lnTo>
                  <a:pt x="2177371" y="277775"/>
                </a:lnTo>
                <a:lnTo>
                  <a:pt x="2140898" y="250853"/>
                </a:lnTo>
                <a:lnTo>
                  <a:pt x="2103508" y="225135"/>
                </a:lnTo>
                <a:lnTo>
                  <a:pt x="2065228" y="200651"/>
                </a:lnTo>
                <a:lnTo>
                  <a:pt x="2026088" y="177428"/>
                </a:lnTo>
                <a:lnTo>
                  <a:pt x="1986117" y="155496"/>
                </a:lnTo>
                <a:lnTo>
                  <a:pt x="1945341" y="134883"/>
                </a:lnTo>
                <a:lnTo>
                  <a:pt x="1903792" y="115618"/>
                </a:lnTo>
                <a:lnTo>
                  <a:pt x="1861497" y="97729"/>
                </a:lnTo>
                <a:lnTo>
                  <a:pt x="1818484" y="81246"/>
                </a:lnTo>
                <a:lnTo>
                  <a:pt x="1774783" y="66196"/>
                </a:lnTo>
                <a:lnTo>
                  <a:pt x="1730422" y="52609"/>
                </a:lnTo>
                <a:lnTo>
                  <a:pt x="1685430" y="40512"/>
                </a:lnTo>
                <a:lnTo>
                  <a:pt x="1639836" y="29936"/>
                </a:lnTo>
                <a:lnTo>
                  <a:pt x="1593667" y="20908"/>
                </a:lnTo>
                <a:lnTo>
                  <a:pt x="1546954" y="13458"/>
                </a:lnTo>
                <a:lnTo>
                  <a:pt x="1499724" y="7613"/>
                </a:lnTo>
                <a:lnTo>
                  <a:pt x="1452006" y="3402"/>
                </a:lnTo>
                <a:lnTo>
                  <a:pt x="1403829" y="855"/>
                </a:lnTo>
                <a:lnTo>
                  <a:pt x="1355222" y="0"/>
                </a:lnTo>
                <a:close/>
              </a:path>
            </a:pathLst>
          </a:custGeom>
          <a:solidFill>
            <a:srgbClr val="336AFF"/>
          </a:solidFill>
        </p:spPr>
        <p:txBody>
          <a:bodyPr wrap="square" lIns="0" tIns="0" rIns="0" bIns="0" rtlCol="0"/>
          <a:lstStyle/>
          <a:p>
            <a:endParaRPr/>
          </a:p>
        </p:txBody>
      </p:sp>
      <p:sp>
        <p:nvSpPr>
          <p:cNvPr id="17" name="object 8">
            <a:extLst>
              <a:ext uri="{FF2B5EF4-FFF2-40B4-BE49-F238E27FC236}">
                <a16:creationId xmlns:a16="http://schemas.microsoft.com/office/drawing/2014/main" id="{01A9B626-F250-8D85-CBCA-E6964DCB2898}"/>
              </a:ext>
            </a:extLst>
          </p:cNvPr>
          <p:cNvSpPr txBox="1"/>
          <p:nvPr/>
        </p:nvSpPr>
        <p:spPr>
          <a:xfrm>
            <a:off x="9763760" y="4145592"/>
            <a:ext cx="2037080" cy="1244600"/>
          </a:xfrm>
          <a:prstGeom prst="rect">
            <a:avLst/>
          </a:prstGeom>
        </p:spPr>
        <p:txBody>
          <a:bodyPr vert="horz" wrap="square" lIns="0" tIns="12700" rIns="0" bIns="0" rtlCol="0">
            <a:spAutoFit/>
          </a:bodyPr>
          <a:lstStyle/>
          <a:p>
            <a:pPr marL="12700" algn="ctr">
              <a:lnSpc>
                <a:spcPct val="100000"/>
              </a:lnSpc>
              <a:spcBef>
                <a:spcPts val="100"/>
              </a:spcBef>
            </a:pPr>
            <a:r>
              <a:rPr lang="en-US" sz="8000" b="1" spc="-5" dirty="0">
                <a:solidFill>
                  <a:srgbClr val="FFFFFF"/>
                </a:solidFill>
                <a:latin typeface="Segoe UI"/>
                <a:cs typeface="Segoe UI"/>
              </a:rPr>
              <a:t>52</a:t>
            </a:r>
            <a:r>
              <a:rPr lang="en-US" sz="5200" b="1" dirty="0">
                <a:solidFill>
                  <a:srgbClr val="FFFFFF"/>
                </a:solidFill>
                <a:latin typeface="Segoe UI"/>
                <a:cs typeface="Segoe UI"/>
              </a:rPr>
              <a:t>%</a:t>
            </a:r>
            <a:endParaRPr lang="en-US" sz="5200" dirty="0">
              <a:latin typeface="Segoe UI"/>
              <a:cs typeface="Segoe U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s xmlns="ac20609a-3051-41d9-b17a-8705bef0fda4">162391 GR_Womenand Investing School Administrators GE-3116515</Descriptions>
    <WeeklyWireGroup xmlns="ac20609a-3051-41d9-b17a-8705bef0fda4" xsi:nil="true"/>
    <ActiveStatus xmlns="ac20609a-3051-41d9-b17a-8705bef0fda4" xsi:nil="true"/>
    <FillableSavable xmlns="ac20609a-3051-41d9-b17a-8705bef0fda4" xsi:nil="true"/>
    <_dlc_DocIdPersistId xmlns="ac20609a-3051-41d9-b17a-8705bef0fda4" xsi:nil="true"/>
    <ComplianceNumber xmlns="ac20609a-3051-41d9-b17a-8705bef0fda4">GE-3116515</ComplianceNumber>
    <TaxCatchAll xmlns="ac20609a-3051-41d9-b17a-8705bef0fda4">
      <Value>15</Value>
      <Value>18</Value>
      <Value>24</Value>
      <Value>3</Value>
      <Value>19</Value>
      <Value>1</Value>
    </TaxCatchAll>
    <ExpirationDate xmlns="ac20609a-3051-41d9-b17a-8705bef0fda4">2025-05-14T04:00:00+00:00</ExpirationDate>
    <Required_x0020_Approval xmlns="ac20609a-3051-41d9-b17a-8705bef0fda4">No</Required_x0020_Approval>
    <ItemNumber xmlns="ac20609a-3051-41d9-b17a-8705bef0fda4" xsi:nil="true"/>
    <Node xmlns="ac20609a-3051-41d9-b17a-8705bef0fda4">A2020120200001</Node>
    <WhatsNewVersionControl xmlns="ac20609a-3051-41d9-b17a-8705bef0fda4" xsi:nil="true"/>
    <EffectiveDate xmlns="ac20609a-3051-41d9-b17a-8705bef0fda4">2023-05-15T04:00:00+00:00</EffectiveDate>
    <ExcludeDocFromWhatsNew xmlns="ac20609a-3051-41d9-b17a-8705bef0fda4">false</ExcludeDocFromWhatsNew>
    <CatalogNumber xmlns="ac20609a-3051-41d9-b17a-8705bef0fda4">162391</CatalogNumber>
    <ePubNumber xmlns="ac20609a-3051-41d9-b17a-8705bef0fda4" xsi:nil="true"/>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s>
    </kc37e8acea214b26bd23a9efa566ac16>
    <ea0af7464256420b83d394d347890816 xmlns="ac20609a-3051-41d9-b17a-8705bef0fda4">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d9764e70-6c24-4864-bf04-7c169412843e</TermId>
        </TermInfo>
      </Terms>
    </ea0af7464256420b83d394d347890816>
    <DocumentName xmlns="ac20609a-3051-41d9-b17a-8705bef0fda4">162391_Women and Investing Presentation for Plan Administrators</DocumentName>
    <eDOXKeyword xmlns="ac20609a-3051-41d9-b17a-8705bef0fda4">162391 GR_Womenand Investing School Administrators</eDOXKeyword>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Marketing Material</TermName>
          <TermId xmlns="http://schemas.microsoft.com/office/infopath/2007/PartnerControls">31c0caa7-5236-4218-b3d9-c93a6a728a07</TermId>
        </TermInfo>
        <TermInfo xmlns="http://schemas.microsoft.com/office/infopath/2007/PartnerControls">
          <TermName xmlns="http://schemas.microsoft.com/office/infopath/2007/PartnerControls">Public</TermName>
          <TermId xmlns="http://schemas.microsoft.com/office/infopath/2007/PartnerControls">06aef62c-c796-46dd-a4d0-4224b632869e</TermId>
        </TermInfo>
      </Terms>
    </c473f98684114ecd9e62b403be213f9f>
    <ContentVersionDate xmlns="ac20609a-3051-41d9-b17a-8705bef0fda4" xsi:nil="true"/>
    <PrintPermission xmlns="ac20609a-3051-41d9-b17a-8705bef0fda4">true</PrintPermission>
    <ContentOwner xmlns="ac20609a-3051-41d9-b17a-8705bef0fda4">Marketing</ContentOwner>
    <ComplianceRelatedRequiredReading xmlns="ac20609a-3051-41d9-b17a-8705bef0fda4">false</ComplianceRelatedRequiredReading>
    <PlaceOrder xmlns="ac20609a-3051-41d9-b17a-8705bef0fda4">false</PlaceOrder>
    <OwnedBy xmlns="ac20609a-3051-41d9-b17a-8705bef0fda4">
      <UserInfo>
        <DisplayName>Murray, Nancy</DisplayName>
        <AccountId>2264</AccountId>
        <AccountType/>
      </UserInfo>
    </OwnedBy>
    <_dlc_DocId xmlns="ac20609a-3051-41d9-b17a-8705bef0fda4">Y6CZYP3QUJ6H-1790390755-116</_dlc_DocId>
    <_dlc_DocIdUrl xmlns="ac20609a-3051-41d9-b17a-8705bef0fda4">
      <Url>https://equprod.sharepoint.com/sites/edocs/MM-MP/_layouts/15/DocIdRedir.aspx?ID=Y6CZYP3QUJ6H-1790390755-116</Url>
      <Description>Y6CZYP3QUJ6H-1790390755-116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eDoxContent" ma:contentTypeID="0x010100B24C549A633F7C48BA2305DAC5266D4A001CB78F1392AA614981F39CF3D4DF02F6" ma:contentTypeVersion="29" ma:contentTypeDescription="Base content type for all the eDox content libraries" ma:contentTypeScope="" ma:versionID="9e25cafe0e740ea29090fb32e339c782">
  <xsd:schema xmlns:xsd="http://www.w3.org/2001/XMLSchema" xmlns:xs="http://www.w3.org/2001/XMLSchema" xmlns:p="http://schemas.microsoft.com/office/2006/metadata/properties" xmlns:ns2="ac20609a-3051-41d9-b17a-8705bef0fda4" xmlns:ns3="6beb687c-0f80-47cd-ab90-cd2396461560" targetNamespace="http://schemas.microsoft.com/office/2006/metadata/properties" ma:root="true" ma:fieldsID="21cc2e4acedff8d4b4a1bd26de5ff6d1" ns2:_="" ns3:_="">
    <xsd:import namespace="ac20609a-3051-41d9-b17a-8705bef0fda4"/>
    <xsd:import namespace="6beb687c-0f80-47cd-ab90-cd2396461560"/>
    <xsd:element name="properties">
      <xsd:complexType>
        <xsd:sequence>
          <xsd:element name="documentManagement">
            <xsd:complexType>
              <xsd:all>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2:_dlc_DocIdPersistId" minOccurs="0"/>
                <xsd:element ref="ns2:kc37e8acea214b26bd23a9efa566ac16" minOccurs="0"/>
                <xsd:element ref="ns2:TaxCatchAll" minOccurs="0"/>
                <xsd:element ref="ns2:TaxCatchAllLabel" minOccurs="0"/>
                <xsd:element ref="ns2:_dlc_DocId" minOccurs="0"/>
                <xsd:element ref="ns2:ea0af7464256420b83d394d347890816" minOccurs="0"/>
                <xsd:element ref="ns2:_dlc_DocIdUrl" minOccurs="0"/>
                <xsd:element ref="ns2:c473f98684114ecd9e62b403be213f9f"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DocumentName" ma:index="1" ma:displayName="Document Name" ma:internalName="DocumentName" ma:readOnly="false">
      <xsd:simpleType>
        <xsd:restriction base="dms:Text">
          <xsd:maxLength value="255"/>
        </xsd:restriction>
      </xsd:simpleType>
    </xsd:element>
    <xsd:element name="Descriptions" ma:index="2" nillable="true" ma:displayName="Descriptions" ma:internalName="Descriptions" ma:readOnly="false">
      <xsd:simpleType>
        <xsd:restriction base="dms:Note"/>
      </xsd:simpleType>
    </xsd:element>
    <xsd:element name="ActiveStatus" ma:index="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4" nillable="true" ma:displayName="Catalog Number" ma:internalName="CatalogNumber" ma:readOnly="false">
      <xsd:simpleType>
        <xsd:restriction base="dms:Text">
          <xsd:maxLength value="255"/>
        </xsd:restriction>
      </xsd:simpleType>
    </xsd:element>
    <xsd:element name="ComplianceNumber" ma:index="5" nillable="true" ma:displayName="Compliance Number" ma:internalName="ComplianceNumber" ma:readOnly="false">
      <xsd:simpleType>
        <xsd:restriction base="dms:Text">
          <xsd:maxLength value="255"/>
        </xsd:restriction>
      </xsd:simpleType>
    </xsd:element>
    <xsd:element name="ComplianceRelatedRequiredReading" ma:index="6" nillable="true" ma:displayName="Compliance Related Required Reading" ma:default="0" ma:internalName="ComplianceRelatedRequiredReading" ma:readOnly="false">
      <xsd:simpleType>
        <xsd:restriction base="dms:Boolean"/>
      </xsd:simpleType>
    </xsd:element>
    <xsd:element name="ContentVersionDate" ma:index="7" nillable="true" ma:displayName="Content Version Date" ma:format="DateOnly" ma:internalName="ContentVersionDate" ma:readOnly="false">
      <xsd:simpleType>
        <xsd:restriction base="dms:DateTime"/>
      </xsd:simpleType>
    </xsd:element>
    <xsd:element name="EffectiveDate" ma:index="11" ma:displayName="Effective DateTime" ma:format="DateOnly" ma:internalName="EffectiveDate" ma:readOnly="false">
      <xsd:simpleType>
        <xsd:restriction base="dms:DateTime"/>
      </xsd:simpleType>
    </xsd:element>
    <xsd:element name="eDOXKeyword" ma:index="12" nillable="true" ma:displayName="Keyword" ma:internalName="eDOXKeyword" ma:readOnly="false">
      <xsd:simpleType>
        <xsd:restriction base="dms:Note">
          <xsd:maxLength value="255"/>
        </xsd:restriction>
      </xsd:simpleType>
    </xsd:element>
    <xsd:element name="WeeklyWireGroup" ma:index="13"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14" nillable="true" ma:displayName="Exclude Doc From Whats New" ma:default="0" ma:internalName="ExcludeDocFromWhatsNew" ma:readOnly="false">
      <xsd:simpleType>
        <xsd:restriction base="dms:Boolean"/>
      </xsd:simpleType>
    </xsd:element>
    <xsd:element name="ExpirationDate" ma:index="15" ma:displayName="Expiration DateTime" ma:format="DateOnly" ma:internalName="ExpirationDate" ma:readOnly="false">
      <xsd:simpleType>
        <xsd:restriction base="dms:DateTime"/>
      </xsd:simpleType>
    </xsd:element>
    <xsd:element name="PrintPermission" ma:index="16" nillable="true" ma:displayName="Print Permission" ma:default="0" ma:internalName="PrintPermission" ma:readOnly="false">
      <xsd:simpleType>
        <xsd:restriction base="dms:Boolean"/>
      </xsd:simpleType>
    </xsd:element>
    <xsd:element name="FillableSavable" ma:index="17"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18" nillable="true" ma:displayName="ePub Number" ma:internalName="ePubNumber" ma:readOnly="false">
      <xsd:simpleType>
        <xsd:restriction base="dms:Text">
          <xsd:maxLength value="255"/>
        </xsd:restriction>
      </xsd:simpleType>
    </xsd:element>
    <xsd:element name="OwnedBy" ma:index="19"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20" nillable="true" ma:displayName="Item Number" ma:internalName="ItemNumber" ma:readOnly="false">
      <xsd:simpleType>
        <xsd:restriction base="dms:Text">
          <xsd:maxLength value="255"/>
        </xsd:restriction>
      </xsd:simpleType>
    </xsd:element>
    <xsd:element name="PlaceOrder" ma:index="21" nillable="true" ma:displayName="Place Order" ma:default="0" ma:internalName="PlaceOrder" ma:readOnly="false">
      <xsd:simpleType>
        <xsd:restriction base="dms:Boolean"/>
      </xsd:simpleType>
    </xsd:element>
    <xsd:element name="WhatsNewVersionControl" ma:index="22"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23" nillable="true" ma:displayName="Node" ma:internalName="Node" ma:readOnly="false">
      <xsd:simpleType>
        <xsd:restriction base="dms:Text">
          <xsd:maxLength value="255"/>
        </xsd:restriction>
      </xsd:simpleType>
    </xsd:element>
    <xsd:element name="ContentOwner" ma:index="24" nillable="true" ma:displayName="Owned By" ma:internalName="ContentOwner" ma:readOnly="false">
      <xsd:simpleType>
        <xsd:restriction base="dms:Text">
          <xsd:maxLength value="255"/>
        </xsd:restriction>
      </xsd:simpleType>
    </xsd:element>
    <xsd:element name="Required_x0020_Approval" ma:index="27" nillable="true" ma:displayName="Required Approval" ma:default="No" ma:format="Dropdown" ma:internalName="Required_x0020_Approval" ma:readOnly="false">
      <xsd:simpleType>
        <xsd:restriction base="dms:Choice">
          <xsd:enumeration value="Yes"/>
          <xsd:enumeration value="No"/>
        </xsd:restriction>
      </xsd:simpleType>
    </xsd:element>
    <xsd:element name="_dlc_DocIdPersistId" ma:index="28" nillable="true" ma:displayName="Persist ID" ma:description="Keep ID on add." ma:hidden="true" ma:internalName="_dlc_DocIdPersistId" ma:readOnly="false">
      <xsd:simpleType>
        <xsd:restriction base="dms:Boolean"/>
      </xsd:simpleType>
    </xsd:element>
    <xsd:element name="kc37e8acea214b26bd23a9efa566ac16" ma:index="33"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_dlc_DocId" ma:index="36" nillable="true" ma:displayName="Document ID Value" ma:description="The value of the document ID assigned to this item." ma:internalName="_dlc_DocId" ma:readOnly="true">
      <xsd:simpleType>
        <xsd:restriction base="dms:Text"/>
      </xsd:simpleType>
    </xsd:element>
    <xsd:element name="ea0af7464256420b83d394d347890816" ma:index="37"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_dlc_DocIdUrl" ma:index="3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c473f98684114ecd9e62b403be213f9f" ma:index="39"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SharedWithUsers" ma:index="4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eb687c-0f80-47cd-ab90-cd2396461560"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MediaServiceSearchProperties" ma:index="4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2.xml><?xml version="1.0" encoding="utf-8"?>
<ds:datastoreItem xmlns:ds="http://schemas.openxmlformats.org/officeDocument/2006/customXml" ds:itemID="{2B77FAA2-A4F3-41E8-817F-855624335B9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6A8DAD-FEEA-414E-9000-A386EA175997}"/>
</file>

<file path=customXml/itemProps4.xml><?xml version="1.0" encoding="utf-8"?>
<ds:datastoreItem xmlns:ds="http://schemas.openxmlformats.org/officeDocument/2006/customXml" ds:itemID="{6C6943A1-44A3-4C7C-8508-1D3E05E95932}"/>
</file>

<file path=docProps/app.xml><?xml version="1.0" encoding="utf-8"?>
<Properties xmlns="http://schemas.openxmlformats.org/officeDocument/2006/extended-properties" xmlns:vt="http://schemas.openxmlformats.org/officeDocument/2006/docPropsVTypes">
  <Template>Office Theme</Template>
  <TotalTime>20755</TotalTime>
  <Words>4505</Words>
  <Application>Microsoft Office PowerPoint</Application>
  <PresentationFormat>Custom</PresentationFormat>
  <Paragraphs>357</Paragraphs>
  <Slides>24</Slides>
  <Notes>21</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24</vt:i4>
      </vt:variant>
    </vt:vector>
  </HeadingPairs>
  <TitlesOfParts>
    <vt:vector size="45" baseType="lpstr">
      <vt:lpstr>Arial</vt:lpstr>
      <vt:lpstr>Calibri</vt:lpstr>
      <vt:lpstr>Century Gothic</vt:lpstr>
      <vt:lpstr>Courier New</vt:lpstr>
      <vt:lpstr>GT America</vt:lpstr>
      <vt:lpstr>Helvetica</vt:lpstr>
      <vt:lpstr>IBM Eliot Sans Medium</vt:lpstr>
      <vt:lpstr>IBM Plex Sans Medium</vt:lpstr>
      <vt:lpstr>Segoe UI</vt:lpstr>
      <vt:lpstr>Segoe UI Historic</vt:lpstr>
      <vt:lpstr>Segoe UI Semibold</vt:lpstr>
      <vt:lpstr>Times New Roman</vt:lpstr>
      <vt:lpstr>2_White_Master slides</vt:lpstr>
      <vt:lpstr>EQ Blue Master Slides</vt:lpstr>
      <vt:lpstr>Medium Blue Master slides</vt:lpstr>
      <vt:lpstr>1_EQ Blue Master Slides</vt:lpstr>
      <vt:lpstr>3_White_Master slides</vt:lpstr>
      <vt:lpstr>4_White_Master slides</vt:lpstr>
      <vt:lpstr>1_Medium Blue Master slides</vt:lpstr>
      <vt:lpstr>2_EQ Blue Master Slides</vt:lpstr>
      <vt:lpstr>think-cell Slide</vt:lpstr>
      <vt:lpstr>PowerPoint Presentation</vt:lpstr>
      <vt:lpstr>Contents</vt:lpstr>
      <vt:lpstr>Depend on the group retirement experience of Equitable</vt:lpstr>
      <vt:lpstr>Depend on the experience of Equitable</vt:lpstr>
      <vt:lpstr>Saving for retirement is essential</vt:lpstr>
      <vt:lpstr>Dramatically higher plan participation  occurs when school administrations  actively encourage and educate employees to talk with their 403(b) plan providers  and invest in their retirements.</vt:lpstr>
      <vt:lpstr>We’re here to help</vt:lpstr>
      <vt:lpstr>Women are living longer</vt:lpstr>
      <vt:lpstr>The best time to plan for the future is now</vt:lpstr>
      <vt:lpstr>Progress for women in the workplace is mixed</vt:lpstr>
      <vt:lpstr>Women have more constraints on their income</vt:lpstr>
      <vt:lpstr>Women could benefit from financial guidance</vt:lpstr>
      <vt:lpstr>Women and retirement preparedness20</vt:lpstr>
      <vt:lpstr>Why women invest less than men21</vt:lpstr>
      <vt:lpstr>The kind of investments women want</vt:lpstr>
      <vt:lpstr>Guardrails: What keeps you on track with upside potential and some downside protection</vt:lpstr>
      <vt:lpstr>EQUI-VEST® annuity </vt:lpstr>
      <vt:lpstr>Addressing market volatility concerns</vt:lpstr>
      <vt:lpstr>EQUI-VEST® Series brought to you by Equitable</vt:lpstr>
      <vt:lpstr>How Equitable can help</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Murray, Nancy</cp:lastModifiedBy>
  <cp:revision>1298</cp:revision>
  <cp:lastPrinted>2019-08-28T13:05:59Z</cp:lastPrinted>
  <dcterms:created xsi:type="dcterms:W3CDTF">2019-07-19T18:11:56Z</dcterms:created>
  <dcterms:modified xsi:type="dcterms:W3CDTF">2023-05-15T21:19:53Z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0x010100B24C549A633F7C48BA2305DAC5266D4A001CB78F1392AA614981F39CF3D4DF02F6</vt:lpwstr>
  </property>
  <property fmtid="{D5CDD505-2E9C-101B-9397-08002B2CF9AE}" pid="3" name="DocumentSource1">
    <vt:lpwstr>1;#eDOX|dbdf074c-48cf-4384-adc6-d2152712d3e2;#18;#ADL|451c10f9-a6ec-4701-969e-cf5ecce0ecbf;#19;#Wholesale|f1630df0-df78-49b7-a52d-93942431ec7a;#1;#eDOX|dbdf074c-48cf-4384-adc6-d2152712d3e2;#18;#ADL|451c10f9-a6ec-4701-969e-cf5ecce0ecbf;#19;#Wholesale|f1630df0-df78-49b7-a52d-93942431ec7a</vt:lpwstr>
  </property>
  <property fmtid="{D5CDD505-2E9C-101B-9397-08002B2CF9AE}" pid="4" name="LastSaved">
    <vt:filetime>2020-06-08T00:00:00Z</vt:filetime>
  </property>
  <property fmtid="{D5CDD505-2E9C-101B-9397-08002B2CF9AE}" pid="5" name="ProductService1">
    <vt:lpwstr>3;#None|d9764e70-6c24-4864-bf04-7c169412843e</vt:lpwstr>
  </property>
  <property fmtid="{D5CDD505-2E9C-101B-9397-08002B2CF9AE}" pid="6" name="_dlc_DocIdItemGuid">
    <vt:lpwstr>04fb1e41-42a8-461d-9fc2-32bdb1c507ce</vt:lpwstr>
  </property>
  <property fmtid="{D5CDD505-2E9C-101B-9397-08002B2CF9AE}" pid="7" name="Created">
    <vt:filetime>2020-05-27T00:00:00Z</vt:filetime>
  </property>
  <property fmtid="{D5CDD505-2E9C-101B-9397-08002B2CF9AE}" pid="8" name="DocumentType1">
    <vt:lpwstr>15;#Marketing Material|31c0caa7-5236-4218-b3d9-c93a6a728a07;#24;#Public|06aef62c-c796-46dd-a4d0-4224b632869e</vt:lpwstr>
  </property>
</Properties>
</file>