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25.xml" ContentType="application/vnd.openxmlformats-officedocument.presentationml.notesSlid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24.xml" ContentType="application/vnd.openxmlformats-officedocument.presentationml.notesSlid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notesSlides/notesSlide23.xml" ContentType="application/vnd.openxmlformats-officedocument.presentationml.notesSlid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notesSlides/notesSlide7.xml" ContentType="application/vnd.openxmlformats-officedocument.presentationml.notesSlid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notesSlides/notesSlide22.xml" ContentType="application/vnd.openxmlformats-officedocument.presentationml.notesSlid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notesSlides/notesSlide21.xml" ContentType="application/vnd.openxmlformats-officedocument.presentationml.notesSlid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notesSlides/notesSlide20.xml" ContentType="application/vnd.openxmlformats-officedocument.presentationml.notesSlid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notesSlides/notesSlide19.xml" ContentType="application/vnd.openxmlformats-officedocument.presentationml.notesSlid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notesSlides/notesSlide18.xml" ContentType="application/vnd.openxmlformats-officedocument.presentationml.notesSlid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notesSlides/notesSlide17.xml" ContentType="application/vnd.openxmlformats-officedocument.presentationml.notesSlid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notesSlides/notesSlide16.xml" ContentType="application/vnd.openxmlformats-officedocument.presentationml.notesSlid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notesSlides/notesSlide15.xml" ContentType="application/vnd.openxmlformats-officedocument.presentationml.notesSlid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notesSlides/notesSlide14.xml" ContentType="application/vnd.openxmlformats-officedocument.presentationml.notesSlid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notesSlides/notesSlide13.xml" ContentType="application/vnd.openxmlformats-officedocument.presentationml.notesSlid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notesSlides/notesSlide12.xml" ContentType="application/vnd.openxmlformats-officedocument.presentationml.notesSlide+xml"/>
  <Override PartName="/ppt/slideLayouts/slideLayout188.xml" ContentType="application/vnd.openxmlformats-officedocument.presentationml.slideLayout+xml"/>
  <Override PartName="/ppt/slideLayouts/slideLayout202.xml" ContentType="application/vnd.openxmlformats-officedocument.presentationml.slideLayout+xml"/>
  <Override PartName="/ppt/notesSlides/notesSlide11.xml" ContentType="application/vnd.openxmlformats-officedocument.presentationml.notesSlide+xml"/>
  <Override PartName="/ppt/slideLayouts/slideLayout191.xml" ContentType="application/vnd.openxmlformats-officedocument.presentationml.slideLayout+xml"/>
  <Override PartName="/ppt/slideLayouts/slideLayout218.xml" ContentType="application/vnd.openxmlformats-officedocument.presentationml.slideLayout+xml"/>
  <Override PartName="/ppt/notesSlides/notesSlide10.xml" ContentType="application/vnd.openxmlformats-officedocument.presentationml.notesSlide+xml"/>
  <Override PartName="/ppt/slideLayouts/slideLayout208.xml" ContentType="application/vnd.openxmlformats-officedocument.presentationml.slideLayout+xml"/>
  <Override PartName="/ppt/slideLayouts/slideLayout197.xml" ContentType="application/vnd.openxmlformats-officedocument.presentationml.slideLayout+xml"/>
  <Override PartName="/ppt/notesSlides/notesSlide9.xml" ContentType="application/vnd.openxmlformats-officedocument.presentationml.notesSlide+xml"/>
  <Override PartName="/ppt/slideLayouts/slideLayout217.xml" ContentType="application/vnd.openxmlformats-officedocument.presentationml.slideLayout+xml"/>
  <Override PartName="/ppt/slideLayouts/slideLayout201.xml" ContentType="application/vnd.openxmlformats-officedocument.presentationml.slideLayout+xml"/>
  <Override PartName="/ppt/notesSlides/notesSlide8.xml" ContentType="application/vnd.openxmlformats-officedocument.presentationml.notesSlide+xml"/>
  <Override PartName="/ppt/slideLayouts/slideLayout207.xml" ContentType="application/vnd.openxmlformats-officedocument.presentationml.slideLayout+xml"/>
  <Override PartName="/ppt/slideLayouts/slideLayout216.xml" ContentType="application/vnd.openxmlformats-officedocument.presentationml.slideLayout+xml"/>
  <Override PartName="/ppt/notesSlides/notesSlide6.xml" ContentType="application/vnd.openxmlformats-officedocument.presentationml.notesSlide+xml"/>
  <Override PartName="/ppt/slideLayouts/slideLayout194.xml" ContentType="application/vnd.openxmlformats-officedocument.presentationml.slideLayout+xml"/>
  <Override PartName="/ppt/slideLayouts/slideLayout192.xml" ContentType="application/vnd.openxmlformats-officedocument.presentationml.slideLayout+xml"/>
  <Override PartName="/ppt/notesSlides/notesSlide5.xml" ContentType="application/vnd.openxmlformats-officedocument.presentationml.notesSlide+xml"/>
  <Override PartName="/ppt/slideLayouts/slideLayout215.xml" ContentType="application/vnd.openxmlformats-officedocument.presentationml.slideLayout+xml"/>
  <Override PartName="/ppt/slideLayouts/slideLayout206.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notesSlides/notesSlide4.xml" ContentType="application/vnd.openxmlformats-officedocument.presentationml.notesSlide+xml"/>
  <Override PartName="/ppt/slideLayouts/slideLayout200.xml" ContentType="application/vnd.openxmlformats-officedocument.presentationml.slideLayout+xml"/>
  <Override PartName="/ppt/slideLayouts/slideLayout214.xml" ContentType="application/vnd.openxmlformats-officedocument.presentationml.slideLayout+xml"/>
  <Override PartName="/ppt/notesSlides/notesSlide3.xml" ContentType="application/vnd.openxmlformats-officedocument.presentationml.notesSlide+xml"/>
  <Override PartName="/ppt/slideLayouts/slideLayout196.xml" ContentType="application/vnd.openxmlformats-officedocument.presentationml.slideLayout+xml"/>
  <Override PartName="/ppt/slideLayouts/slideLayout205.xml" ContentType="application/vnd.openxmlformats-officedocument.presentationml.slideLayout+xml"/>
  <Override PartName="/ppt/notesSlides/notesSlide2.xml" ContentType="application/vnd.openxmlformats-officedocument.presentationml.notesSlide+xml"/>
  <Override PartName="/ppt/slideLayouts/slideLayout213.xml" ContentType="application/vnd.openxmlformats-officedocument.presentationml.slideLayout+xml"/>
  <Override PartName="/ppt/slideLayouts/slideLayout190.xml" ContentType="application/vnd.openxmlformats-officedocument.presentationml.slideLayout+xml"/>
  <Override PartName="/ppt/notesSlides/notesSlide1.xml" ContentType="application/vnd.openxmlformats-officedocument.presentationml.notesSlide+xml"/>
  <Override PartName="/ppt/slideLayouts/slideLayout199.xml" ContentType="application/vnd.openxmlformats-officedocument.presentationml.slideLayout+xml"/>
  <Override PartName="/ppt/slideLayouts/slideLayout212.xml" ContentType="application/vnd.openxmlformats-officedocument.presentationml.slideLayout+xml"/>
  <Override PartName="/ppt/slideLayouts/slideLayout222.xml" ContentType="application/vnd.openxmlformats-officedocument.presentationml.slideLayout+xml"/>
  <Override PartName="/ppt/slideLayouts/slideLayout204.xml" ContentType="application/vnd.openxmlformats-officedocument.presentationml.slideLayout+xml"/>
  <Override PartName="/ppt/slideLayouts/slideLayout193.xml" ContentType="application/vnd.openxmlformats-officedocument.presentationml.slideLayout+xml"/>
  <Override PartName="/ppt/slideLayouts/slideLayout221.xml" ContentType="application/vnd.openxmlformats-officedocument.presentationml.slideLayout+xml"/>
  <Override PartName="/ppt/slideLayouts/slideLayout211.xml" ContentType="application/vnd.openxmlformats-officedocument.presentationml.slideLayout+xml"/>
  <Override PartName="/ppt/slideLayouts/slideLayout195.xml" ContentType="application/vnd.openxmlformats-officedocument.presentationml.slideLayout+xml"/>
  <Override PartName="/ppt/slideLayouts/slideLayout220.xml" ContentType="application/vnd.openxmlformats-officedocument.presentationml.slideLayout+xml"/>
  <Override PartName="/ppt/slideLayouts/slideLayout203.xml" ContentType="application/vnd.openxmlformats-officedocument.presentationml.slideLayout+xml"/>
  <Override PartName="/ppt/slideLayouts/slideLayout210.xml" ContentType="application/vnd.openxmlformats-officedocument.presentationml.slideLayout+xml"/>
  <Override PartName="/ppt/slideLayouts/slideLayout198.xml" ContentType="application/vnd.openxmlformats-officedocument.presentationml.slideLayout+xml"/>
  <Override PartName="/ppt/slideLayouts/slideLayout219.xml" ContentType="application/vnd.openxmlformats-officedocument.presentationml.slideLayout+xml"/>
  <Override PartName="/ppt/slideLayouts/slideLayout189.xml" ContentType="application/vnd.openxmlformats-officedocument.presentationml.slideLayout+xml"/>
  <Override PartName="/ppt/slideLayouts/slideLayout209.xml" ContentType="application/vnd.openxmlformats-officedocument.presentationml.slideLayout+xml"/>
  <Override PartName="/ppt/slideLayouts/slideLayout147.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Masters/slideMaster1.xml" ContentType="application/vnd.openxmlformats-officedocument.presentationml.slideMaster+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Masters/slideMaster2.xml" ContentType="application/vnd.openxmlformats-officedocument.presentationml.slideMaster+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notesSlides/notesSlide27.xml" ContentType="application/vnd.openxmlformats-officedocument.presentationml.notesSlid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notesSlides/notesSlide26.xml" ContentType="application/vnd.openxmlformats-officedocument.presentationml.notesSlid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150.xml" ContentType="application/vnd.openxmlformats-officedocument.presentationml.tags+xml"/>
  <Override PartName="/ppt/tags/tag141.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222.xml" ContentType="application/vnd.openxmlformats-officedocument.presentationml.tags+xml"/>
  <Override PartName="/ppt/tags/tag140.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223.xml" ContentType="application/vnd.openxmlformats-officedocument.presentationml.tags+xml"/>
  <Override PartName="/ppt/tags/tag139.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224.xml" ContentType="application/vnd.openxmlformats-officedocument.presentationml.tags+xml"/>
  <Override PartName="/ppt/tags/tag138.xml" ContentType="application/vnd.openxmlformats-officedocument.presentationml.tags+xml"/>
  <Override PartName="/ppt/tags/tag142.xml" ContentType="application/vnd.openxmlformats-officedocument.presentationml.tags+xml"/>
  <Override PartName="/ppt/tags/tag181.xml" ContentType="application/vnd.openxmlformats-officedocument.presentationml.tags+xml"/>
  <Override PartName="/ppt/tags/tag184.xml" ContentType="application/vnd.openxmlformats-officedocument.presentationml.tags+xml"/>
  <Override PartName="/ppt/tags/tag199.xml" ContentType="application/vnd.openxmlformats-officedocument.presentationml.tags+xml"/>
  <Override PartName="/ppt/tags/tag188.xml" ContentType="application/vnd.openxmlformats-officedocument.presentationml.tags+xml"/>
  <Override PartName="/ppt/tags/tag178.xml" ContentType="application/vnd.openxmlformats-officedocument.presentationml.tags+xml"/>
  <Override PartName="/ppt/tags/tag200.xml" ContentType="application/vnd.openxmlformats-officedocument.presentationml.tags+xml"/>
  <Override PartName="/ppt/tags/tag176.xml" ContentType="application/vnd.openxmlformats-officedocument.presentationml.tags+xml"/>
  <Override PartName="/ppt/tags/tag225.xml" ContentType="application/vnd.openxmlformats-officedocument.presentationml.tags+xml"/>
  <Override PartName="/ppt/tags/tag137.xml" ContentType="application/vnd.openxmlformats-officedocument.presentationml.tags+xml"/>
  <Override PartName="/ppt/tags/tag189.xml" ContentType="application/vnd.openxmlformats-officedocument.presentationml.tags+xml"/>
  <Override PartName="/ppt/tags/tag201.xml" ContentType="application/vnd.openxmlformats-officedocument.presentationml.tags+xml"/>
  <Override PartName="/ppt/tags/tag185.xml" ContentType="application/vnd.openxmlformats-officedocument.presentationml.tags+xml"/>
  <Override PartName="/ppt/tags/tag226.xml" ContentType="application/vnd.openxmlformats-officedocument.presentationml.tags+xml"/>
  <Override PartName="/ppt/tags/tag136.xml" ContentType="application/vnd.openxmlformats-officedocument.presentationml.tags+xml"/>
  <Override PartName="/ppt/tags/tag182.xml" ContentType="application/vnd.openxmlformats-officedocument.presentationml.tags+xml"/>
  <Override PartName="/ppt/tags/tag34.xml" ContentType="application/vnd.openxmlformats-officedocument.presentationml.tags+xml"/>
  <Override PartName="/ppt/tags/tag202.xml" ContentType="application/vnd.openxmlformats-officedocument.presentationml.tags+xml"/>
  <Override PartName="/ppt/tags/tag190.xml" ContentType="application/vnd.openxmlformats-officedocument.presentationml.tags+xml"/>
  <Override PartName="/ppt/tags/tag180.xml" ContentType="application/vnd.openxmlformats-officedocument.presentationml.tags+xml"/>
  <Override PartName="/ppt/tags/tag227.xml" ContentType="application/vnd.openxmlformats-officedocument.presentationml.tags+xml"/>
  <Override PartName="/ppt/tags/tag120.xml" ContentType="application/vnd.openxmlformats-officedocument.presentationml.tags+xml"/>
  <Override PartName="/ppt/tags/tag203.xml" ContentType="application/vnd.openxmlformats-officedocument.presentationml.tags+xml"/>
  <Override PartName="/ppt/tags/tag186.xml" ContentType="application/vnd.openxmlformats-officedocument.presentationml.tags+xml"/>
  <Override PartName="/ppt/tags/tag228.xml" ContentType="application/vnd.openxmlformats-officedocument.presentationml.tags+xml"/>
  <Override PartName="/ppt/tags/tag135.xml" ContentType="application/vnd.openxmlformats-officedocument.presentationml.tags+xml"/>
  <Override PartName="/ppt/tags/tag191.xml" ContentType="application/vnd.openxmlformats-officedocument.presentationml.tags+xml"/>
  <Override PartName="/ppt/tags/tag204.xml" ContentType="application/vnd.openxmlformats-officedocument.presentationml.tags+xml"/>
  <Override PartName="/ppt/tags/tag177.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83.xml" ContentType="application/vnd.openxmlformats-officedocument.presentationml.tags+xml"/>
  <Override PartName="/ppt/tags/tag205.xml" ContentType="application/vnd.openxmlformats-officedocument.presentationml.tags+xml"/>
  <Override PartName="/ppt/tags/tag192.xml" ContentType="application/vnd.openxmlformats-officedocument.presentationml.tags+xml"/>
  <Override PartName="/ppt/tags/tag187.xml" ContentType="application/vnd.openxmlformats-officedocument.presentationml.tags+xml"/>
  <Override PartName="/ppt/tags/tag229.xml" ContentType="application/vnd.openxmlformats-officedocument.presentationml.tags+xml"/>
  <Override PartName="/ppt/tags/tag134.xml" ContentType="application/vnd.openxmlformats-officedocument.presentationml.tags+xml"/>
  <Override PartName="/ppt/tags/tag206.xml" ContentType="application/vnd.openxmlformats-officedocument.presentationml.tags+xml"/>
  <Override PartName="/ppt/tags/tag179.xml" ContentType="application/vnd.openxmlformats-officedocument.presentationml.tags+xml"/>
  <Override PartName="/ppt/tags/tag230.xml" ContentType="application/vnd.openxmlformats-officedocument.presentationml.tags+xml"/>
  <Override PartName="/ppt/tags/tag133.xml" ContentType="application/vnd.openxmlformats-officedocument.presentationml.tags+xml"/>
  <Override PartName="/ppt/tags/tag193.xml" ContentType="application/vnd.openxmlformats-officedocument.presentationml.tags+xml"/>
  <Override PartName="/ppt/tags/tag231.xml" ContentType="application/vnd.openxmlformats-officedocument.presentationml.tags+xml"/>
  <Override PartName="/ppt/tags/tag132.xml" ContentType="application/vnd.openxmlformats-officedocument.presentationml.tags+xml"/>
  <Override PartName="/ppt/tags/tag207.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208.xml" ContentType="application/vnd.openxmlformats-officedocument.presentationml.tags+xml"/>
  <Override PartName="/ppt/tags/tag194.xml" ContentType="application/vnd.openxmlformats-officedocument.presentationml.tags+xml"/>
  <Override PartName="/ppt/tags/tag232.xml" ContentType="application/vnd.openxmlformats-officedocument.presentationml.tags+xml"/>
  <Override PartName="/ppt/tags/tag131.xml" ContentType="application/vnd.openxmlformats-officedocument.presentationml.tags+xml"/>
  <Override PartName="/ppt/tags/tag17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209.xml" ContentType="application/vnd.openxmlformats-officedocument.presentationml.tags+xml"/>
  <Override PartName="/ppt/tags/tag172.xml" ContentType="application/vnd.openxmlformats-officedocument.presentationml.tags+xml"/>
  <Override PartName="/ppt/tags/tag195.xml" ContentType="application/vnd.openxmlformats-officedocument.presentationml.tags+xml"/>
  <Override PartName="/ppt/tags/tag210.xml" ContentType="application/vnd.openxmlformats-officedocument.presentationml.tags+xml"/>
  <Override PartName="/ppt/tags/tag233.xml" ContentType="application/vnd.openxmlformats-officedocument.presentationml.tags+xml"/>
  <Override PartName="/ppt/tags/tag130.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211.xml" ContentType="application/vnd.openxmlformats-officedocument.presentationml.tags+xml"/>
  <Override PartName="/ppt/tags/tag234.xml" ContentType="application/vnd.openxmlformats-officedocument.presentationml.tags+xml"/>
  <Override PartName="/ppt/tags/tag129.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96.xml" ContentType="application/vnd.openxmlformats-officedocument.presentationml.tags+xml"/>
  <Override PartName="/ppt/tags/tag235.xml" ContentType="application/vnd.openxmlformats-officedocument.presentationml.tags+xml"/>
  <Override PartName="/ppt/tags/tag128.xml" ContentType="application/vnd.openxmlformats-officedocument.presentationml.tags+xml"/>
  <Override PartName="/ppt/tags/tag169.xml" ContentType="application/vnd.openxmlformats-officedocument.presentationml.tags+xml"/>
  <Override PartName="/ppt/tags/tag212.xml" ContentType="application/vnd.openxmlformats-officedocument.presentationml.tags+xml"/>
  <Override PartName="/ppt/tags/tag168.xml" ContentType="application/vnd.openxmlformats-officedocument.presentationml.tags+xml"/>
  <Override PartName="/ppt/tags/tag197.xml" ContentType="application/vnd.openxmlformats-officedocument.presentationml.tags+xml"/>
  <Override PartName="/ppt/tags/tag236.xml" ContentType="application/vnd.openxmlformats-officedocument.presentationml.tags+xml"/>
  <Override PartName="/ppt/tags/tag127.xml" ContentType="application/vnd.openxmlformats-officedocument.presentationml.tags+xml"/>
  <Override PartName="/ppt/tags/tag213.xml" ContentType="application/vnd.openxmlformats-officedocument.presentationml.tags+xml"/>
  <Override PartName="/ppt/tags/tag167.xml" ContentType="application/vnd.openxmlformats-officedocument.presentationml.tags+xml"/>
  <Override PartName="/ppt/tags/tag237.xml" ContentType="application/vnd.openxmlformats-officedocument.presentationml.tags+xml"/>
  <Override PartName="/ppt/tags/tag126.xml" ContentType="application/vnd.openxmlformats-officedocument.presentationml.tags+xml"/>
  <Override PartName="/ppt/tags/tag166.xml" ContentType="application/vnd.openxmlformats-officedocument.presentationml.tags+xml"/>
  <Override PartName="/ppt/tags/tag238.xml" ContentType="application/vnd.openxmlformats-officedocument.presentationml.tags+xml"/>
  <Override PartName="/ppt/tags/tag125.xml" ContentType="application/vnd.openxmlformats-officedocument.presentationml.tags+xml"/>
  <Override PartName="/ppt/tags/tag214.xml" ContentType="application/vnd.openxmlformats-officedocument.presentationml.tags+xml"/>
  <Override PartName="/ppt/tags/tag239.xml" ContentType="application/vnd.openxmlformats-officedocument.presentationml.tags+xml"/>
  <Override PartName="/ppt/tags/tag124.xml" ContentType="application/vnd.openxmlformats-officedocument.presentationml.tags+xml"/>
  <Override PartName="/ppt/tags/tag198.xml" ContentType="application/vnd.openxmlformats-officedocument.presentationml.tags+xml"/>
  <Override PartName="/ppt/tags/tag240.xml" ContentType="application/vnd.openxmlformats-officedocument.presentationml.tags+xml"/>
  <Override PartName="/ppt/tags/tag123.xml" ContentType="application/vnd.openxmlformats-officedocument.presentationml.tags+xml"/>
  <Override PartName="/ppt/tags/tag165.xml" ContentType="application/vnd.openxmlformats-officedocument.presentationml.tags+xml"/>
  <Override PartName="/ppt/tags/tag215.xml" ContentType="application/vnd.openxmlformats-officedocument.presentationml.tags+xml"/>
  <Override PartName="/ppt/tags/tag241.xml" ContentType="application/vnd.openxmlformats-officedocument.presentationml.tags+xml"/>
  <Override PartName="/ppt/tags/tag122.xml" ContentType="application/vnd.openxmlformats-officedocument.presentationml.tags+xml"/>
  <Override PartName="/ppt/tags/tag164.xml" ContentType="application/vnd.openxmlformats-officedocument.presentationml.tags+xml"/>
  <Override PartName="/ppt/tags/tag242.xml" ContentType="application/vnd.openxmlformats-officedocument.presentationml.tags+xml"/>
  <Override PartName="/ppt/tags/tag121.xml" ContentType="application/vnd.openxmlformats-officedocument.presentationml.tags+xml"/>
  <Override PartName="/ppt/tags/tag163.xml" ContentType="application/vnd.openxmlformats-officedocument.presentationml.tags+xml"/>
  <Override PartName="/ppt/tags/tag216.xml" ContentType="application/vnd.openxmlformats-officedocument.presentationml.tags+xml"/>
  <Override PartName="/ppt/tags/tag162.xml" ContentType="application/vnd.openxmlformats-officedocument.presentationml.tags+xml"/>
  <Override PartName="/ppt/tags/tag243.xml" ContentType="application/vnd.openxmlformats-officedocument.presentationml.tags+xml"/>
  <Override PartName="/ppt/tags/tag119.xml" ContentType="application/vnd.openxmlformats-officedocument.presentationml.tags+xml"/>
  <Override PartName="/ppt/tags/tag161.xml" ContentType="application/vnd.openxmlformats-officedocument.presentationml.tags+xml"/>
  <Override PartName="/ppt/tags/tag217.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18.xml" ContentType="application/vnd.openxmlformats-officedocument.presentationml.tags+xml"/>
  <Override PartName="/ppt/tags/tag218.xml" ContentType="application/vnd.openxmlformats-officedocument.presentationml.tags+xml"/>
  <Override PartName="/ppt/tags/tag158.xml" ContentType="application/vnd.openxmlformats-officedocument.presentationml.tags+xml"/>
  <Override PartName="/ppt/tags/tag244.xml" ContentType="application/vnd.openxmlformats-officedocument.presentationml.tags+xml"/>
  <Override PartName="/ppt/tags/tag117.xml" ContentType="application/vnd.openxmlformats-officedocument.presentationml.tags+xml"/>
  <Override PartName="/ppt/tags/tag157.xml" ContentType="application/vnd.openxmlformats-officedocument.presentationml.tags+xml"/>
  <Override PartName="/ppt/tags/tag219.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220.xml" ContentType="application/vnd.openxmlformats-officedocument.presentationml.tags+xml"/>
  <Override PartName="/ppt/tags/tag245.xml" ContentType="application/vnd.openxmlformats-officedocument.presentationml.tags+xml"/>
  <Override PartName="/ppt/tags/tag116.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221.xml" ContentType="application/vnd.openxmlformats-officedocument.presentationml.tags+xml"/>
  <Override PartName="/ppt/tags/tag246.xml" ContentType="application/vnd.openxmlformats-officedocument.presentationml.tags+xml"/>
  <Override PartName="/ppt/tags/tag115.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3801" r:id="rId6"/>
    <p:sldMasterId id="2147484099" r:id="rId7"/>
    <p:sldMasterId id="2147484123" r:id="rId8"/>
    <p:sldMasterId id="2147484182" r:id="rId9"/>
    <p:sldMasterId id="2147484166" r:id="rId10"/>
    <p:sldMasterId id="2147484226" r:id="rId11"/>
  </p:sldMasterIdLst>
  <p:notesMasterIdLst>
    <p:notesMasterId r:id="rId39"/>
  </p:notesMasterIdLst>
  <p:handoutMasterIdLst>
    <p:handoutMasterId r:id="rId40"/>
  </p:handoutMasterIdLst>
  <p:sldIdLst>
    <p:sldId id="471" r:id="rId12"/>
    <p:sldId id="285" r:id="rId13"/>
    <p:sldId id="474" r:id="rId14"/>
    <p:sldId id="473" r:id="rId15"/>
    <p:sldId id="475" r:id="rId16"/>
    <p:sldId id="477" r:id="rId17"/>
    <p:sldId id="479" r:id="rId18"/>
    <p:sldId id="481" r:id="rId19"/>
    <p:sldId id="482" r:id="rId20"/>
    <p:sldId id="485" r:id="rId21"/>
    <p:sldId id="486" r:id="rId22"/>
    <p:sldId id="488" r:id="rId23"/>
    <p:sldId id="491" r:id="rId24"/>
    <p:sldId id="492" r:id="rId25"/>
    <p:sldId id="654" r:id="rId26"/>
    <p:sldId id="494" r:id="rId27"/>
    <p:sldId id="496" r:id="rId28"/>
    <p:sldId id="497" r:id="rId29"/>
    <p:sldId id="498" r:id="rId30"/>
    <p:sldId id="499" r:id="rId31"/>
    <p:sldId id="501" r:id="rId32"/>
    <p:sldId id="502" r:id="rId33"/>
    <p:sldId id="649" r:id="rId34"/>
    <p:sldId id="284" r:id="rId35"/>
    <p:sldId id="648" r:id="rId36"/>
    <p:sldId id="336" r:id="rId37"/>
    <p:sldId id="646" r:id="rId38"/>
  </p:sldIdLst>
  <p:sldSz cx="14630400" cy="8229600"/>
  <p:notesSz cx="9144000" cy="6858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471"/>
            <p14:sldId id="285"/>
            <p14:sldId id="474"/>
            <p14:sldId id="473"/>
            <p14:sldId id="475"/>
            <p14:sldId id="477"/>
            <p14:sldId id="479"/>
            <p14:sldId id="481"/>
            <p14:sldId id="482"/>
            <p14:sldId id="485"/>
            <p14:sldId id="486"/>
            <p14:sldId id="488"/>
            <p14:sldId id="491"/>
            <p14:sldId id="492"/>
            <p14:sldId id="654"/>
            <p14:sldId id="494"/>
            <p14:sldId id="496"/>
            <p14:sldId id="497"/>
            <p14:sldId id="498"/>
            <p14:sldId id="499"/>
            <p14:sldId id="501"/>
            <p14:sldId id="502"/>
            <p14:sldId id="649"/>
            <p14:sldId id="284"/>
            <p14:sldId id="648"/>
            <p14:sldId id="336"/>
            <p14:sldId id="646"/>
          </p14:sldIdLst>
        </p14:section>
      </p14:sectionLst>
    </p:ext>
    <p:ext uri="{EFAFB233-063F-42B5-8137-9DF3F51BA10A}">
      <p15:sldGuideLst xmlns:p15="http://schemas.microsoft.com/office/powerpoint/2012/main">
        <p15:guide id="1" orient="horz" pos="1944" userDrawn="1">
          <p15:clr>
            <a:srgbClr val="A4A3A4"/>
          </p15:clr>
        </p15:guide>
        <p15:guide id="2" pos="4608">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51"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C0FF"/>
    <a:srgbClr val="3369FF"/>
    <a:srgbClr val="002577"/>
    <a:srgbClr val="75787B"/>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11" autoAdjust="0"/>
    <p:restoredTop sz="94393"/>
  </p:normalViewPr>
  <p:slideViewPr>
    <p:cSldViewPr snapToGrid="0" snapToObjects="1" showGuides="1">
      <p:cViewPr varScale="1">
        <p:scale>
          <a:sx n="52" d="100"/>
          <a:sy n="52" d="100"/>
        </p:scale>
        <p:origin x="1118" y="48"/>
      </p:cViewPr>
      <p:guideLst>
        <p:guide orient="horz" pos="1944"/>
        <p:guide pos="46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92" d="100"/>
        <a:sy n="92" d="100"/>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8/27/2020</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8/27/2020</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My</a:t>
            </a:r>
            <a:r>
              <a:rPr lang="en-US" baseline="0" dirty="0"/>
              <a:t> name is _____________________ and I’m with  Equitable.  Thanks for taking the time to meet with me about the new language of life insurance.  </a:t>
            </a:r>
          </a:p>
          <a:p>
            <a:endParaRPr lang="en-US" baseline="0" dirty="0"/>
          </a:p>
          <a:p>
            <a:r>
              <a:rPr lang="en-US" baseline="0" dirty="0"/>
              <a:t>Wouldn’t you like to talk to your clients so that they really hear the benefits of what you’re talking about?  All too often, the things we say aren’t heard in the way we think.</a:t>
            </a:r>
          </a:p>
          <a:p>
            <a:endParaRPr lang="en-US" baseline="0" dirty="0"/>
          </a:p>
          <a:p>
            <a:r>
              <a:rPr lang="en-US" baseline="0" dirty="0"/>
              <a:t>Equitable  has done extensive research around what consumer think about life insurance and how they respond to the way we talk about it. </a:t>
            </a:r>
          </a:p>
          <a:p>
            <a:endParaRPr lang="en-US" baseline="0" dirty="0"/>
          </a:p>
          <a:p>
            <a:r>
              <a:rPr lang="en-US" baseline="0" dirty="0"/>
              <a:t>Today I’m going to give you the inside scoop, so that you can have an effective way to present the benefits of permanent life insurance so that your clients will hear, understand and react positively.</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3536762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ea typeface="ＭＳ Ｐゴシック" pitchFamily="34" charset="-128"/>
              </a:rPr>
              <a:t>And here’s why that statement works.</a:t>
            </a:r>
          </a:p>
          <a:p>
            <a:pPr marL="0" indent="0">
              <a:buFont typeface="Arial" pitchFamily="34" charset="0"/>
              <a:buNone/>
            </a:pPr>
            <a:endParaRPr lang="en-US" dirty="0">
              <a:ea typeface="ＭＳ Ｐゴシック" pitchFamily="34" charset="-128"/>
            </a:endParaRPr>
          </a:p>
          <a:p>
            <a:pPr marL="0" indent="0">
              <a:buFont typeface="Arial" pitchFamily="34" charset="0"/>
              <a:buNone/>
            </a:pPr>
            <a:r>
              <a:rPr lang="en-US" dirty="0">
                <a:ea typeface="ＭＳ Ｐゴシック" pitchFamily="34" charset="-128"/>
              </a:rPr>
              <a:t>READ CALLOUTS on SLIDE</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68206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tabLst>
                <a:tab pos="1484313" algn="l"/>
              </a:tabLst>
            </a:pPr>
            <a:r>
              <a:rPr lang="en-US" baseline="0" dirty="0">
                <a:ea typeface="ＭＳ Ｐゴシック" pitchFamily="34" charset="-128"/>
              </a:rPr>
              <a:t>Taking our positioning statement a step further, here are the three principles of permanent life insurance. </a:t>
            </a:r>
          </a:p>
          <a:p>
            <a:pPr eaLnBrk="1" hangingPunct="1">
              <a:tabLst>
                <a:tab pos="1484313" algn="l"/>
              </a:tabLst>
            </a:pPr>
            <a:endParaRPr lang="en-US" baseline="0" dirty="0">
              <a:ea typeface="ＭＳ Ｐゴシック" pitchFamily="34" charset="-128"/>
            </a:endParaRPr>
          </a:p>
          <a:p>
            <a:pPr eaLnBrk="1" hangingPunct="1">
              <a:tabLst>
                <a:tab pos="1484313" algn="l"/>
              </a:tabLst>
            </a:pPr>
            <a:r>
              <a:rPr lang="en-US" baseline="0" dirty="0">
                <a:ea typeface="ＭＳ Ｐゴシック" pitchFamily="34" charset="-128"/>
              </a:rPr>
              <a:t>It is a way for clients to live more for today, keep more of what they earn and build more for the future.</a:t>
            </a:r>
          </a:p>
          <a:p>
            <a:pPr eaLnBrk="1" hangingPunct="1">
              <a:tabLst>
                <a:tab pos="1484313" algn="l"/>
              </a:tabLst>
            </a:pPr>
            <a:endParaRPr lang="en-US" baseline="0" dirty="0">
              <a:ea typeface="ＭＳ Ｐゴシック" pitchFamily="34" charset="-128"/>
            </a:endParaRPr>
          </a:p>
          <a:p>
            <a:pPr eaLnBrk="1" hangingPunct="1">
              <a:tabLst>
                <a:tab pos="1484313" algn="l"/>
              </a:tabLst>
            </a:pPr>
            <a:r>
              <a:rPr lang="en-US" baseline="0" dirty="0">
                <a:ea typeface="ＭＳ Ｐゴシック" pitchFamily="34" charset="-128"/>
              </a:rPr>
              <a:t>I’ll explain each in detail.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6184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7674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why this positioning works.</a:t>
            </a:r>
          </a:p>
          <a:p>
            <a:endParaRPr lang="en-US" dirty="0"/>
          </a:p>
          <a:p>
            <a:r>
              <a:rPr lang="en-US" dirty="0"/>
              <a:t>Because</a:t>
            </a:r>
            <a:r>
              <a:rPr lang="en-US" baseline="0" dirty="0"/>
              <a:t> p</a:t>
            </a:r>
            <a:r>
              <a:rPr lang="en-US" dirty="0"/>
              <a:t>rotection and flexibility work hand in hand.</a:t>
            </a:r>
          </a:p>
          <a:p>
            <a:r>
              <a:rPr lang="en-US" dirty="0"/>
              <a:t>Messaging around </a:t>
            </a:r>
            <a:r>
              <a:rPr lang="en-US" b="1" dirty="0">
                <a:solidFill>
                  <a:srgbClr val="E86D1F"/>
                </a:solidFill>
              </a:rPr>
              <a:t>adapting to your life </a:t>
            </a:r>
            <a:r>
              <a:rPr lang="en-US" dirty="0"/>
              <a:t>speaks to individualized protection that lets investors live more,</a:t>
            </a:r>
            <a:r>
              <a:rPr lang="en-US" baseline="0" dirty="0"/>
              <a:t> so they can experience the benefits of life insurance while they’re still living</a:t>
            </a:r>
            <a:r>
              <a:rPr lang="en-US" dirty="0"/>
              <a:t>.</a:t>
            </a:r>
          </a:p>
          <a:p>
            <a:endParaRPr lang="en-US" dirty="0"/>
          </a:p>
          <a:p>
            <a:pPr eaLnBrk="1" hangingPunct="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0511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expanded this language to explain the benefits further.</a:t>
            </a:r>
          </a:p>
          <a:p>
            <a:endParaRPr lang="en-US" dirty="0"/>
          </a:p>
          <a:p>
            <a:r>
              <a:rPr lang="en-US" dirty="0"/>
              <a:t>READ SLIDE</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20317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when we talk about life insurance, we use terms like “death benefit”, “heirs” and “loans”.  Here</a:t>
            </a:r>
            <a:r>
              <a:rPr lang="en-US" baseline="0" dirty="0"/>
              <a:t> is some alternative language that works better – and why.</a:t>
            </a:r>
          </a:p>
          <a:p>
            <a:endParaRPr lang="en-US" baseline="0" dirty="0"/>
          </a:p>
          <a:p>
            <a:r>
              <a:rPr lang="en-US" baseline="0" dirty="0"/>
              <a:t>READ SLIDE</a:t>
            </a:r>
            <a:endParaRPr lang="en-US" dirty="0"/>
          </a:p>
          <a:p>
            <a:endParaRPr lang="en-US" dirty="0"/>
          </a:p>
          <a:p>
            <a:r>
              <a:rPr lang="en-US" b="1" dirty="0"/>
              <a:t>In addition:</a:t>
            </a:r>
          </a:p>
          <a:p>
            <a:r>
              <a:rPr lang="en-US" dirty="0"/>
              <a:t>We also tried using an emotional approach.  While investors may not know about permanent</a:t>
            </a:r>
            <a:r>
              <a:rPr lang="en-US" baseline="0" dirty="0"/>
              <a:t> insurance</a:t>
            </a:r>
            <a:r>
              <a:rPr lang="en-US" dirty="0"/>
              <a:t>, they don’t respond to overly emotional or sentimental language.  </a:t>
            </a:r>
            <a:r>
              <a:rPr lang="en-US" b="1" dirty="0">
                <a:solidFill>
                  <a:srgbClr val="E86D1F"/>
                </a:solidFill>
              </a:rPr>
              <a:t>Financial security benefit </a:t>
            </a:r>
            <a:r>
              <a:rPr lang="en-US" dirty="0"/>
              <a:t>and </a:t>
            </a:r>
            <a:r>
              <a:rPr lang="en-US" b="1" dirty="0">
                <a:solidFill>
                  <a:srgbClr val="E86D1F"/>
                </a:solidFill>
              </a:rPr>
              <a:t>family</a:t>
            </a:r>
            <a:r>
              <a:rPr lang="en-US" dirty="0"/>
              <a:t> find an effective middle ground between emotion and fear tactics.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59973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ea typeface="MS PGothic" pitchFamily="34" charset="-128"/>
                <a:cs typeface="ＭＳ Ｐゴシック" charset="0"/>
              </a:rPr>
              <a:t>Keep more refers to the tax benefits of permanent life insurance.</a:t>
            </a:r>
          </a:p>
          <a:p>
            <a:pPr defTabSz="933237">
              <a:defRPr/>
            </a:pPr>
            <a:endParaRPr lang="en-US" dirty="0">
              <a:ea typeface="MS PGothic" pitchFamily="34" charset="-128"/>
              <a:cs typeface="ＭＳ Ｐゴシック" charset="0"/>
            </a:endParaRPr>
          </a:p>
          <a:p>
            <a:pPr defTabSz="933237">
              <a:defRPr/>
            </a:pPr>
            <a:r>
              <a:rPr lang="en-US" dirty="0">
                <a:ea typeface="MS PGothic" pitchFamily="34" charset="-128"/>
                <a:cs typeface="ＭＳ Ｐゴシック" charset="0"/>
              </a:rPr>
              <a:t>READ</a:t>
            </a:r>
            <a:r>
              <a:rPr lang="en-US" baseline="0" dirty="0">
                <a:ea typeface="MS PGothic" pitchFamily="34" charset="-128"/>
                <a:cs typeface="ＭＳ Ｐゴシック" charset="0"/>
              </a:rPr>
              <a:t> SLIDE</a:t>
            </a:r>
            <a:endParaRPr lang="en-US" dirty="0">
              <a:ea typeface="MS PGothic" pitchFamily="34" charset="-128"/>
              <a:cs typeface="ＭＳ Ｐゴシック" charset="0"/>
            </a:endParaRP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17433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Here’s what their</a:t>
            </a:r>
            <a:r>
              <a:rPr lang="en-US" baseline="0" dirty="0"/>
              <a:t> research showed…</a:t>
            </a:r>
            <a:endParaRPr lang="en-US" dirty="0"/>
          </a:p>
          <a:p>
            <a:pPr eaLnBrk="1" hangingPunct="1"/>
            <a:endParaRPr lang="en-US" dirty="0"/>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if we say something we think is effective… …they may be hearing something else</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marL="0" indent="0" rtl="0" eaLnBrk="1" fontAlgn="base" latinLnBrk="0" hangingPunct="1">
              <a:buFont typeface="Arial" panose="020B0604020202020204" pitchFamily="34" charset="0"/>
              <a:buNone/>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READ SLIDE</a:t>
            </a:r>
          </a:p>
          <a:p>
            <a:pPr marL="171450" indent="-171450" rtl="0" eaLnBrk="1" fontAlgn="base" latinLnBrk="0" hangingPunct="1">
              <a:buFont typeface="Arial" panose="020B0604020202020204" pitchFamily="34" charset="0"/>
              <a:buChar char="•"/>
            </a:pPr>
            <a:endParaRPr lang="en-US" sz="1600" b="0" i="0" u="none" strike="noStrike" kern="1200" baseline="0" dirty="0">
              <a:solidFill>
                <a:schemeClr val="tx1"/>
              </a:solidFill>
              <a:effectLst/>
              <a:latin typeface="Arial" pitchFamily="-65" charset="0"/>
              <a:ea typeface="MS PGothic" pitchFamily="34" charset="-128"/>
              <a:cs typeface="MS PGothic" pitchFamily="34" charset="-128"/>
            </a:endParaRPr>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In addition, if we say:				They think:</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Permanent life insurance is an investment in your financial future.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No, it’s not. It’s protection for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You can use the cash value to help fund your retirement.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At the expense of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The tax advantages can help you grow your assets over time.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That’s what investments are for…what about my family?</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eaLnBrk="1" hangingPunct="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38029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why this language works.</a:t>
            </a:r>
          </a:p>
          <a:p>
            <a:endParaRPr lang="en-US" dirty="0"/>
          </a:p>
          <a:p>
            <a:r>
              <a:rPr lang="en-US" dirty="0"/>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39763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initially</a:t>
            </a:r>
            <a:r>
              <a:rPr lang="en-US" baseline="0" dirty="0"/>
              <a:t> thought that talking about tax diversification would be effective with clients.  It wasn’t. </a:t>
            </a:r>
          </a:p>
          <a:p>
            <a:endParaRPr lang="en-US" baseline="0" dirty="0"/>
          </a:p>
          <a:p>
            <a:r>
              <a:rPr lang="en-US" baseline="0" dirty="0"/>
              <a:t>READ SLIDE</a:t>
            </a:r>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6620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we’ll cover today:</a:t>
            </a:r>
          </a:p>
          <a:p>
            <a:endParaRPr lang="en-US" dirty="0"/>
          </a:p>
          <a:p>
            <a:r>
              <a:rPr lang="en-US" dirty="0"/>
              <a:t>I’ll give you a brief overview</a:t>
            </a:r>
            <a:r>
              <a:rPr lang="en-US" baseline="0" dirty="0"/>
              <a:t> of </a:t>
            </a:r>
            <a:r>
              <a:rPr lang="en-US" baseline="0" dirty="0" err="1"/>
              <a:t>Maslansky</a:t>
            </a:r>
            <a:r>
              <a:rPr lang="en-US" baseline="0" dirty="0"/>
              <a:t> and Partners, the outside consulting firm who conducted and analyzed the research, a little on the methodology they used and then we’ll get right into how to position permanent life insurance.  You’ll see our three main pillars here – permanent life insurance lets your clients live more, keep more and build more.  I’ll explain in detail later.</a:t>
            </a:r>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ea typeface="MS PGothic" pitchFamily="34" charset="-128"/>
                <a:cs typeface="ＭＳ Ｐゴシック" charset="0"/>
              </a:rPr>
              <a:t>Keep more refers to the tax benefits of permanent life insurance.</a:t>
            </a:r>
          </a:p>
          <a:p>
            <a:pPr defTabSz="933237">
              <a:defRPr/>
            </a:pPr>
            <a:endParaRPr lang="en-US" dirty="0">
              <a:ea typeface="MS PGothic" pitchFamily="34" charset="-128"/>
              <a:cs typeface="ＭＳ Ｐゴシック" charset="0"/>
            </a:endParaRPr>
          </a:p>
          <a:p>
            <a:pPr defTabSz="933237">
              <a:defRPr/>
            </a:pPr>
            <a:r>
              <a:rPr lang="en-US" dirty="0">
                <a:ea typeface="MS PGothic" pitchFamily="34" charset="-128"/>
                <a:cs typeface="ＭＳ Ｐゴシック" charset="0"/>
              </a:rPr>
              <a:t>READ</a:t>
            </a:r>
            <a:r>
              <a:rPr lang="en-US" baseline="0" dirty="0">
                <a:ea typeface="MS PGothic" pitchFamily="34" charset="-128"/>
                <a:cs typeface="ＭＳ Ｐゴシック" charset="0"/>
              </a:rPr>
              <a:t> SLIDE</a:t>
            </a:r>
            <a:endParaRPr lang="en-US" dirty="0">
              <a:ea typeface="MS PGothic" pitchFamily="34" charset="-128"/>
              <a:cs typeface="ＭＳ Ｐゴシック" charset="0"/>
            </a:endParaRP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2726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Here’s why that language works.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2091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3F3F3F"/>
                </a:solidFill>
              </a:rPr>
              <a:t>It’s OK to talk about the investments and allocations within the policy – and in fact, it’s a critical part of the discussion. But if a customer hasn’t yet been educated on the benefits of the permanent life insurance – protection plus cash value, that customer will not understand why you are talking about investments and insurance at the same time. The first that will come to mind is RISK, without taking into consideration the risk/REWARD, and you will lose them in the conversation.</a:t>
            </a:r>
          </a:p>
          <a:p>
            <a:endParaRPr lang="en-US" baseline="0" dirty="0">
              <a:solidFill>
                <a:srgbClr val="3F3F3F"/>
              </a:solidFill>
            </a:endParaRPr>
          </a:p>
          <a:p>
            <a:r>
              <a:rPr lang="en-US" baseline="0" dirty="0">
                <a:solidFill>
                  <a:srgbClr val="3F3F3F"/>
                </a:solidFill>
              </a:rPr>
              <a:t>Make sure you have sold them on the benefits of cash value, THEN you can talk about HOW. </a:t>
            </a:r>
          </a:p>
          <a:p>
            <a:endParaRPr lang="en-US" baseline="0" dirty="0">
              <a:solidFill>
                <a:srgbClr val="3F3F3F"/>
              </a:solidFill>
            </a:endParaRPr>
          </a:p>
          <a:p>
            <a:r>
              <a:rPr lang="en-US" baseline="0" dirty="0">
                <a:solidFill>
                  <a:srgbClr val="3F3F3F"/>
                </a:solidFill>
              </a:rPr>
              <a:t>READ SLIDE</a:t>
            </a:r>
            <a:endParaRPr lang="en-US" dirty="0">
              <a:solidFill>
                <a:srgbClr val="3F3F3F"/>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77036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SzTx/>
              <a:buFont typeface="Wingdings" charset="0"/>
              <a:buNone/>
            </a:pPr>
            <a:r>
              <a:rPr lang="en-US" sz="1400" b="0" dirty="0"/>
              <a:t>So, in a nutshell, here is all of our positioning – what we’ve found to be the most effective</a:t>
            </a:r>
            <a:r>
              <a:rPr lang="en-US" sz="1400" b="0" baseline="0" dirty="0"/>
              <a:t> ways to talk to clients about the different aspects of permanent life insurance.</a:t>
            </a:r>
          </a:p>
          <a:p>
            <a:pPr lvl="1">
              <a:buSzTx/>
              <a:buFont typeface="Wingdings" charset="0"/>
              <a:buNone/>
            </a:pPr>
            <a:endParaRPr lang="en-US" sz="1400" b="0" baseline="0" dirty="0"/>
          </a:p>
          <a:p>
            <a:pPr lvl="1">
              <a:buSzTx/>
              <a:buFont typeface="Wingdings" charset="0"/>
              <a:buNone/>
            </a:pPr>
            <a:r>
              <a:rPr lang="en-US" sz="1400" b="0" baseline="0" dirty="0"/>
              <a:t>READ SLIDE</a:t>
            </a:r>
          </a:p>
          <a:p>
            <a:pPr lvl="1">
              <a:buSzTx/>
              <a:buFont typeface="Wingdings" charset="0"/>
              <a:buNone/>
            </a:pPr>
            <a:endParaRPr lang="en-US" sz="1400" b="0" baseline="0" dirty="0"/>
          </a:p>
          <a:p>
            <a:pPr lvl="1">
              <a:buSzTx/>
              <a:buFont typeface="Wingdings" charset="0"/>
              <a:buNone/>
            </a:pPr>
            <a:r>
              <a:rPr lang="en-US" sz="1400" b="0" baseline="0" dirty="0"/>
              <a:t>We will also be giving this language out in a handout, if you’re interested.</a:t>
            </a:r>
          </a:p>
          <a:p>
            <a:pPr lvl="1">
              <a:buSzTx/>
              <a:buFont typeface="Wingdings" charset="0"/>
              <a:buNone/>
            </a:pPr>
            <a:endParaRPr lang="en-US" sz="1400" b="0" baseline="0" dirty="0"/>
          </a:p>
          <a:p>
            <a:pPr lvl="1">
              <a:buSzTx/>
              <a:buFont typeface="Wingdings" charset="0"/>
              <a:buNone/>
            </a:pPr>
            <a:r>
              <a:rPr lang="en-US" sz="1400" b="0" baseline="0" dirty="0"/>
              <a:t>We hope this has been helpful and informative, and that using this language will help you talk to your clients in a way that they can understand and appreciate the many benefits of permanent life insurance.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420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24</a:t>
            </a:fld>
            <a:endParaRPr lang="en-US" dirty="0">
              <a:latin typeface="Segoe UI" panose="020B0502040204020203" pitchFamily="34" charset="0"/>
            </a:endParaRPr>
          </a:p>
        </p:txBody>
      </p:sp>
    </p:spTree>
    <p:extLst>
      <p:ext uri="{BB962C8B-B14F-4D97-AF65-F5344CB8AC3E}">
        <p14:creationId xmlns:p14="http://schemas.microsoft.com/office/powerpoint/2010/main" val="264036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766192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26</a:t>
            </a:fld>
            <a:endParaRPr lang="en-US">
              <a:latin typeface="Segoe UI" panose="020B0502040204020203" pitchFamily="34" charset="0"/>
            </a:endParaRPr>
          </a:p>
        </p:txBody>
      </p:sp>
    </p:spTree>
    <p:extLst>
      <p:ext uri="{BB962C8B-B14F-4D97-AF65-F5344CB8AC3E}">
        <p14:creationId xmlns:p14="http://schemas.microsoft.com/office/powerpoint/2010/main" val="399006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27</a:t>
            </a:fld>
            <a:endParaRPr lang="en-US">
              <a:latin typeface="Segoe UI" panose="020B0502040204020203" pitchFamily="34" charset="0"/>
            </a:endParaRPr>
          </a:p>
        </p:txBody>
      </p:sp>
    </p:spTree>
    <p:extLst>
      <p:ext uri="{BB962C8B-B14F-4D97-AF65-F5344CB8AC3E}">
        <p14:creationId xmlns:p14="http://schemas.microsoft.com/office/powerpoint/2010/main" val="353883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dirty="0">
                <a:solidFill>
                  <a:srgbClr val="3F3F3F"/>
                </a:solidFill>
              </a:rPr>
              <a:t>For</a:t>
            </a:r>
            <a:r>
              <a:rPr lang="en-US" baseline="0" dirty="0">
                <a:solidFill>
                  <a:srgbClr val="3F3F3F"/>
                </a:solidFill>
              </a:rPr>
              <a:t> Equitable , </a:t>
            </a:r>
            <a:r>
              <a:rPr lang="en-US" baseline="0" dirty="0" err="1">
                <a:solidFill>
                  <a:srgbClr val="3F3F3F"/>
                </a:solidFill>
              </a:rPr>
              <a:t>Maslansky</a:t>
            </a:r>
            <a:r>
              <a:rPr lang="en-US" baseline="0" dirty="0">
                <a:solidFill>
                  <a:srgbClr val="3F3F3F"/>
                </a:solidFill>
              </a:rPr>
              <a:t> and Partners designed creative language stimuli, used Instant Response dial sessions and online surveys to study perception and emotional responses of over almost 500 investors, then provided us with their insights and language recommendations.  </a:t>
            </a:r>
            <a:endParaRPr lang="en-US" dirty="0">
              <a:solidFill>
                <a:srgbClr val="3F3F3F"/>
              </a:solidFill>
            </a:endParaRPr>
          </a:p>
          <a:p>
            <a:pPr lvl="1" eaLnBrk="1" hangingPunct="1">
              <a:lnSpc>
                <a:spcPct val="80000"/>
              </a:lnSpc>
            </a:pPr>
            <a:endParaRPr lang="en-US" dirty="0">
              <a:solidFill>
                <a:srgbClr val="3F3F3F"/>
              </a:solidFill>
            </a:endParaRPr>
          </a:p>
          <a:p>
            <a:pPr lvl="1" eaLnBrk="1" hangingPunct="1">
              <a:lnSpc>
                <a:spcPct val="80000"/>
              </a:lnSpc>
            </a:pPr>
            <a:r>
              <a:rPr lang="en-US" b="1" dirty="0">
                <a:solidFill>
                  <a:srgbClr val="3F3F3F"/>
                </a:solidFill>
              </a:rPr>
              <a:t>More specifics</a:t>
            </a:r>
            <a:r>
              <a:rPr lang="en-US" b="1" baseline="0" dirty="0">
                <a:solidFill>
                  <a:srgbClr val="3F3F3F"/>
                </a:solidFill>
              </a:rPr>
              <a:t> about the sessions:</a:t>
            </a:r>
            <a:endParaRPr lang="en-US" b="1" dirty="0">
              <a:solidFill>
                <a:srgbClr val="3F3F3F"/>
              </a:solidFill>
            </a:endParaRPr>
          </a:p>
          <a:p>
            <a:pPr lvl="1" eaLnBrk="1" hangingPunct="1">
              <a:lnSpc>
                <a:spcPct val="80000"/>
              </a:lnSpc>
            </a:pPr>
            <a:r>
              <a:rPr lang="en-US" dirty="0">
                <a:solidFill>
                  <a:srgbClr val="3F3F3F"/>
                </a:solidFill>
              </a:rPr>
              <a:t>2x 2-hour Instant Response dial sessions with a total of 43 investors in Bethesda, MD</a:t>
            </a:r>
          </a:p>
          <a:p>
            <a:pPr lvl="1" eaLnBrk="1" hangingPunct="1">
              <a:lnSpc>
                <a:spcPct val="80000"/>
              </a:lnSpc>
            </a:pPr>
            <a:endParaRPr lang="en-US" dirty="0">
              <a:solidFill>
                <a:srgbClr val="3F3F3F"/>
              </a:solidFill>
            </a:endParaRPr>
          </a:p>
          <a:p>
            <a:pPr lvl="1" eaLnBrk="1" hangingPunct="1">
              <a:lnSpc>
                <a:spcPct val="80000"/>
              </a:lnSpc>
            </a:pPr>
            <a:r>
              <a:rPr lang="en-US" dirty="0">
                <a:solidFill>
                  <a:srgbClr val="3F3F3F"/>
                </a:solidFill>
              </a:rPr>
              <a:t>Participant profile:</a:t>
            </a:r>
          </a:p>
          <a:p>
            <a:pPr lvl="2" eaLnBrk="1" hangingPunct="1">
              <a:lnSpc>
                <a:spcPct val="80000"/>
              </a:lnSpc>
            </a:pPr>
            <a:r>
              <a:rPr lang="en-US" dirty="0">
                <a:solidFill>
                  <a:srgbClr val="3F3F3F"/>
                </a:solidFill>
              </a:rPr>
              <a:t>At least $100k investible assets</a:t>
            </a:r>
          </a:p>
          <a:p>
            <a:pPr lvl="2" eaLnBrk="1" hangingPunct="1">
              <a:lnSpc>
                <a:spcPct val="80000"/>
              </a:lnSpc>
            </a:pPr>
            <a:r>
              <a:rPr lang="en-US" dirty="0">
                <a:solidFill>
                  <a:srgbClr val="3F3F3F"/>
                </a:solidFill>
              </a:rPr>
              <a:t>At least $100k household income</a:t>
            </a:r>
          </a:p>
          <a:p>
            <a:pPr lvl="2" eaLnBrk="1" hangingPunct="1">
              <a:lnSpc>
                <a:spcPct val="80000"/>
              </a:lnSpc>
            </a:pPr>
            <a:r>
              <a:rPr lang="en-US" dirty="0">
                <a:solidFill>
                  <a:srgbClr val="3F3F3F"/>
                </a:solidFill>
              </a:rPr>
              <a:t>Maxing out their 401(k)</a:t>
            </a:r>
          </a:p>
          <a:p>
            <a:pPr lvl="2" eaLnBrk="1" hangingPunct="1">
              <a:lnSpc>
                <a:spcPct val="80000"/>
              </a:lnSpc>
            </a:pPr>
            <a:r>
              <a:rPr lang="en-US" dirty="0">
                <a:solidFill>
                  <a:srgbClr val="3F3F3F"/>
                </a:solidFill>
              </a:rPr>
              <a:t>Age range was 35-55</a:t>
            </a:r>
          </a:p>
          <a:p>
            <a:pPr lvl="2" eaLnBrk="1" hangingPunct="1">
              <a:lnSpc>
                <a:spcPct val="80000"/>
              </a:lnSpc>
            </a:pPr>
            <a:r>
              <a:rPr lang="en-US" dirty="0"/>
              <a:t>Employed full-time or part-time retired</a:t>
            </a:r>
          </a:p>
          <a:p>
            <a:pPr lvl="2" eaLnBrk="1" hangingPunct="1">
              <a:lnSpc>
                <a:spcPct val="80000"/>
              </a:lnSpc>
            </a:pPr>
            <a:endParaRPr lang="en-US" dirty="0"/>
          </a:p>
          <a:p>
            <a:pPr lvl="1" eaLnBrk="1" hangingPunct="1">
              <a:lnSpc>
                <a:spcPct val="80000"/>
              </a:lnSpc>
            </a:pPr>
            <a:r>
              <a:rPr lang="en-US" dirty="0">
                <a:solidFill>
                  <a:srgbClr val="3F3F3F"/>
                </a:solidFill>
              </a:rPr>
              <a:t>Online survey conducted in December 2014 and January 2015 with 428 consumers to gather message and language preferences on different levels of positioning concepts</a:t>
            </a:r>
          </a:p>
          <a:p>
            <a:pPr marL="457200" lvl="1" indent="0" eaLnBrk="1" hangingPunct="1">
              <a:lnSpc>
                <a:spcPct val="80000"/>
              </a:lnSpc>
              <a:buNone/>
            </a:pPr>
            <a:endParaRPr lang="en-US" dirty="0">
              <a:solidFill>
                <a:srgbClr val="3F3F3F"/>
              </a:solidFill>
            </a:endParaRPr>
          </a:p>
          <a:p>
            <a:pPr lvl="1" eaLnBrk="1" hangingPunct="1">
              <a:lnSpc>
                <a:spcPct val="80000"/>
              </a:lnSpc>
            </a:pPr>
            <a:r>
              <a:rPr lang="en-US" dirty="0">
                <a:solidFill>
                  <a:srgbClr val="3F3F3F"/>
                </a:solidFill>
              </a:rPr>
              <a:t>Participant profile:</a:t>
            </a:r>
          </a:p>
          <a:p>
            <a:pPr lvl="2" eaLnBrk="1" hangingPunct="1">
              <a:lnSpc>
                <a:spcPct val="80000"/>
              </a:lnSpc>
            </a:pPr>
            <a:r>
              <a:rPr lang="en-US" dirty="0">
                <a:solidFill>
                  <a:srgbClr val="3F3F3F"/>
                </a:solidFill>
              </a:rPr>
              <a:t>At least $100k household income OR </a:t>
            </a:r>
            <a:br>
              <a:rPr lang="en-US" dirty="0">
                <a:solidFill>
                  <a:srgbClr val="3F3F3F"/>
                </a:solidFill>
              </a:rPr>
            </a:br>
            <a:r>
              <a:rPr lang="en-US" dirty="0">
                <a:solidFill>
                  <a:srgbClr val="3F3F3F"/>
                </a:solidFill>
              </a:rPr>
              <a:t>at least $250k investable assets</a:t>
            </a:r>
          </a:p>
          <a:p>
            <a:pPr lvl="2" eaLnBrk="1" hangingPunct="1">
              <a:lnSpc>
                <a:spcPct val="80000"/>
              </a:lnSpc>
            </a:pPr>
            <a:r>
              <a:rPr lang="en-US" dirty="0"/>
              <a:t>Likely to purchase individual life insurance in the next two years (or switch from an existing policy)</a:t>
            </a:r>
          </a:p>
          <a:p>
            <a:pPr lvl="2" eaLnBrk="1" hangingPunct="1">
              <a:lnSpc>
                <a:spcPct val="80000"/>
              </a:lnSpc>
            </a:pPr>
            <a:r>
              <a:rPr lang="en-US" dirty="0">
                <a:solidFill>
                  <a:srgbClr val="3F3F3F"/>
                </a:solidFill>
              </a:rPr>
              <a:t>Age range was 30-64</a:t>
            </a:r>
          </a:p>
          <a:p>
            <a:pPr lvl="2" eaLnBrk="1" hangingPunct="1">
              <a:lnSpc>
                <a:spcPct val="80000"/>
              </a:lnSpc>
            </a:pPr>
            <a:r>
              <a:rPr lang="en-US" dirty="0"/>
              <a:t>Employed full-time or part-time retired</a:t>
            </a:r>
          </a:p>
          <a:p>
            <a:pPr lvl="2" eaLnBrk="1" hangingPunct="1">
              <a:lnSpc>
                <a:spcPct val="80000"/>
              </a:lnSpc>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28382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dirty="0">
                <a:solidFill>
                  <a:srgbClr val="3F3F3F"/>
                </a:solidFill>
              </a:rPr>
              <a:t>For</a:t>
            </a:r>
            <a:r>
              <a:rPr lang="en-US" baseline="0" dirty="0">
                <a:solidFill>
                  <a:srgbClr val="3F3F3F"/>
                </a:solidFill>
              </a:rPr>
              <a:t> Equitable , </a:t>
            </a:r>
            <a:r>
              <a:rPr lang="en-US" baseline="0" dirty="0" err="1">
                <a:solidFill>
                  <a:srgbClr val="3F3F3F"/>
                </a:solidFill>
              </a:rPr>
              <a:t>Maslansky</a:t>
            </a:r>
            <a:r>
              <a:rPr lang="en-US" baseline="0" dirty="0">
                <a:solidFill>
                  <a:srgbClr val="3F3F3F"/>
                </a:solidFill>
              </a:rPr>
              <a:t> and Partners designed creative language stimuli, used Instant Response dial sessions and online surveys to study perception and emotional responses of over almost 500 investors, then provided us with their insights and language recommendations.  </a:t>
            </a:r>
            <a:endParaRPr lang="en-US" dirty="0">
              <a:solidFill>
                <a:srgbClr val="3F3F3F"/>
              </a:solidFill>
            </a:endParaRPr>
          </a:p>
          <a:p>
            <a:pPr lvl="1" eaLnBrk="1" hangingPunct="1">
              <a:lnSpc>
                <a:spcPct val="80000"/>
              </a:lnSpc>
            </a:pPr>
            <a:endParaRPr lang="en-US" dirty="0">
              <a:solidFill>
                <a:srgbClr val="3F3F3F"/>
              </a:solidFill>
            </a:endParaRPr>
          </a:p>
          <a:p>
            <a:pPr lvl="1" eaLnBrk="1" hangingPunct="1">
              <a:lnSpc>
                <a:spcPct val="80000"/>
              </a:lnSpc>
            </a:pPr>
            <a:r>
              <a:rPr lang="en-US" b="1" dirty="0">
                <a:solidFill>
                  <a:srgbClr val="3F3F3F"/>
                </a:solidFill>
              </a:rPr>
              <a:t>More specifics</a:t>
            </a:r>
            <a:r>
              <a:rPr lang="en-US" b="1" baseline="0" dirty="0">
                <a:solidFill>
                  <a:srgbClr val="3F3F3F"/>
                </a:solidFill>
              </a:rPr>
              <a:t> about the sessions:</a:t>
            </a:r>
            <a:endParaRPr lang="en-US" b="1" dirty="0">
              <a:solidFill>
                <a:srgbClr val="3F3F3F"/>
              </a:solidFill>
            </a:endParaRPr>
          </a:p>
          <a:p>
            <a:pPr lvl="1" eaLnBrk="1" hangingPunct="1">
              <a:lnSpc>
                <a:spcPct val="80000"/>
              </a:lnSpc>
            </a:pPr>
            <a:r>
              <a:rPr lang="en-US" dirty="0">
                <a:solidFill>
                  <a:srgbClr val="3F3F3F"/>
                </a:solidFill>
              </a:rPr>
              <a:t>2x 2-hour Instant Response dial sessions with a total of 43 investors in Bethesda, MD</a:t>
            </a:r>
          </a:p>
          <a:p>
            <a:pPr lvl="1" eaLnBrk="1" hangingPunct="1">
              <a:lnSpc>
                <a:spcPct val="80000"/>
              </a:lnSpc>
            </a:pPr>
            <a:endParaRPr lang="en-US" dirty="0">
              <a:solidFill>
                <a:srgbClr val="3F3F3F"/>
              </a:solidFill>
            </a:endParaRPr>
          </a:p>
          <a:p>
            <a:pPr lvl="1" eaLnBrk="1" hangingPunct="1">
              <a:lnSpc>
                <a:spcPct val="80000"/>
              </a:lnSpc>
            </a:pPr>
            <a:r>
              <a:rPr lang="en-US" dirty="0">
                <a:solidFill>
                  <a:srgbClr val="3F3F3F"/>
                </a:solidFill>
              </a:rPr>
              <a:t>Participant profile:</a:t>
            </a:r>
          </a:p>
          <a:p>
            <a:pPr lvl="2" eaLnBrk="1" hangingPunct="1">
              <a:lnSpc>
                <a:spcPct val="80000"/>
              </a:lnSpc>
            </a:pPr>
            <a:r>
              <a:rPr lang="en-US" dirty="0">
                <a:solidFill>
                  <a:srgbClr val="3F3F3F"/>
                </a:solidFill>
              </a:rPr>
              <a:t>At least $100k investible assets</a:t>
            </a:r>
          </a:p>
          <a:p>
            <a:pPr lvl="2" eaLnBrk="1" hangingPunct="1">
              <a:lnSpc>
                <a:spcPct val="80000"/>
              </a:lnSpc>
            </a:pPr>
            <a:r>
              <a:rPr lang="en-US" dirty="0">
                <a:solidFill>
                  <a:srgbClr val="3F3F3F"/>
                </a:solidFill>
              </a:rPr>
              <a:t>At least $100k household income</a:t>
            </a:r>
          </a:p>
          <a:p>
            <a:pPr lvl="2" eaLnBrk="1" hangingPunct="1">
              <a:lnSpc>
                <a:spcPct val="80000"/>
              </a:lnSpc>
            </a:pPr>
            <a:r>
              <a:rPr lang="en-US" dirty="0">
                <a:solidFill>
                  <a:srgbClr val="3F3F3F"/>
                </a:solidFill>
              </a:rPr>
              <a:t>Maxing out their 401(k)</a:t>
            </a:r>
          </a:p>
          <a:p>
            <a:pPr lvl="2" eaLnBrk="1" hangingPunct="1">
              <a:lnSpc>
                <a:spcPct val="80000"/>
              </a:lnSpc>
            </a:pPr>
            <a:r>
              <a:rPr lang="en-US" dirty="0">
                <a:solidFill>
                  <a:srgbClr val="3F3F3F"/>
                </a:solidFill>
              </a:rPr>
              <a:t>Age range was 35-55</a:t>
            </a:r>
          </a:p>
          <a:p>
            <a:pPr lvl="2" eaLnBrk="1" hangingPunct="1">
              <a:lnSpc>
                <a:spcPct val="80000"/>
              </a:lnSpc>
            </a:pPr>
            <a:r>
              <a:rPr lang="en-US" dirty="0"/>
              <a:t>Employed full-time or part-time retired</a:t>
            </a:r>
          </a:p>
          <a:p>
            <a:pPr lvl="2" eaLnBrk="1" hangingPunct="1">
              <a:lnSpc>
                <a:spcPct val="80000"/>
              </a:lnSpc>
            </a:pPr>
            <a:endParaRPr lang="en-US" dirty="0"/>
          </a:p>
          <a:p>
            <a:pPr lvl="1" eaLnBrk="1" hangingPunct="1">
              <a:lnSpc>
                <a:spcPct val="80000"/>
              </a:lnSpc>
            </a:pPr>
            <a:r>
              <a:rPr lang="en-US" dirty="0">
                <a:solidFill>
                  <a:srgbClr val="3F3F3F"/>
                </a:solidFill>
              </a:rPr>
              <a:t>Online survey conducted in December 2014 and January 2015 with 428 consumers to gather message and language preferences on different levels of positioning concepts</a:t>
            </a:r>
          </a:p>
          <a:p>
            <a:pPr marL="457200" lvl="1" indent="0" eaLnBrk="1" hangingPunct="1">
              <a:lnSpc>
                <a:spcPct val="80000"/>
              </a:lnSpc>
              <a:buNone/>
            </a:pPr>
            <a:endParaRPr lang="en-US" dirty="0">
              <a:solidFill>
                <a:srgbClr val="3F3F3F"/>
              </a:solidFill>
            </a:endParaRPr>
          </a:p>
          <a:p>
            <a:pPr lvl="1" eaLnBrk="1" hangingPunct="1">
              <a:lnSpc>
                <a:spcPct val="80000"/>
              </a:lnSpc>
            </a:pPr>
            <a:r>
              <a:rPr lang="en-US" dirty="0">
                <a:solidFill>
                  <a:srgbClr val="3F3F3F"/>
                </a:solidFill>
              </a:rPr>
              <a:t>Participant profile:</a:t>
            </a:r>
          </a:p>
          <a:p>
            <a:pPr lvl="2" eaLnBrk="1" hangingPunct="1">
              <a:lnSpc>
                <a:spcPct val="80000"/>
              </a:lnSpc>
            </a:pPr>
            <a:r>
              <a:rPr lang="en-US" dirty="0">
                <a:solidFill>
                  <a:srgbClr val="3F3F3F"/>
                </a:solidFill>
              </a:rPr>
              <a:t>At least $100k household income OR </a:t>
            </a:r>
            <a:br>
              <a:rPr lang="en-US" dirty="0">
                <a:solidFill>
                  <a:srgbClr val="3F3F3F"/>
                </a:solidFill>
              </a:rPr>
            </a:br>
            <a:r>
              <a:rPr lang="en-US" dirty="0">
                <a:solidFill>
                  <a:srgbClr val="3F3F3F"/>
                </a:solidFill>
              </a:rPr>
              <a:t>at least $250k investable assets</a:t>
            </a:r>
          </a:p>
          <a:p>
            <a:pPr lvl="2" eaLnBrk="1" hangingPunct="1">
              <a:lnSpc>
                <a:spcPct val="80000"/>
              </a:lnSpc>
            </a:pPr>
            <a:r>
              <a:rPr lang="en-US" dirty="0"/>
              <a:t>Likely to purchase individual life insurance in the next two years (or switch from an existing policy)</a:t>
            </a:r>
          </a:p>
          <a:p>
            <a:pPr lvl="2" eaLnBrk="1" hangingPunct="1">
              <a:lnSpc>
                <a:spcPct val="80000"/>
              </a:lnSpc>
            </a:pPr>
            <a:r>
              <a:rPr lang="en-US" dirty="0">
                <a:solidFill>
                  <a:srgbClr val="3F3F3F"/>
                </a:solidFill>
              </a:rPr>
              <a:t>Age range was 30-64</a:t>
            </a:r>
          </a:p>
          <a:p>
            <a:pPr lvl="2" eaLnBrk="1" hangingPunct="1">
              <a:lnSpc>
                <a:spcPct val="80000"/>
              </a:lnSpc>
            </a:pPr>
            <a:r>
              <a:rPr lang="en-US" dirty="0"/>
              <a:t>Employed full-time or part-time retired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08978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the </a:t>
            </a:r>
            <a:r>
              <a:rPr lang="en-US" dirty="0" err="1"/>
              <a:t>Maslansky</a:t>
            </a:r>
            <a:r>
              <a:rPr lang="en-US" dirty="0"/>
              <a:t> team to help us uncover people’s sentiments about life insurance – permanent life insurance, to be specific.</a:t>
            </a:r>
            <a:endParaRPr lang="en-US" baseline="0" dirty="0"/>
          </a:p>
          <a:p>
            <a:endParaRPr lang="en-US" baseline="0" dirty="0"/>
          </a:p>
          <a:p>
            <a:r>
              <a:rPr lang="en-US" baseline="0" dirty="0"/>
              <a:t>We developed focus groups centered around our target clients (READ BULLETS)</a:t>
            </a:r>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8569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Here’s what their</a:t>
            </a:r>
            <a:r>
              <a:rPr lang="en-US" baseline="0" dirty="0"/>
              <a:t> research showed…</a:t>
            </a:r>
            <a:endParaRPr lang="en-US" dirty="0"/>
          </a:p>
          <a:p>
            <a:pPr eaLnBrk="1" hangingPunct="1"/>
            <a:endParaRPr lang="en-US" dirty="0"/>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if we say something we think is effective… …they may be hearing something else</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marL="0" indent="0" rtl="0" eaLnBrk="1" fontAlgn="base" latinLnBrk="0" hangingPunct="1">
              <a:buFont typeface="Arial" panose="020B0604020202020204" pitchFamily="34" charset="0"/>
              <a:buNone/>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READ SLIDE</a:t>
            </a:r>
          </a:p>
          <a:p>
            <a:pPr marL="171450" indent="-171450" rtl="0" eaLnBrk="1" fontAlgn="base" latinLnBrk="0" hangingPunct="1">
              <a:buFont typeface="Arial" panose="020B0604020202020204" pitchFamily="34" charset="0"/>
              <a:buChar char="•"/>
            </a:pPr>
            <a:endParaRPr lang="en-US" sz="1600" b="0" i="0" u="none" strike="noStrike" kern="1200" baseline="0" dirty="0">
              <a:solidFill>
                <a:schemeClr val="tx1"/>
              </a:solidFill>
              <a:effectLst/>
              <a:latin typeface="Arial" pitchFamily="-65" charset="0"/>
              <a:ea typeface="MS PGothic" pitchFamily="34" charset="-128"/>
              <a:cs typeface="MS PGothic" pitchFamily="34" charset="-128"/>
            </a:endParaRPr>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In addition, if we say:				They think:</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Permanent life insurance is an investment in your financial future.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No, it’s not. It’s protection for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You can use the cash value to help fund your retirement.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At the expense of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The tax advantages can help you grow your assets over time.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That’s what investments are for…what about my family?</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eaLnBrk="1" hangingPunct="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99543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Here’s what their</a:t>
            </a:r>
            <a:r>
              <a:rPr lang="en-US" baseline="0" dirty="0"/>
              <a:t> research showed…</a:t>
            </a:r>
            <a:endParaRPr lang="en-US" dirty="0"/>
          </a:p>
          <a:p>
            <a:pPr eaLnBrk="1" hangingPunct="1"/>
            <a:endParaRPr lang="en-US" dirty="0"/>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if we say something we think is effective… …they may be hearing something else</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marL="0" indent="0" rtl="0" eaLnBrk="1" fontAlgn="base" latinLnBrk="0" hangingPunct="1">
              <a:buFont typeface="Arial" panose="020B0604020202020204" pitchFamily="34" charset="0"/>
              <a:buNone/>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READ SLIDE</a:t>
            </a:r>
          </a:p>
          <a:p>
            <a:pPr marL="171450" indent="-171450" rtl="0" eaLnBrk="1" fontAlgn="base" latinLnBrk="0" hangingPunct="1">
              <a:buFont typeface="Arial" panose="020B0604020202020204" pitchFamily="34" charset="0"/>
              <a:buChar char="•"/>
            </a:pPr>
            <a:endParaRPr lang="en-US" sz="1600" b="0" i="0" u="none" strike="noStrike" kern="1200" baseline="0" dirty="0">
              <a:solidFill>
                <a:schemeClr val="tx1"/>
              </a:solidFill>
              <a:effectLst/>
              <a:latin typeface="Arial" pitchFamily="-65" charset="0"/>
              <a:ea typeface="MS PGothic" pitchFamily="34" charset="-128"/>
              <a:cs typeface="MS PGothic" pitchFamily="34" charset="-128"/>
            </a:endParaRPr>
          </a:p>
          <a:p>
            <a:pPr rtl="0" eaLnBrk="1" fontAlgn="base" latinLnBrk="0" hangingPunct="1"/>
            <a:r>
              <a:rPr lang="en-US" sz="1600" b="1" i="0" u="none" strike="noStrike" kern="1200" baseline="0" dirty="0">
                <a:solidFill>
                  <a:schemeClr val="tx1"/>
                </a:solidFill>
                <a:effectLst/>
                <a:latin typeface="Arial" pitchFamily="-65" charset="0"/>
                <a:ea typeface="MS PGothic" pitchFamily="34" charset="-128"/>
                <a:cs typeface="MS PGothic" pitchFamily="34" charset="-128"/>
              </a:rPr>
              <a:t>In addition, if we say:				They think:</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Permanent life insurance is an investment in your financial future.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No, it’s not. It’s protection for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You can use the cash value to help fund your retirement.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At the expense of my family?! </a:t>
            </a:r>
          </a:p>
          <a:p>
            <a:pPr marL="171450" indent="-171450" rtl="0" eaLnBrk="1" fontAlgn="base" latinLnBrk="0" hangingPunct="1">
              <a:buFont typeface="Arial" panose="020B0604020202020204" pitchFamily="34" charset="0"/>
              <a:buChar char="•"/>
            </a:pPr>
            <a:r>
              <a:rPr lang="en-US" sz="1600" b="0" i="0" u="none" strike="noStrike" kern="1200" baseline="0" dirty="0">
                <a:solidFill>
                  <a:schemeClr val="tx1"/>
                </a:solidFill>
                <a:effectLst/>
                <a:latin typeface="Arial" pitchFamily="-65" charset="0"/>
                <a:ea typeface="MS PGothic" pitchFamily="34" charset="-128"/>
                <a:cs typeface="MS PGothic" pitchFamily="34" charset="-128"/>
              </a:rPr>
              <a:t>The tax advantages can help you grow your assets over time. 	</a:t>
            </a:r>
            <a:r>
              <a:rPr lang="en-US" sz="1600" b="0" i="1" u="none" strike="noStrike" kern="1200" baseline="0" dirty="0">
                <a:solidFill>
                  <a:schemeClr val="tx1"/>
                </a:solidFill>
                <a:effectLst/>
                <a:latin typeface="Arial" pitchFamily="-65" charset="0"/>
                <a:ea typeface="MS PGothic" pitchFamily="34" charset="-128"/>
                <a:cs typeface="MS PGothic" pitchFamily="34" charset="-128"/>
              </a:rPr>
              <a:t>That’s what investments are for…what about my family?</a:t>
            </a:r>
            <a:endParaRPr lang="en-US" sz="1600" b="0" i="0" u="none" strike="noStrike" kern="1200" dirty="0">
              <a:solidFill>
                <a:schemeClr val="tx1"/>
              </a:solidFill>
              <a:effectLst/>
              <a:latin typeface="Arial" pitchFamily="-65" charset="0"/>
              <a:ea typeface="MS PGothic" pitchFamily="34" charset="-128"/>
              <a:cs typeface="MS PGothic" pitchFamily="34" charset="-128"/>
            </a:endParaRPr>
          </a:p>
          <a:p>
            <a:pPr eaLnBrk="1" hangingPunct="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05815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for us…shift the focus.  From that complicated, complex product, to something that provides protection and</a:t>
            </a:r>
            <a:r>
              <a:rPr lang="en-US" baseline="0" dirty="0"/>
              <a:t> more.  Something they are familiar with, plus extras.</a:t>
            </a:r>
          </a:p>
          <a:p>
            <a:endParaRPr lang="en-US" baseline="0" dirty="0"/>
          </a:p>
          <a:p>
            <a:r>
              <a:rPr lang="en-US" baseline="0" dirty="0"/>
              <a:t>Protection plus more. This is a concept that is very common to us as professionals in the industry, but to the consumer – our target consumers – this is new thinking.</a:t>
            </a:r>
            <a:endParaRPr lang="en-US" dirty="0"/>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99325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ea typeface="ＭＳ Ｐゴシック" pitchFamily="34" charset="-128"/>
              </a:rPr>
              <a:t>Based</a:t>
            </a:r>
            <a:r>
              <a:rPr lang="en-US" baseline="0" dirty="0">
                <a:ea typeface="ＭＳ Ｐゴシック" pitchFamily="34" charset="-128"/>
              </a:rPr>
              <a:t> on the research, here is how we will introduce permanent life insurance to consumers.  </a:t>
            </a:r>
          </a:p>
          <a:p>
            <a:pPr marL="0" indent="0">
              <a:buFont typeface="Arial" pitchFamily="34" charset="0"/>
              <a:buNone/>
            </a:pPr>
            <a:endParaRPr lang="en-US" baseline="0" dirty="0">
              <a:ea typeface="ＭＳ Ｐゴシック" pitchFamily="34" charset="-128"/>
            </a:endParaRPr>
          </a:p>
          <a:p>
            <a:pPr marL="0" indent="0">
              <a:buFont typeface="Arial" pitchFamily="34" charset="0"/>
              <a:buNone/>
            </a:pPr>
            <a:r>
              <a:rPr lang="en-US" baseline="0" dirty="0">
                <a:ea typeface="ＭＳ Ｐゴシック" pitchFamily="34" charset="-128"/>
              </a:rPr>
              <a:t>READ SLIDE</a:t>
            </a:r>
            <a:endParaRPr lang="en-US" dirty="0">
              <a:ea typeface="ＭＳ Ｐゴシック" pitchFamily="34" charset="-128"/>
            </a:endParaRP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38603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10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png"/><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7.emf"/><Relationship Id="rId5" Type="http://schemas.openxmlformats.org/officeDocument/2006/relationships/oleObject" Target="../embeddings/oleObject101.bin"/><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9.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0.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1.emf"/><Relationship Id="rId4" Type="http://schemas.openxmlformats.org/officeDocument/2006/relationships/oleObject" Target="../embeddings/oleObject10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2.emf"/><Relationship Id="rId4" Type="http://schemas.openxmlformats.org/officeDocument/2006/relationships/oleObject" Target="../embeddings/oleObject10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3.emf"/><Relationship Id="rId4" Type="http://schemas.openxmlformats.org/officeDocument/2006/relationships/oleObject" Target="../embeddings/oleObject106.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4.emf"/><Relationship Id="rId4" Type="http://schemas.openxmlformats.org/officeDocument/2006/relationships/oleObject" Target="../embeddings/oleObject107.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5.emf"/><Relationship Id="rId4"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6.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7.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8.emf"/><Relationship Id="rId4" Type="http://schemas.openxmlformats.org/officeDocument/2006/relationships/oleObject" Target="../embeddings/oleObject11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9.emf"/><Relationship Id="rId4" Type="http://schemas.openxmlformats.org/officeDocument/2006/relationships/oleObject" Target="../embeddings/oleObject11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20.emf"/><Relationship Id="rId4" Type="http://schemas.openxmlformats.org/officeDocument/2006/relationships/oleObject" Target="../embeddings/oleObject11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21.emf"/><Relationship Id="rId4" Type="http://schemas.openxmlformats.org/officeDocument/2006/relationships/oleObject" Target="../embeddings/oleObject1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22.emf"/><Relationship Id="rId4" Type="http://schemas.openxmlformats.org/officeDocument/2006/relationships/oleObject" Target="../embeddings/oleObject1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oleObject" Target="../embeddings/oleObject116.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8.xml"/><Relationship Id="rId1" Type="http://schemas.openxmlformats.org/officeDocument/2006/relationships/vmlDrawing" Target="../drawings/vmlDrawing117.vml"/><Relationship Id="rId6" Type="http://schemas.openxmlformats.org/officeDocument/2006/relationships/image" Target="../media/image50.png"/><Relationship Id="rId5" Type="http://schemas.openxmlformats.org/officeDocument/2006/relationships/image" Target="../media/image25.emf"/><Relationship Id="rId4" Type="http://schemas.openxmlformats.org/officeDocument/2006/relationships/oleObject" Target="../embeddings/oleObject117.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25.emf"/><Relationship Id="rId4" Type="http://schemas.openxmlformats.org/officeDocument/2006/relationships/oleObject" Target="../embeddings/oleObject11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26.emf"/><Relationship Id="rId4" Type="http://schemas.openxmlformats.org/officeDocument/2006/relationships/oleObject" Target="../embeddings/oleObject11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27.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50.png"/><Relationship Id="rId5" Type="http://schemas.openxmlformats.org/officeDocument/2006/relationships/image" Target="../media/image27.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28.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4.xml"/><Relationship Id="rId1" Type="http://schemas.openxmlformats.org/officeDocument/2006/relationships/vmlDrawing" Target="../drawings/vmlDrawing123.vml"/><Relationship Id="rId5" Type="http://schemas.openxmlformats.org/officeDocument/2006/relationships/image" Target="../media/image29.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30.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31.emf"/><Relationship Id="rId4" Type="http://schemas.openxmlformats.org/officeDocument/2006/relationships/oleObject" Target="../embeddings/oleObject125.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32.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33.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34.emf"/><Relationship Id="rId4" Type="http://schemas.openxmlformats.org/officeDocument/2006/relationships/oleObject" Target="../embeddings/oleObject12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35.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36.emf"/><Relationship Id="rId4" Type="http://schemas.openxmlformats.org/officeDocument/2006/relationships/oleObject" Target="../embeddings/oleObject13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37.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38.emf"/><Relationship Id="rId4" Type="http://schemas.openxmlformats.org/officeDocument/2006/relationships/oleObject" Target="../embeddings/oleObject13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39.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40.emf"/><Relationship Id="rId4" Type="http://schemas.openxmlformats.org/officeDocument/2006/relationships/oleObject" Target="../embeddings/oleObject13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41.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136.vml"/><Relationship Id="rId5" Type="http://schemas.openxmlformats.org/officeDocument/2006/relationships/image" Target="../media/image42.emf"/><Relationship Id="rId4" Type="http://schemas.openxmlformats.org/officeDocument/2006/relationships/oleObject" Target="../embeddings/oleObject13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137.vml"/><Relationship Id="rId5" Type="http://schemas.openxmlformats.org/officeDocument/2006/relationships/image" Target="../media/image43.emf"/><Relationship Id="rId4" Type="http://schemas.openxmlformats.org/officeDocument/2006/relationships/oleObject" Target="../embeddings/oleObject13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44.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13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1.xml"/><Relationship Id="rId1" Type="http://schemas.openxmlformats.org/officeDocument/2006/relationships/vmlDrawing" Target="../drawings/vmlDrawing140.vml"/><Relationship Id="rId5" Type="http://schemas.openxmlformats.org/officeDocument/2006/relationships/image" Target="../media/image47.emf"/><Relationship Id="rId4" Type="http://schemas.openxmlformats.org/officeDocument/2006/relationships/oleObject" Target="../embeddings/oleObject14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5.png"/><Relationship Id="rId5" Type="http://schemas.openxmlformats.org/officeDocument/2006/relationships/image" Target="../media/image48.emf"/><Relationship Id="rId4" Type="http://schemas.openxmlformats.org/officeDocument/2006/relationships/oleObject" Target="../embeddings/oleObject141.bin"/></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3.xml"/><Relationship Id="rId1" Type="http://schemas.openxmlformats.org/officeDocument/2006/relationships/vmlDrawing" Target="../drawings/vmlDrawing142.vml"/><Relationship Id="rId5" Type="http://schemas.openxmlformats.org/officeDocument/2006/relationships/image" Target="../media/image74.emf"/><Relationship Id="rId4" Type="http://schemas.openxmlformats.org/officeDocument/2006/relationships/oleObject" Target="../embeddings/oleObject142.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81.png"/><Relationship Id="rId5" Type="http://schemas.openxmlformats.org/officeDocument/2006/relationships/image" Target="../media/image78.emf"/><Relationship Id="rId4" Type="http://schemas.openxmlformats.org/officeDocument/2006/relationships/oleObject" Target="../embeddings/oleObject143.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82.png"/><Relationship Id="rId5" Type="http://schemas.openxmlformats.org/officeDocument/2006/relationships/image" Target="../media/image79.emf"/><Relationship Id="rId4" Type="http://schemas.openxmlformats.org/officeDocument/2006/relationships/oleObject" Target="../embeddings/oleObject144.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6.bin"/></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14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7.emf"/><Relationship Id="rId5" Type="http://schemas.openxmlformats.org/officeDocument/2006/relationships/oleObject" Target="../embeddings/oleObject148.bin"/><Relationship Id="rId4" Type="http://schemas.openxmlformats.org/officeDocument/2006/relationships/image" Target="../media/image8.png"/></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9.vml"/><Relationship Id="rId5" Type="http://schemas.openxmlformats.org/officeDocument/2006/relationships/image" Target="../media/image9.emf"/><Relationship Id="rId4" Type="http://schemas.openxmlformats.org/officeDocument/2006/relationships/oleObject" Target="../embeddings/oleObject149.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50.vml"/><Relationship Id="rId5" Type="http://schemas.openxmlformats.org/officeDocument/2006/relationships/image" Target="../media/image10.emf"/><Relationship Id="rId4" Type="http://schemas.openxmlformats.org/officeDocument/2006/relationships/oleObject" Target="../embeddings/oleObject150.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1.vml"/><Relationship Id="rId5" Type="http://schemas.openxmlformats.org/officeDocument/2006/relationships/image" Target="../media/image11.emf"/><Relationship Id="rId4" Type="http://schemas.openxmlformats.org/officeDocument/2006/relationships/oleObject" Target="../embeddings/oleObject151.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2.vml"/><Relationship Id="rId5" Type="http://schemas.openxmlformats.org/officeDocument/2006/relationships/image" Target="../media/image12.emf"/><Relationship Id="rId4" Type="http://schemas.openxmlformats.org/officeDocument/2006/relationships/oleObject" Target="../embeddings/oleObject152.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3.vml"/><Relationship Id="rId5" Type="http://schemas.openxmlformats.org/officeDocument/2006/relationships/image" Target="../media/image13.emf"/><Relationship Id="rId4" Type="http://schemas.openxmlformats.org/officeDocument/2006/relationships/oleObject" Target="../embeddings/oleObject153.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4.vml"/><Relationship Id="rId5" Type="http://schemas.openxmlformats.org/officeDocument/2006/relationships/image" Target="../media/image14.emf"/><Relationship Id="rId4" Type="http://schemas.openxmlformats.org/officeDocument/2006/relationships/oleObject" Target="../embeddings/oleObject154.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5.vml"/><Relationship Id="rId5" Type="http://schemas.openxmlformats.org/officeDocument/2006/relationships/image" Target="../media/image15.emf"/><Relationship Id="rId4" Type="http://schemas.openxmlformats.org/officeDocument/2006/relationships/oleObject" Target="../embeddings/oleObject155.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6.vml"/><Relationship Id="rId5" Type="http://schemas.openxmlformats.org/officeDocument/2006/relationships/image" Target="../media/image16.emf"/><Relationship Id="rId4" Type="http://schemas.openxmlformats.org/officeDocument/2006/relationships/oleObject" Target="../embeddings/oleObject156.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7.vml"/><Relationship Id="rId5" Type="http://schemas.openxmlformats.org/officeDocument/2006/relationships/image" Target="../media/image17.emf"/><Relationship Id="rId4" Type="http://schemas.openxmlformats.org/officeDocument/2006/relationships/oleObject" Target="../embeddings/oleObject15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9.xml"/><Relationship Id="rId1" Type="http://schemas.openxmlformats.org/officeDocument/2006/relationships/vmlDrawing" Target="../drawings/vmlDrawing158.vml"/><Relationship Id="rId5" Type="http://schemas.openxmlformats.org/officeDocument/2006/relationships/image" Target="../media/image18.emf"/><Relationship Id="rId4" Type="http://schemas.openxmlformats.org/officeDocument/2006/relationships/oleObject" Target="../embeddings/oleObject158.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9.vml"/><Relationship Id="rId5" Type="http://schemas.openxmlformats.org/officeDocument/2006/relationships/image" Target="../media/image19.emf"/><Relationship Id="rId4" Type="http://schemas.openxmlformats.org/officeDocument/2006/relationships/oleObject" Target="../embeddings/oleObject159.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60.vml"/><Relationship Id="rId5" Type="http://schemas.openxmlformats.org/officeDocument/2006/relationships/image" Target="../media/image20.emf"/><Relationship Id="rId4" Type="http://schemas.openxmlformats.org/officeDocument/2006/relationships/oleObject" Target="../embeddings/oleObject160.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vmlDrawing" Target="../drawings/vmlDrawing161.vml"/><Relationship Id="rId5" Type="http://schemas.openxmlformats.org/officeDocument/2006/relationships/image" Target="../media/image21.emf"/><Relationship Id="rId4" Type="http://schemas.openxmlformats.org/officeDocument/2006/relationships/oleObject" Target="../embeddings/oleObject161.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3.xml"/><Relationship Id="rId1" Type="http://schemas.openxmlformats.org/officeDocument/2006/relationships/vmlDrawing" Target="../drawings/vmlDrawing162.vml"/><Relationship Id="rId5" Type="http://schemas.openxmlformats.org/officeDocument/2006/relationships/image" Target="../media/image22.emf"/><Relationship Id="rId4" Type="http://schemas.openxmlformats.org/officeDocument/2006/relationships/oleObject" Target="../embeddings/oleObject162.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oleObject" Target="../embeddings/oleObject16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164.vml"/><Relationship Id="rId5" Type="http://schemas.openxmlformats.org/officeDocument/2006/relationships/image" Target="../media/image25.emf"/><Relationship Id="rId4" Type="http://schemas.openxmlformats.org/officeDocument/2006/relationships/oleObject" Target="../embeddings/oleObject164.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5.vml"/><Relationship Id="rId5" Type="http://schemas.openxmlformats.org/officeDocument/2006/relationships/image" Target="../media/image26.emf"/><Relationship Id="rId4" Type="http://schemas.openxmlformats.org/officeDocument/2006/relationships/oleObject" Target="../embeddings/oleObject165.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6.vml"/><Relationship Id="rId5" Type="http://schemas.openxmlformats.org/officeDocument/2006/relationships/image" Target="../media/image27.emf"/><Relationship Id="rId4" Type="http://schemas.openxmlformats.org/officeDocument/2006/relationships/oleObject" Target="../embeddings/oleObject166.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7.vml"/><Relationship Id="rId5" Type="http://schemas.openxmlformats.org/officeDocument/2006/relationships/image" Target="../media/image28.emf"/><Relationship Id="rId4" Type="http://schemas.openxmlformats.org/officeDocument/2006/relationships/oleObject" Target="../embeddings/oleObject16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8.vml"/><Relationship Id="rId5" Type="http://schemas.openxmlformats.org/officeDocument/2006/relationships/image" Target="../media/image29.emf"/><Relationship Id="rId4" Type="http://schemas.openxmlformats.org/officeDocument/2006/relationships/oleObject" Target="../embeddings/oleObject168.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9.vml"/><Relationship Id="rId5" Type="http://schemas.openxmlformats.org/officeDocument/2006/relationships/image" Target="../media/image30.emf"/><Relationship Id="rId4" Type="http://schemas.openxmlformats.org/officeDocument/2006/relationships/oleObject" Target="../embeddings/oleObject169.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70.vml"/><Relationship Id="rId5" Type="http://schemas.openxmlformats.org/officeDocument/2006/relationships/image" Target="../media/image31.emf"/><Relationship Id="rId4" Type="http://schemas.openxmlformats.org/officeDocument/2006/relationships/oleObject" Target="../embeddings/oleObject170.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vmlDrawing" Target="../drawings/vmlDrawing171.vml"/><Relationship Id="rId5" Type="http://schemas.openxmlformats.org/officeDocument/2006/relationships/image" Target="../media/image32.emf"/><Relationship Id="rId4" Type="http://schemas.openxmlformats.org/officeDocument/2006/relationships/oleObject" Target="../embeddings/oleObject171.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172.vml"/><Relationship Id="rId5" Type="http://schemas.openxmlformats.org/officeDocument/2006/relationships/image" Target="../media/image33.emf"/><Relationship Id="rId4" Type="http://schemas.openxmlformats.org/officeDocument/2006/relationships/oleObject" Target="../embeddings/oleObject172.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173.vml"/><Relationship Id="rId5" Type="http://schemas.openxmlformats.org/officeDocument/2006/relationships/image" Target="../media/image34.emf"/><Relationship Id="rId4" Type="http://schemas.openxmlformats.org/officeDocument/2006/relationships/oleObject" Target="../embeddings/oleObject173.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vmlDrawing" Target="../drawings/vmlDrawing174.vml"/><Relationship Id="rId5" Type="http://schemas.openxmlformats.org/officeDocument/2006/relationships/image" Target="../media/image35.emf"/><Relationship Id="rId4" Type="http://schemas.openxmlformats.org/officeDocument/2006/relationships/oleObject" Target="../embeddings/oleObject174.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6.xml"/><Relationship Id="rId1" Type="http://schemas.openxmlformats.org/officeDocument/2006/relationships/vmlDrawing" Target="../drawings/vmlDrawing175.vml"/><Relationship Id="rId5" Type="http://schemas.openxmlformats.org/officeDocument/2006/relationships/image" Target="../media/image36.emf"/><Relationship Id="rId4" Type="http://schemas.openxmlformats.org/officeDocument/2006/relationships/oleObject" Target="../embeddings/oleObject175.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vmlDrawing" Target="../drawings/vmlDrawing176.vml"/><Relationship Id="rId5" Type="http://schemas.openxmlformats.org/officeDocument/2006/relationships/image" Target="../media/image37.emf"/><Relationship Id="rId4" Type="http://schemas.openxmlformats.org/officeDocument/2006/relationships/oleObject" Target="../embeddings/oleObject176.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8.xml"/><Relationship Id="rId1" Type="http://schemas.openxmlformats.org/officeDocument/2006/relationships/vmlDrawing" Target="../drawings/vmlDrawing177.vml"/><Relationship Id="rId5" Type="http://schemas.openxmlformats.org/officeDocument/2006/relationships/image" Target="../media/image38.emf"/><Relationship Id="rId4" Type="http://schemas.openxmlformats.org/officeDocument/2006/relationships/oleObject" Target="../embeddings/oleObject17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vmlDrawing" Target="../drawings/vmlDrawing178.vml"/><Relationship Id="rId5" Type="http://schemas.openxmlformats.org/officeDocument/2006/relationships/image" Target="../media/image39.emf"/><Relationship Id="rId4" Type="http://schemas.openxmlformats.org/officeDocument/2006/relationships/oleObject" Target="../embeddings/oleObject178.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179.vml"/><Relationship Id="rId5" Type="http://schemas.openxmlformats.org/officeDocument/2006/relationships/image" Target="../media/image40.emf"/><Relationship Id="rId4" Type="http://schemas.openxmlformats.org/officeDocument/2006/relationships/oleObject" Target="../embeddings/oleObject179.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180.vml"/><Relationship Id="rId5" Type="http://schemas.openxmlformats.org/officeDocument/2006/relationships/image" Target="../media/image41.emf"/><Relationship Id="rId4" Type="http://schemas.openxmlformats.org/officeDocument/2006/relationships/oleObject" Target="../embeddings/oleObject180.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2.xml"/><Relationship Id="rId1" Type="http://schemas.openxmlformats.org/officeDocument/2006/relationships/vmlDrawing" Target="../drawings/vmlDrawing181.vml"/><Relationship Id="rId5" Type="http://schemas.openxmlformats.org/officeDocument/2006/relationships/image" Target="../media/image42.emf"/><Relationship Id="rId4" Type="http://schemas.openxmlformats.org/officeDocument/2006/relationships/oleObject" Target="../embeddings/oleObject181.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3.xml"/><Relationship Id="rId1" Type="http://schemas.openxmlformats.org/officeDocument/2006/relationships/vmlDrawing" Target="../drawings/vmlDrawing182.vml"/><Relationship Id="rId5" Type="http://schemas.openxmlformats.org/officeDocument/2006/relationships/image" Target="../media/image43.emf"/><Relationship Id="rId4" Type="http://schemas.openxmlformats.org/officeDocument/2006/relationships/oleObject" Target="../embeddings/oleObject182.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vmlDrawing" Target="../drawings/vmlDrawing183.vml"/><Relationship Id="rId5" Type="http://schemas.openxmlformats.org/officeDocument/2006/relationships/image" Target="../media/image44.emf"/><Relationship Id="rId4" Type="http://schemas.openxmlformats.org/officeDocument/2006/relationships/oleObject" Target="../embeddings/oleObject183.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84.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184.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6.xml"/><Relationship Id="rId1" Type="http://schemas.openxmlformats.org/officeDocument/2006/relationships/vmlDrawing" Target="../drawings/vmlDrawing185.vml"/><Relationship Id="rId5" Type="http://schemas.openxmlformats.org/officeDocument/2006/relationships/image" Target="../media/image47.emf"/><Relationship Id="rId4" Type="http://schemas.openxmlformats.org/officeDocument/2006/relationships/oleObject" Target="../embeddings/oleObject185.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7.xml"/><Relationship Id="rId1" Type="http://schemas.openxmlformats.org/officeDocument/2006/relationships/vmlDrawing" Target="../drawings/vmlDrawing186.vml"/><Relationship Id="rId6" Type="http://schemas.openxmlformats.org/officeDocument/2006/relationships/image" Target="../media/image5.png"/><Relationship Id="rId5" Type="http://schemas.openxmlformats.org/officeDocument/2006/relationships/image" Target="../media/image48.emf"/><Relationship Id="rId4" Type="http://schemas.openxmlformats.org/officeDocument/2006/relationships/oleObject" Target="../embeddings/oleObject186.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88.vml"/><Relationship Id="rId6" Type="http://schemas.openxmlformats.org/officeDocument/2006/relationships/image" Target="../media/image51.png"/><Relationship Id="rId5" Type="http://schemas.openxmlformats.org/officeDocument/2006/relationships/image" Target="../media/image71.emf"/><Relationship Id="rId4" Type="http://schemas.openxmlformats.org/officeDocument/2006/relationships/oleObject" Target="../embeddings/oleObject18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89.v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189.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50.png"/><Relationship Id="rId2" Type="http://schemas.openxmlformats.org/officeDocument/2006/relationships/tags" Target="../tags/tag191.xml"/><Relationship Id="rId1" Type="http://schemas.openxmlformats.org/officeDocument/2006/relationships/vmlDrawing" Target="../drawings/vmlDrawing190.vml"/><Relationship Id="rId6" Type="http://schemas.openxmlformats.org/officeDocument/2006/relationships/image" Target="../media/image7.emf"/><Relationship Id="rId5" Type="http://schemas.openxmlformats.org/officeDocument/2006/relationships/oleObject" Target="../embeddings/oleObject190.bin"/><Relationship Id="rId4" Type="http://schemas.openxmlformats.org/officeDocument/2006/relationships/image" Target="../media/image72.pn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73.emf"/><Relationship Id="rId4" Type="http://schemas.openxmlformats.org/officeDocument/2006/relationships/oleObject" Target="../embeddings/oleObject191.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74.emf"/><Relationship Id="rId4" Type="http://schemas.openxmlformats.org/officeDocument/2006/relationships/oleObject" Target="../embeddings/oleObject192.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75.emf"/><Relationship Id="rId4" Type="http://schemas.openxmlformats.org/officeDocument/2006/relationships/oleObject" Target="../embeddings/oleObject193.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76.emf"/><Relationship Id="rId4" Type="http://schemas.openxmlformats.org/officeDocument/2006/relationships/oleObject" Target="../embeddings/oleObject194.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77.emf"/><Relationship Id="rId4" Type="http://schemas.openxmlformats.org/officeDocument/2006/relationships/oleObject" Target="../embeddings/oleObject195.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78.emf"/><Relationship Id="rId4" Type="http://schemas.openxmlformats.org/officeDocument/2006/relationships/oleObject" Target="../embeddings/oleObject196.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8.xml"/><Relationship Id="rId1" Type="http://schemas.openxmlformats.org/officeDocument/2006/relationships/vmlDrawing" Target="../drawings/vmlDrawing197.vml"/><Relationship Id="rId6" Type="http://schemas.openxmlformats.org/officeDocument/2006/relationships/image" Target="../media/image51.png"/><Relationship Id="rId5" Type="http://schemas.openxmlformats.org/officeDocument/2006/relationships/image" Target="../media/image79.emf"/><Relationship Id="rId4" Type="http://schemas.openxmlformats.org/officeDocument/2006/relationships/oleObject" Target="../embeddings/oleObject19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0.xml"/><Relationship Id="rId1" Type="http://schemas.openxmlformats.org/officeDocument/2006/relationships/vmlDrawing" Target="../drawings/vmlDrawing199.vml"/><Relationship Id="rId6" Type="http://schemas.openxmlformats.org/officeDocument/2006/relationships/image" Target="../media/image51.png"/><Relationship Id="rId5" Type="http://schemas.openxmlformats.org/officeDocument/2006/relationships/image" Target="../media/image71.emf"/><Relationship Id="rId4" Type="http://schemas.openxmlformats.org/officeDocument/2006/relationships/oleObject" Target="../embeddings/oleObject199.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1.xml"/><Relationship Id="rId1" Type="http://schemas.openxmlformats.org/officeDocument/2006/relationships/vmlDrawing" Target="../drawings/vmlDrawing200.vml"/><Relationship Id="rId6" Type="http://schemas.openxmlformats.org/officeDocument/2006/relationships/image" Target="../media/image6.emf"/><Relationship Id="rId5" Type="http://schemas.openxmlformats.org/officeDocument/2006/relationships/oleObject" Target="../embeddings/oleObject200.bin"/><Relationship Id="rId4" Type="http://schemas.openxmlformats.org/officeDocument/2006/relationships/image" Target="../media/image5.png"/></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2.xml"/><Relationship Id="rId1" Type="http://schemas.openxmlformats.org/officeDocument/2006/relationships/vmlDrawing" Target="../drawings/vmlDrawing201.vml"/><Relationship Id="rId6" Type="http://schemas.openxmlformats.org/officeDocument/2006/relationships/image" Target="../media/image6.emf"/><Relationship Id="rId5" Type="http://schemas.openxmlformats.org/officeDocument/2006/relationships/oleObject" Target="../embeddings/oleObject201.bin"/><Relationship Id="rId4" Type="http://schemas.openxmlformats.org/officeDocument/2006/relationships/image" Target="../media/image52.png"/></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3.xml"/><Relationship Id="rId1" Type="http://schemas.openxmlformats.org/officeDocument/2006/relationships/vmlDrawing" Target="../drawings/vmlDrawing202.vml"/><Relationship Id="rId6" Type="http://schemas.openxmlformats.org/officeDocument/2006/relationships/image" Target="../media/image6.emf"/><Relationship Id="rId5" Type="http://schemas.openxmlformats.org/officeDocument/2006/relationships/oleObject" Target="../embeddings/oleObject202.bin"/><Relationship Id="rId4" Type="http://schemas.openxmlformats.org/officeDocument/2006/relationships/image" Target="../media/image53.png"/></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image" Target="../media/image6.emf"/><Relationship Id="rId5" Type="http://schemas.openxmlformats.org/officeDocument/2006/relationships/oleObject" Target="../embeddings/oleObject203.bin"/><Relationship Id="rId4" Type="http://schemas.openxmlformats.org/officeDocument/2006/relationships/image" Target="../media/image54.png"/></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1.png"/><Relationship Id="rId2" Type="http://schemas.openxmlformats.org/officeDocument/2006/relationships/tags" Target="../tags/tag205.xml"/><Relationship Id="rId1" Type="http://schemas.openxmlformats.org/officeDocument/2006/relationships/vmlDrawing" Target="../drawings/vmlDrawing204.vml"/><Relationship Id="rId6" Type="http://schemas.openxmlformats.org/officeDocument/2006/relationships/image" Target="../media/image6.emf"/><Relationship Id="rId5" Type="http://schemas.openxmlformats.org/officeDocument/2006/relationships/oleObject" Target="../embeddings/oleObject204.bin"/><Relationship Id="rId4" Type="http://schemas.openxmlformats.org/officeDocument/2006/relationships/image" Target="../media/image52.png"/></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1.png"/><Relationship Id="rId2" Type="http://schemas.openxmlformats.org/officeDocument/2006/relationships/tags" Target="../tags/tag206.xml"/><Relationship Id="rId1" Type="http://schemas.openxmlformats.org/officeDocument/2006/relationships/vmlDrawing" Target="../drawings/vmlDrawing205.vml"/><Relationship Id="rId6" Type="http://schemas.openxmlformats.org/officeDocument/2006/relationships/image" Target="../media/image6.emf"/><Relationship Id="rId5" Type="http://schemas.openxmlformats.org/officeDocument/2006/relationships/oleObject" Target="../embeddings/oleObject205.bin"/><Relationship Id="rId4" Type="http://schemas.openxmlformats.org/officeDocument/2006/relationships/image" Target="../media/image53.png"/></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6.emf"/><Relationship Id="rId2" Type="http://schemas.openxmlformats.org/officeDocument/2006/relationships/tags" Target="../tags/tag207.xml"/><Relationship Id="rId1" Type="http://schemas.openxmlformats.org/officeDocument/2006/relationships/vmlDrawing" Target="../drawings/vmlDrawing206.vml"/><Relationship Id="rId6" Type="http://schemas.openxmlformats.org/officeDocument/2006/relationships/oleObject" Target="../embeddings/oleObject206.bin"/><Relationship Id="rId5" Type="http://schemas.openxmlformats.org/officeDocument/2006/relationships/image" Target="../media/image54.png"/><Relationship Id="rId4" Type="http://schemas.openxmlformats.org/officeDocument/2006/relationships/image" Target="../media/image5.pn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0.png"/><Relationship Id="rId2" Type="http://schemas.openxmlformats.org/officeDocument/2006/relationships/tags" Target="../tags/tag208.xml"/><Relationship Id="rId1" Type="http://schemas.openxmlformats.org/officeDocument/2006/relationships/vmlDrawing" Target="../drawings/vmlDrawing207.vml"/><Relationship Id="rId6" Type="http://schemas.openxmlformats.org/officeDocument/2006/relationships/image" Target="../media/image55.emf"/><Relationship Id="rId5" Type="http://schemas.openxmlformats.org/officeDocument/2006/relationships/oleObject" Target="../embeddings/oleObject207.bin"/><Relationship Id="rId4" Type="http://schemas.openxmlformats.org/officeDocument/2006/relationships/image" Target="../media/image56.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09.xml"/><Relationship Id="rId1" Type="http://schemas.openxmlformats.org/officeDocument/2006/relationships/vmlDrawing" Target="../drawings/vmlDrawing208.vml"/><Relationship Id="rId5" Type="http://schemas.openxmlformats.org/officeDocument/2006/relationships/image" Target="../media/image57.emf"/><Relationship Id="rId4" Type="http://schemas.openxmlformats.org/officeDocument/2006/relationships/oleObject" Target="../embeddings/oleObject208.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0.xml"/><Relationship Id="rId1" Type="http://schemas.openxmlformats.org/officeDocument/2006/relationships/vmlDrawing" Target="../drawings/vmlDrawing209.vml"/><Relationship Id="rId5" Type="http://schemas.openxmlformats.org/officeDocument/2006/relationships/image" Target="../media/image58.emf"/><Relationship Id="rId4" Type="http://schemas.openxmlformats.org/officeDocument/2006/relationships/oleObject" Target="../embeddings/oleObject209.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1.xml"/><Relationship Id="rId1" Type="http://schemas.openxmlformats.org/officeDocument/2006/relationships/vmlDrawing" Target="../drawings/vmlDrawing210.vml"/><Relationship Id="rId5" Type="http://schemas.openxmlformats.org/officeDocument/2006/relationships/image" Target="../media/image59.emf"/><Relationship Id="rId4" Type="http://schemas.openxmlformats.org/officeDocument/2006/relationships/oleObject" Target="../embeddings/oleObject210.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2.xml"/><Relationship Id="rId1" Type="http://schemas.openxmlformats.org/officeDocument/2006/relationships/vmlDrawing" Target="../drawings/vmlDrawing211.vml"/><Relationship Id="rId5" Type="http://schemas.openxmlformats.org/officeDocument/2006/relationships/image" Target="../media/image60.emf"/><Relationship Id="rId4" Type="http://schemas.openxmlformats.org/officeDocument/2006/relationships/oleObject" Target="../embeddings/oleObject211.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3.xml"/><Relationship Id="rId1" Type="http://schemas.openxmlformats.org/officeDocument/2006/relationships/vmlDrawing" Target="../drawings/vmlDrawing212.v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oleObject" Target="../embeddings/oleObject212.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4.xml"/><Relationship Id="rId1" Type="http://schemas.openxmlformats.org/officeDocument/2006/relationships/vmlDrawing" Target="../drawings/vmlDrawing213.vml"/><Relationship Id="rId5" Type="http://schemas.openxmlformats.org/officeDocument/2006/relationships/image" Target="../media/image63.emf"/><Relationship Id="rId4" Type="http://schemas.openxmlformats.org/officeDocument/2006/relationships/oleObject" Target="../embeddings/oleObject213.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5.xml"/><Relationship Id="rId1" Type="http://schemas.openxmlformats.org/officeDocument/2006/relationships/vmlDrawing" Target="../drawings/vmlDrawing214.vml"/><Relationship Id="rId5" Type="http://schemas.openxmlformats.org/officeDocument/2006/relationships/image" Target="../media/image64.emf"/><Relationship Id="rId4" Type="http://schemas.openxmlformats.org/officeDocument/2006/relationships/oleObject" Target="../embeddings/oleObject214.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6.xml"/><Relationship Id="rId1" Type="http://schemas.openxmlformats.org/officeDocument/2006/relationships/vmlDrawing" Target="../drawings/vmlDrawing215.vml"/><Relationship Id="rId5" Type="http://schemas.openxmlformats.org/officeDocument/2006/relationships/image" Target="../media/image65.emf"/><Relationship Id="rId4" Type="http://schemas.openxmlformats.org/officeDocument/2006/relationships/oleObject" Target="../embeddings/oleObject215.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7.xml"/><Relationship Id="rId1" Type="http://schemas.openxmlformats.org/officeDocument/2006/relationships/vmlDrawing" Target="../drawings/vmlDrawing216.vml"/><Relationship Id="rId5" Type="http://schemas.openxmlformats.org/officeDocument/2006/relationships/image" Target="../media/image66.emf"/><Relationship Id="rId4" Type="http://schemas.openxmlformats.org/officeDocument/2006/relationships/oleObject" Target="../embeddings/oleObject216.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8.xml"/><Relationship Id="rId1" Type="http://schemas.openxmlformats.org/officeDocument/2006/relationships/vmlDrawing" Target="../drawings/vmlDrawing217.v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oleObject" Target="../embeddings/oleObject21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9.xml"/><Relationship Id="rId1" Type="http://schemas.openxmlformats.org/officeDocument/2006/relationships/vmlDrawing" Target="../drawings/vmlDrawing218.vml"/><Relationship Id="rId6" Type="http://schemas.openxmlformats.org/officeDocument/2006/relationships/image" Target="../media/image51.png"/><Relationship Id="rId5" Type="http://schemas.openxmlformats.org/officeDocument/2006/relationships/image" Target="../media/image69.emf"/><Relationship Id="rId4" Type="http://schemas.openxmlformats.org/officeDocument/2006/relationships/oleObject" Target="../embeddings/oleObject218.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0.xml"/><Relationship Id="rId1" Type="http://schemas.openxmlformats.org/officeDocument/2006/relationships/vmlDrawing" Target="../drawings/vmlDrawing219.vml"/><Relationship Id="rId5" Type="http://schemas.openxmlformats.org/officeDocument/2006/relationships/image" Target="../media/image78.emf"/><Relationship Id="rId4" Type="http://schemas.openxmlformats.org/officeDocument/2006/relationships/oleObject" Target="../embeddings/oleObject219.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1.xml"/><Relationship Id="rId1" Type="http://schemas.openxmlformats.org/officeDocument/2006/relationships/vmlDrawing" Target="../drawings/vmlDrawing220.vml"/><Relationship Id="rId6" Type="http://schemas.openxmlformats.org/officeDocument/2006/relationships/image" Target="../media/image51.png"/><Relationship Id="rId5" Type="http://schemas.openxmlformats.org/officeDocument/2006/relationships/image" Target="../media/image79.emf"/><Relationship Id="rId4" Type="http://schemas.openxmlformats.org/officeDocument/2006/relationships/oleObject" Target="../embeddings/oleObject22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png"/><Relationship Id="rId5" Type="http://schemas.openxmlformats.org/officeDocument/2006/relationships/image" Target="../media/image48.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image" Target="../media/image52.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image" Target="../media/image5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1.png"/><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2.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1.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6.emf"/><Relationship Id="rId5" Type="http://schemas.openxmlformats.org/officeDocument/2006/relationships/oleObject" Target="../embeddings/oleObject50.bin"/><Relationship Id="rId4" Type="http://schemas.openxmlformats.org/officeDocument/2006/relationships/image" Target="../media/image53.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image" Target="../media/image54.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0.png"/><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55.emf"/><Relationship Id="rId5" Type="http://schemas.openxmlformats.org/officeDocument/2006/relationships/oleObject" Target="../embeddings/oleObject52.bin"/><Relationship Id="rId4" Type="http://schemas.openxmlformats.org/officeDocument/2006/relationships/image" Target="../media/image56.pn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57.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58.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59.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60.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63.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64.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65.emf"/><Relationship Id="rId4" Type="http://schemas.openxmlformats.org/officeDocument/2006/relationships/oleObject" Target="../embeddings/oleObject6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66.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oleObject" Target="../embeddings/oleObject62.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51.png"/><Relationship Id="rId5" Type="http://schemas.openxmlformats.org/officeDocument/2006/relationships/image" Target="../media/image69.emf"/><Relationship Id="rId4" Type="http://schemas.openxmlformats.org/officeDocument/2006/relationships/oleObject" Target="../embeddings/oleObject6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51.png"/><Relationship Id="rId5" Type="http://schemas.openxmlformats.org/officeDocument/2006/relationships/image" Target="../media/image71.emf"/><Relationship Id="rId4" Type="http://schemas.openxmlformats.org/officeDocument/2006/relationships/oleObject" Target="../embeddings/oleObject65.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0.png"/><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7.emf"/><Relationship Id="rId5" Type="http://schemas.openxmlformats.org/officeDocument/2006/relationships/oleObject" Target="../embeddings/oleObject67.bin"/><Relationship Id="rId4" Type="http://schemas.openxmlformats.org/officeDocument/2006/relationships/image" Target="../media/image72.png"/></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73.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74.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75.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76.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77.emf"/><Relationship Id="rId4" Type="http://schemas.openxmlformats.org/officeDocument/2006/relationships/oleObject" Target="../embeddings/oleObject7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78.emf"/><Relationship Id="rId4" Type="http://schemas.openxmlformats.org/officeDocument/2006/relationships/oleObject" Target="../embeddings/oleObject7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51.png"/><Relationship Id="rId5" Type="http://schemas.openxmlformats.org/officeDocument/2006/relationships/image" Target="../media/image79.emf"/><Relationship Id="rId4" Type="http://schemas.openxmlformats.org/officeDocument/2006/relationships/oleObject" Target="../embeddings/oleObject74.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51.png"/><Relationship Id="rId5" Type="http://schemas.openxmlformats.org/officeDocument/2006/relationships/image" Target="../media/image71.emf"/><Relationship Id="rId4" Type="http://schemas.openxmlformats.org/officeDocument/2006/relationships/oleObject" Target="../embeddings/oleObject7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7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6.emf"/><Relationship Id="rId5" Type="http://schemas.openxmlformats.org/officeDocument/2006/relationships/oleObject" Target="../embeddings/oleObject78.bin"/><Relationship Id="rId4" Type="http://schemas.openxmlformats.org/officeDocument/2006/relationships/image" Target="../media/image52.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6.emf"/><Relationship Id="rId5" Type="http://schemas.openxmlformats.org/officeDocument/2006/relationships/oleObject" Target="../embeddings/oleObject79.bin"/><Relationship Id="rId4" Type="http://schemas.openxmlformats.org/officeDocument/2006/relationships/image" Target="../media/image53.pn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6.emf"/><Relationship Id="rId5" Type="http://schemas.openxmlformats.org/officeDocument/2006/relationships/oleObject" Target="../embeddings/oleObject80.bin"/><Relationship Id="rId4" Type="http://schemas.openxmlformats.org/officeDocument/2006/relationships/image" Target="../media/image54.png"/></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1.png"/><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6.emf"/><Relationship Id="rId5" Type="http://schemas.openxmlformats.org/officeDocument/2006/relationships/oleObject" Target="../embeddings/oleObject81.bin"/><Relationship Id="rId4" Type="http://schemas.openxmlformats.org/officeDocument/2006/relationships/image" Target="../media/image52.png"/></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1.png"/><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6.emf"/><Relationship Id="rId5" Type="http://schemas.openxmlformats.org/officeDocument/2006/relationships/oleObject" Target="../embeddings/oleObject82.bin"/><Relationship Id="rId4" Type="http://schemas.openxmlformats.org/officeDocument/2006/relationships/image" Target="../media/image53.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oleObject" Target="../embeddings/oleObject83.bin"/><Relationship Id="rId5" Type="http://schemas.openxmlformats.org/officeDocument/2006/relationships/image" Target="../media/image80.png"/><Relationship Id="rId4" Type="http://schemas.openxmlformats.org/officeDocument/2006/relationships/image" Target="../media/image54.png"/></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0.png"/><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55.emf"/><Relationship Id="rId5" Type="http://schemas.openxmlformats.org/officeDocument/2006/relationships/oleObject" Target="../embeddings/oleObject84.bin"/><Relationship Id="rId4" Type="http://schemas.openxmlformats.org/officeDocument/2006/relationships/image" Target="../media/image56.png"/></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57.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58.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59.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60.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oleObject" Target="../embeddings/oleObject8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63.emf"/><Relationship Id="rId4" Type="http://schemas.openxmlformats.org/officeDocument/2006/relationships/oleObject" Target="../embeddings/oleObject9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64.emf"/><Relationship Id="rId4" Type="http://schemas.openxmlformats.org/officeDocument/2006/relationships/oleObject" Target="../embeddings/oleObject9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65.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66.emf"/><Relationship Id="rId4" Type="http://schemas.openxmlformats.org/officeDocument/2006/relationships/oleObject" Target="../embeddings/oleObject9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oleObject" Target="../embeddings/oleObject9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51.png"/><Relationship Id="rId5" Type="http://schemas.openxmlformats.org/officeDocument/2006/relationships/image" Target="../media/image69.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78.emf"/><Relationship Id="rId4" Type="http://schemas.openxmlformats.org/officeDocument/2006/relationships/oleObject" Target="../embeddings/oleObject9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51.png"/><Relationship Id="rId5" Type="http://schemas.openxmlformats.org/officeDocument/2006/relationships/image" Target="../media/image79.emf"/><Relationship Id="rId4" Type="http://schemas.openxmlformats.org/officeDocument/2006/relationships/oleObject" Target="../embeddings/oleObject9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9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
        <p:nvSpPr>
          <p:cNvPr id="14" name="Subtitle 2">
            <a:extLst>
              <a:ext uri="{FF2B5EF4-FFF2-40B4-BE49-F238E27FC236}">
                <a16:creationId xmlns:a16="http://schemas.microsoft.com/office/drawing/2014/main" id="{1E76D2B6-886A-D942-BDFF-C1382F88BE2C}"/>
              </a:ext>
            </a:extLst>
          </p:cNvPr>
          <p:cNvSpPr txBox="1">
            <a:spLocks/>
          </p:cNvSpPr>
          <p:nvPr userDrawn="1"/>
        </p:nvSpPr>
        <p:spPr>
          <a:xfrm>
            <a:off x="11776593" y="94970"/>
            <a:ext cx="2662544" cy="328464"/>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0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7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78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B97B56E9-8CE9-3E43-965E-7239510D2869}"/>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8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8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83486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9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6008"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Tree>
    <p:extLst>
      <p:ext uri="{BB962C8B-B14F-4D97-AF65-F5344CB8AC3E}">
        <p14:creationId xmlns:p14="http://schemas.microsoft.com/office/powerpoint/2010/main" val="1159671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9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9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9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9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04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0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1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1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1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6" name="Picture 25">
            <a:extLst>
              <a:ext uri="{FF2B5EF4-FFF2-40B4-BE49-F238E27FC236}">
                <a16:creationId xmlns:a16="http://schemas.microsoft.com/office/drawing/2014/main" id="{3DFE6861-4407-D74D-B0E1-54FDF11B6CF2}"/>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1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2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2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26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682D8BD7-C399-404E-8FF1-19B65B7D1F1E}"/>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2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30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3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3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3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4865925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4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4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4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4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5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5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5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5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6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6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6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6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7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7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21500DCA-730C-3E44-B815-0E205F0A2EB3}"/>
              </a:ext>
            </a:extLst>
          </p:cNvPr>
          <p:cNvSpPr/>
          <p:nvPr userDrawn="1"/>
        </p:nvSpPr>
        <p:spPr>
          <a:xfrm>
            <a:off x="241300" y="7404100"/>
            <a:ext cx="1587500" cy="55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15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Slide Text">
    <p:spTree>
      <p:nvGrpSpPr>
        <p:cNvPr id="1" name=""/>
        <p:cNvGrpSpPr/>
        <p:nvPr/>
      </p:nvGrpSpPr>
      <p:grpSpPr>
        <a:xfrm>
          <a:off x="0" y="0"/>
          <a:ext cx="0" cy="0"/>
          <a:chOff x="0" y="0"/>
          <a:chExt cx="0" cy="0"/>
        </a:xfrm>
      </p:grpSpPr>
      <p:sp>
        <p:nvSpPr>
          <p:cNvPr id="11" name="Sommaire"/>
          <p:cNvSpPr>
            <a:spLocks noGrp="1"/>
          </p:cNvSpPr>
          <p:nvPr>
            <p:ph type="title" hasCustomPrompt="1"/>
          </p:nvPr>
        </p:nvSpPr>
        <p:spPr>
          <a:xfrm>
            <a:off x="374400" y="329565"/>
            <a:ext cx="14062464" cy="564515"/>
          </a:xfrm>
          <a:prstGeom prst="rect">
            <a:avLst/>
          </a:prstGeom>
        </p:spPr>
        <p:txBody>
          <a:bodyPr lIns="0" tIns="0" rIns="0" bIns="0" anchor="ctr">
            <a:noAutofit/>
          </a:bodyPr>
          <a:lstStyle>
            <a:lvl1pPr algn="l">
              <a:defRPr sz="3200" b="1" i="0">
                <a:solidFill>
                  <a:srgbClr val="121266"/>
                </a:solidFill>
                <a:latin typeface="Segoe UI"/>
                <a:cs typeface="Segoe UI"/>
              </a:defRPr>
            </a:lvl1pPr>
          </a:lstStyle>
          <a:p>
            <a:r>
              <a:rPr lang="en-US" noProof="0" dirty="0"/>
              <a:t>Title </a:t>
            </a:r>
          </a:p>
        </p:txBody>
      </p:sp>
      <p:sp>
        <p:nvSpPr>
          <p:cNvPr id="12" name="Espace réservé du texte 4"/>
          <p:cNvSpPr>
            <a:spLocks noGrp="1"/>
          </p:cNvSpPr>
          <p:nvPr>
            <p:ph type="body" sz="quarter" idx="11" hasCustomPrompt="1"/>
          </p:nvPr>
        </p:nvSpPr>
        <p:spPr>
          <a:xfrm>
            <a:off x="374401" y="914729"/>
            <a:ext cx="14062296" cy="456872"/>
          </a:xfrm>
          <a:prstGeom prst="rect">
            <a:avLst/>
          </a:prstGeom>
        </p:spPr>
        <p:txBody>
          <a:bodyPr lIns="0" tIns="0" rIns="0" bIns="0" anchor="ctr">
            <a:noAutofit/>
          </a:bodyPr>
          <a:lstStyle>
            <a:lvl1pPr marL="0" indent="0">
              <a:buNone/>
              <a:defRPr sz="2600" b="1">
                <a:solidFill>
                  <a:srgbClr val="49AFE6"/>
                </a:solidFill>
                <a:latin typeface="Segoe UI"/>
                <a:cs typeface="Segoe UI"/>
              </a:defRPr>
            </a:lvl1pPr>
          </a:lstStyle>
          <a:p>
            <a:r>
              <a:rPr lang="en-US" dirty="0"/>
              <a:t>Subtitle or next title (optional)</a:t>
            </a:r>
          </a:p>
        </p:txBody>
      </p:sp>
      <p:sp>
        <p:nvSpPr>
          <p:cNvPr id="10" name="Espace réservé du texte 11"/>
          <p:cNvSpPr>
            <a:spLocks noGrp="1"/>
          </p:cNvSpPr>
          <p:nvPr>
            <p:ph type="body" sz="quarter" idx="10" hasCustomPrompt="1"/>
          </p:nvPr>
        </p:nvSpPr>
        <p:spPr>
          <a:xfrm>
            <a:off x="301408" y="1851660"/>
            <a:ext cx="14026733" cy="5697221"/>
          </a:xfrm>
          <a:prstGeom prst="rect">
            <a:avLst/>
          </a:prstGeom>
        </p:spPr>
        <p:txBody>
          <a:bodyPr vert="horz" lIns="146304" tIns="73152" rIns="146304" bIns="73152"/>
          <a:lstStyle>
            <a:lvl1pPr marL="457200" indent="-457200">
              <a:buSzPct val="120000"/>
              <a:buFont typeface="Arial"/>
              <a:buChar char="•"/>
              <a:defRPr sz="2900">
                <a:solidFill>
                  <a:schemeClr val="tx1"/>
                </a:solidFill>
                <a:latin typeface="Segoe UI"/>
                <a:cs typeface="Segoe UI"/>
              </a:defRPr>
            </a:lvl1pPr>
            <a:lvl2pPr marL="1188720" indent="-457200">
              <a:buClr>
                <a:srgbClr val="00727A"/>
              </a:buClr>
              <a:buSzPct val="100000"/>
              <a:buFont typeface="Arial"/>
              <a:buChar char="•"/>
              <a:defRPr sz="2600" baseline="0">
                <a:solidFill>
                  <a:schemeClr val="tx1"/>
                </a:solidFill>
                <a:latin typeface="Segoe UI"/>
                <a:cs typeface="Segoe UI"/>
              </a:defRPr>
            </a:lvl2pPr>
            <a:lvl3pPr marL="1572261" indent="-284480">
              <a:buClr>
                <a:srgbClr val="004563"/>
              </a:buClr>
              <a:buSzPct val="100000"/>
              <a:buFont typeface="Arial"/>
              <a:buChar char="•"/>
              <a:defRPr sz="2200" i="1">
                <a:solidFill>
                  <a:schemeClr val="tx1"/>
                </a:solidFill>
                <a:latin typeface="Segoe UI"/>
                <a:cs typeface="Segoe UI"/>
              </a:defRPr>
            </a:lvl3pPr>
            <a:lvl4pPr marL="1869440" indent="-297181">
              <a:buFont typeface="Arial"/>
              <a:buChar char="•"/>
              <a:defRPr sz="1600">
                <a:solidFill>
                  <a:schemeClr val="tx1"/>
                </a:solidFill>
                <a:latin typeface="Segoe UI"/>
                <a:cs typeface="Segoe UI"/>
              </a:defRPr>
            </a:lvl4pPr>
            <a:lvl5pPr marL="2153920" indent="-284480">
              <a:buFont typeface="Arial"/>
              <a:buChar char="•"/>
              <a:defRPr sz="1300">
                <a:solidFill>
                  <a:schemeClr val="tx1"/>
                </a:solidFill>
                <a:latin typeface="Segoe UI"/>
                <a:cs typeface="Segoe UI"/>
              </a:defRPr>
            </a:lvl5pPr>
          </a:lstStyle>
          <a:p>
            <a:pPr lvl="0"/>
            <a:r>
              <a:rPr lang="en-US" noProof="0" dirty="0"/>
              <a:t>Click to add text</a:t>
            </a:r>
          </a:p>
          <a:p>
            <a:pPr lvl="1"/>
            <a:r>
              <a:rPr lang="en-US" noProof="0" dirty="0"/>
              <a:t>Second level </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078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733"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68305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5781"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p>
        </p:txBody>
      </p:sp>
      <p:pic>
        <p:nvPicPr>
          <p:cNvPr id="9" name="Picture 8">
            <a:extLst>
              <a:ext uri="{FF2B5EF4-FFF2-40B4-BE49-F238E27FC236}">
                <a16:creationId xmlns:a16="http://schemas.microsoft.com/office/drawing/2014/main" id="{2AED4925-37A4-6F4E-A5DB-8B42D7CFC6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034189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78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p>
        </p:txBody>
      </p:sp>
      <p:sp>
        <p:nvSpPr>
          <p:cNvPr id="8" name="Rectangle 7">
            <a:extLst>
              <a:ext uri="{FF2B5EF4-FFF2-40B4-BE49-F238E27FC236}">
                <a16:creationId xmlns:a16="http://schemas.microsoft.com/office/drawing/2014/main" id="{49410934-8515-634F-9CDD-6B58194E2208}"/>
              </a:ext>
            </a:extLst>
          </p:cNvPr>
          <p:cNvSpPr/>
          <p:nvPr userDrawn="1"/>
        </p:nvSpPr>
        <p:spPr>
          <a:xfrm>
            <a:off x="139344" y="7436009"/>
            <a:ext cx="1767016" cy="672781"/>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037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7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86214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8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86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F1801BDA-50C1-A446-84BE-19730FC0B159}"/>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8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90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93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9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9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0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0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0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2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1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12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1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1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1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2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2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3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3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36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3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4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4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46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4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50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53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5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5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6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6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6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6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7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7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7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860843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8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8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89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91298E43-330E-9A4A-9788-4D5CFE99C46E}"/>
              </a:ext>
            </a:extLst>
          </p:cNvPr>
          <p:cNvPicPr>
            <a:picLocks noChangeAspect="1"/>
          </p:cNvPicPr>
          <p:nvPr userDrawn="1"/>
        </p:nvPicPr>
        <p:blipFill>
          <a:blip r:embed="rId7"/>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9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9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9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9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0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9363898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06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86084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78536162"/>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13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6729"/>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9F0B2-2F0C-E546-B1BC-2192B765C0B0}"/>
              </a:ext>
            </a:extLst>
          </p:cNvPr>
          <p:cNvPicPr>
            <a:picLocks noChangeAspect="1"/>
          </p:cNvPicPr>
          <p:nvPr userDrawn="1"/>
        </p:nvPicPr>
        <p:blipFill>
          <a:blip r:embed="rId4"/>
          <a:stretch>
            <a:fillRect/>
          </a:stretch>
        </p:blipFill>
        <p:spPr>
          <a:xfrm>
            <a:off x="5486513" y="1447534"/>
            <a:ext cx="3654104" cy="212140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15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6428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18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9249802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20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84905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22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55309929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5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0288728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27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47632075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300"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4"/>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306640811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32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91171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3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372171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3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648062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3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4935543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4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630555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4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40300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4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89050027"/>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4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95437848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5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8568875"/>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4071280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5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4648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5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2205888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6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942205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6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142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6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0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3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2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28527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3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a:stretch>
            <a:fillRect/>
          </a:stretch>
        </p:blipFill>
        <p:spPr>
          <a:xfrm>
            <a:off x="5486400" y="1447534"/>
            <a:ext cx="3657600" cy="2123440"/>
          </a:xfrm>
          <a:prstGeom prst="rect">
            <a:avLst/>
          </a:prstGeom>
        </p:spPr>
      </p:pic>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387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BDA43-2314-074F-B79F-5894328E4055}"/>
              </a:ext>
            </a:extLst>
          </p:cNvPr>
          <p:cNvPicPr>
            <a:picLocks noChangeAspect="1"/>
          </p:cNvPicPr>
          <p:nvPr userDrawn="1"/>
        </p:nvPicPr>
        <p:blipFill>
          <a:blip r:embed="rId4"/>
          <a:stretch>
            <a:fillRect/>
          </a:stretch>
        </p:blipFill>
        <p:spPr>
          <a:xfrm>
            <a:off x="5515180" y="1473538"/>
            <a:ext cx="3600037" cy="2090021"/>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87596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6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52417282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38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1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3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3C78DE2-F3F8-8440-8BEE-9DD78FC37077}"/>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6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48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50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10" name="Picture 9">
            <a:extLst>
              <a:ext uri="{FF2B5EF4-FFF2-40B4-BE49-F238E27FC236}">
                <a16:creationId xmlns:a16="http://schemas.microsoft.com/office/drawing/2014/main" id="{0455F57A-1F39-874F-8207-6EE6DB30C665}"/>
              </a:ext>
            </a:extLst>
          </p:cNvPr>
          <p:cNvPicPr>
            <a:picLocks noChangeAspect="1"/>
          </p:cNvPicPr>
          <p:nvPr userDrawn="1"/>
        </p:nvPicPr>
        <p:blipFill>
          <a:blip r:embed="rId4"/>
          <a:stretch>
            <a:fillRect/>
          </a:stretch>
        </p:blipFill>
        <p:spPr>
          <a:xfrm>
            <a:off x="6368796" y="492601"/>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53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5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6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387004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6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67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0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2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74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8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1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1" name="Picture 10">
            <a:extLst>
              <a:ext uri="{FF2B5EF4-FFF2-40B4-BE49-F238E27FC236}">
                <a16:creationId xmlns:a16="http://schemas.microsoft.com/office/drawing/2014/main" id="{C5267CE5-6C42-F04E-8152-8EEAC8DC370C}"/>
              </a:ext>
            </a:extLst>
          </p:cNvPr>
          <p:cNvPicPr>
            <a:picLocks noChangeAspect="1"/>
          </p:cNvPicPr>
          <p:nvPr userDrawn="1"/>
        </p:nvPicPr>
        <p:blipFill>
          <a:blip r:embed="rId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9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6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8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96445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5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a:stretch>
            <a:fillRect/>
          </a:stretch>
        </p:blipFill>
        <p:spPr>
          <a:xfrm>
            <a:off x="6368796" y="481020"/>
            <a:ext cx="1892808" cy="1098880"/>
          </a:xfrm>
          <a:prstGeom prst="rect">
            <a:avLst/>
          </a:prstGeom>
        </p:spPr>
      </p:pic>
      <p:sp>
        <p:nvSpPr>
          <p:cNvPr id="3" name="Rectangle 2">
            <a:extLst>
              <a:ext uri="{FF2B5EF4-FFF2-40B4-BE49-F238E27FC236}">
                <a16:creationId xmlns:a16="http://schemas.microsoft.com/office/drawing/2014/main" id="{11800C28-ED58-1541-9D3B-DA3B9532CDDC}"/>
              </a:ext>
            </a:extLst>
          </p:cNvPr>
          <p:cNvSpPr/>
          <p:nvPr userDrawn="1"/>
        </p:nvSpPr>
        <p:spPr>
          <a:xfrm>
            <a:off x="0" y="7437120"/>
            <a:ext cx="2628900" cy="79248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8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20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22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5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7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30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5"/>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324"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34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57E516EB-7B5F-B040-A8EF-5398B6CF9F4D}"/>
              </a:ext>
            </a:extLst>
          </p:cNvPr>
          <p:cNvPicPr>
            <a:picLocks noChangeAspect="1"/>
          </p:cNvPicPr>
          <p:nvPr userDrawn="1"/>
        </p:nvPicPr>
        <p:blipFill>
          <a:blip r:embed="rId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7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9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42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44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46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49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51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54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56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58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1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63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6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70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A4FB5A2-CCC5-014E-9AAD-FADA8079111E}"/>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888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49.emf"/><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oleObject" Target="../embeddings/oleObject43.bin"/><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ags" Target="../tags/tag4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vmlDrawing" Target="../drawings/vmlDrawing43.v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2.xml"/><Relationship Id="rId27" Type="http://schemas.openxmlformats.org/officeDocument/2006/relationships/image" Target="../media/image5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vmlDrawing" Target="../drawings/vmlDrawing64.v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17" Type="http://schemas.openxmlformats.org/officeDocument/2006/relationships/image" Target="../media/image50.png"/><Relationship Id="rId2" Type="http://schemas.openxmlformats.org/officeDocument/2006/relationships/slideLayout" Target="../slideLayouts/slideLayout66.xml"/><Relationship Id="rId16" Type="http://schemas.openxmlformats.org/officeDocument/2006/relationships/image" Target="../media/image70.emf"/><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oleObject" Target="../embeddings/oleObject64.bin"/><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ags" Target="../tags/tag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ags" Target="../tags/tag76.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vmlDrawing" Target="../drawings/vmlDrawing75.v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image" Target="../media/image50.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49.emf"/><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oleObject" Target="../embeddings/oleObject75.bin"/></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vmlDrawing" Target="../drawings/vmlDrawing98.v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41" Type="http://schemas.openxmlformats.org/officeDocument/2006/relationships/slideLayout" Target="../slideLayouts/slideLayout139.xml"/><Relationship Id="rId54" Type="http://schemas.openxmlformats.org/officeDocument/2006/relationships/image" Target="../media/image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3" Type="http://schemas.openxmlformats.org/officeDocument/2006/relationships/image" Target="../media/image1.emf"/><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theme" Target="../theme/theme5.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52" Type="http://schemas.openxmlformats.org/officeDocument/2006/relationships/oleObject" Target="../embeddings/oleObject98.bin"/><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51" Type="http://schemas.openxmlformats.org/officeDocument/2006/relationships/tags" Target="../tags/tag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slideLayout" Target="../slideLayouts/slideLayout185.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47" Type="http://schemas.openxmlformats.org/officeDocument/2006/relationships/image" Target="../media/image1.emf"/><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oleObject" Target="../embeddings/oleObject145.bin"/><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41" Type="http://schemas.openxmlformats.org/officeDocument/2006/relationships/slideLayout" Target="../slideLayouts/slideLayout187.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tags" Target="../tags/tag146.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4" Type="http://schemas.openxmlformats.org/officeDocument/2006/relationships/vmlDrawing" Target="../drawings/vmlDrawing145.v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theme" Target="../theme/theme6.xml"/><Relationship Id="rId48"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vmlDrawing" Target="../drawings/vmlDrawing187.v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7.xml"/><Relationship Id="rId17" Type="http://schemas.openxmlformats.org/officeDocument/2006/relationships/image" Target="../media/image50.png"/><Relationship Id="rId2" Type="http://schemas.openxmlformats.org/officeDocument/2006/relationships/slideLayout" Target="../slideLayouts/slideLayout190.xml"/><Relationship Id="rId16" Type="http://schemas.openxmlformats.org/officeDocument/2006/relationships/image" Target="../media/image70.emf"/><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oleObject" Target="../embeddings/oleObject187.bin"/><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tags" Target="../tags/tag1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tags" Target="../tags/tag199.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vmlDrawing" Target="../drawings/vmlDrawing198.v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image" Target="../media/image50.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theme" Target="../theme/theme8.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image" Target="../media/image49.emf"/><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oleObject" Target="../embeddings/oleObject19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8AEC85F-6E33-EA49-8BE6-14A59B4E096D}"/>
              </a:ext>
            </a:extLst>
          </p:cNvPr>
          <p:cNvPicPr>
            <a:picLocks noChangeAspect="1"/>
          </p:cNvPicPr>
          <p:nvPr userDrawn="1"/>
        </p:nvPicPr>
        <p:blipFill>
          <a:blip r:embed="rId49"/>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4"/>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92" name="think-cell Slide" r:id="rId25" imgW="7772400" imgH="10058400" progId="TCLayout.ActiveDocument.1">
                  <p:embed/>
                </p:oleObj>
              </mc:Choice>
              <mc:Fallback>
                <p:oleObj name="think-cell Slide" r:id="rId25"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3973" r:id="rId2"/>
    <p:sldLayoutId id="2147484225" r:id="rId3"/>
    <p:sldLayoutId id="2147484085" r:id="rId4"/>
    <p:sldLayoutId id="2147484094" r:id="rId5"/>
    <p:sldLayoutId id="2147484095" r:id="rId6"/>
    <p:sldLayoutId id="2147484096" r:id="rId7"/>
    <p:sldLayoutId id="2147484097" r:id="rId8"/>
    <p:sldLayoutId id="2147484098" r:id="rId9"/>
    <p:sldLayoutId id="2147483786" r:id="rId10"/>
    <p:sldLayoutId id="2147483788" r:id="rId11"/>
    <p:sldLayoutId id="2147483790" r:id="rId12"/>
    <p:sldLayoutId id="2147483791" r:id="rId13"/>
    <p:sldLayoutId id="2147483792" r:id="rId14"/>
    <p:sldLayoutId id="2147483960" r:id="rId15"/>
    <p:sldLayoutId id="2147483794" r:id="rId16"/>
    <p:sldLayoutId id="2147483795" r:id="rId17"/>
    <p:sldLayoutId id="2147483796" r:id="rId18"/>
    <p:sldLayoutId id="2147483728" r:id="rId19"/>
    <p:sldLayoutId id="2147483797" r:id="rId20"/>
    <p:sldLayoutId id="2147483800" r:id="rId21"/>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20"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EFA8B464-26E5-7646-8923-B6BE4205E77F}"/>
              </a:ext>
            </a:extLst>
          </p:cNvPr>
          <p:cNvPicPr>
            <a:picLocks noChangeAspect="1"/>
          </p:cNvPicPr>
          <p:nvPr userDrawn="1"/>
        </p:nvPicPr>
        <p:blipFill>
          <a:blip r:embed="rId17"/>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108"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E739BC69-1F95-8845-879F-1E9CF726F5F5}"/>
              </a:ext>
            </a:extLst>
          </p:cNvPr>
          <p:cNvPicPr>
            <a:picLocks noChangeAspect="1"/>
          </p:cNvPicPr>
          <p:nvPr userDrawn="1"/>
        </p:nvPicPr>
        <p:blipFill>
          <a:blip r:embed="rId29"/>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5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684" name="think-cell Slide" r:id="rId52" imgW="7772400" imgH="10058400" progId="TCLayout.ActiveDocument.1">
                  <p:embed/>
                </p:oleObj>
              </mc:Choice>
              <mc:Fallback>
                <p:oleObj name="think-cell Slide" r:id="rId52"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3"/>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6A2264AA-8FC7-C04E-A0E7-6DDF13489889}"/>
              </a:ext>
            </a:extLst>
          </p:cNvPr>
          <p:cNvPicPr>
            <a:picLocks noChangeAspect="1"/>
          </p:cNvPicPr>
          <p:nvPr userDrawn="1"/>
        </p:nvPicPr>
        <p:blipFill>
          <a:blip r:embed="rId54"/>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51" r:id="rId45"/>
    <p:sldLayoutId id="2147484252" r:id="rId46"/>
    <p:sldLayoutId id="2147484253" r:id="rId47"/>
    <p:sldLayoutId id="2147484254" r:id="rId48"/>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764"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D99DC210-A5C5-904E-A12D-1B44BC849615}"/>
              </a:ext>
            </a:extLst>
          </p:cNvPr>
          <p:cNvPicPr>
            <a:picLocks noChangeAspect="1"/>
          </p:cNvPicPr>
          <p:nvPr userDrawn="1"/>
        </p:nvPicPr>
        <p:blipFill>
          <a:blip r:embed="rId4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796"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9E4DCAD5-6FF4-4544-BFD5-C733A8DE22D5}"/>
              </a:ext>
            </a:extLst>
          </p:cNvPr>
          <p:cNvPicPr>
            <a:picLocks noChangeAspect="1"/>
          </p:cNvPicPr>
          <p:nvPr userDrawn="1"/>
        </p:nvPicPr>
        <p:blipFill>
          <a:blip r:embed="rId17"/>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084"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9"/>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72353106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50"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30.xml"/><Relationship Id="rId1" Type="http://schemas.openxmlformats.org/officeDocument/2006/relationships/vmlDrawing" Target="../drawings/vmlDrawing229.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26.xml"/><Relationship Id="rId7" Type="http://schemas.openxmlformats.org/officeDocument/2006/relationships/image" Target="../media/image102.jpg"/><Relationship Id="rId2" Type="http://schemas.openxmlformats.org/officeDocument/2006/relationships/tags" Target="../tags/tag231.xml"/><Relationship Id="rId1" Type="http://schemas.openxmlformats.org/officeDocument/2006/relationships/vmlDrawing" Target="../drawings/vmlDrawing230.vml"/><Relationship Id="rId6" Type="http://schemas.openxmlformats.org/officeDocument/2006/relationships/image" Target="../media/image91.emf"/><Relationship Id="rId5" Type="http://schemas.openxmlformats.org/officeDocument/2006/relationships/oleObject" Target="../embeddings/oleObject223.bin"/><Relationship Id="rId4" Type="http://schemas.openxmlformats.org/officeDocument/2006/relationships/notesSlide" Target="../notesSlides/notesSlide11.xml"/><Relationship Id="rId9" Type="http://schemas.openxmlformats.org/officeDocument/2006/relationships/image" Target="../media/image104.svg"/></Relationships>
</file>

<file path=ppt/slides/_rels/slide12.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slideLayout" Target="../slideLayouts/slideLayout88.xml"/><Relationship Id="rId7" Type="http://schemas.openxmlformats.org/officeDocument/2006/relationships/oleObject" Target="../embeddings/oleObject226.bin"/><Relationship Id="rId2" Type="http://schemas.openxmlformats.org/officeDocument/2006/relationships/tags" Target="../tags/tag232.xml"/><Relationship Id="rId1" Type="http://schemas.openxmlformats.org/officeDocument/2006/relationships/vmlDrawing" Target="../drawings/vmlDrawing231.v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notesSlide" Target="../notesSlides/notesSlide12.xml"/><Relationship Id="rId9" Type="http://schemas.openxmlformats.org/officeDocument/2006/relationships/image" Target="../media/image108.png"/></Relationships>
</file>

<file path=ppt/slides/_rels/slide13.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Layout" Target="../slideLayouts/slideLayout103.xml"/><Relationship Id="rId7" Type="http://schemas.openxmlformats.org/officeDocument/2006/relationships/oleObject" Target="../embeddings/oleObject222.bin"/><Relationship Id="rId2" Type="http://schemas.openxmlformats.org/officeDocument/2006/relationships/tags" Target="../tags/tag233.xml"/><Relationship Id="rId1" Type="http://schemas.openxmlformats.org/officeDocument/2006/relationships/vmlDrawing" Target="../drawings/vmlDrawing232.vml"/><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90.svg"/><Relationship Id="rId4" Type="http://schemas.openxmlformats.org/officeDocument/2006/relationships/notesSlide" Target="../notesSlides/notesSlide13.xml"/><Relationship Id="rId9" Type="http://schemas.openxmlformats.org/officeDocument/2006/relationships/image" Target="../media/image8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34.xml"/><Relationship Id="rId1" Type="http://schemas.openxmlformats.org/officeDocument/2006/relationships/vmlDrawing" Target="../drawings/vmlDrawing233.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87.png"/><Relationship Id="rId3" Type="http://schemas.openxmlformats.org/officeDocument/2006/relationships/slideLayout" Target="../slideLayouts/slideLayout103.xml"/><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tags" Target="../tags/tag235.xml"/><Relationship Id="rId1" Type="http://schemas.openxmlformats.org/officeDocument/2006/relationships/vmlDrawing" Target="../drawings/vmlDrawing234.vml"/><Relationship Id="rId6" Type="http://schemas.openxmlformats.org/officeDocument/2006/relationships/image" Target="../media/image112.svg"/><Relationship Id="rId11" Type="http://schemas.openxmlformats.org/officeDocument/2006/relationships/image" Target="../media/image89.png"/><Relationship Id="rId5" Type="http://schemas.openxmlformats.org/officeDocument/2006/relationships/image" Target="../media/image111.png"/><Relationship Id="rId10" Type="http://schemas.openxmlformats.org/officeDocument/2006/relationships/image" Target="../media/image84.emf"/><Relationship Id="rId4" Type="http://schemas.openxmlformats.org/officeDocument/2006/relationships/notesSlide" Target="../notesSlides/notesSlide15.xml"/><Relationship Id="rId9" Type="http://schemas.openxmlformats.org/officeDocument/2006/relationships/oleObject" Target="../embeddings/oleObject222.bin"/><Relationship Id="rId14" Type="http://schemas.openxmlformats.org/officeDocument/2006/relationships/image" Target="../media/image88.svg"/></Relationships>
</file>

<file path=ppt/slides/_rels/slide1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slideLayout" Target="../slideLayouts/slideLayout88.xml"/><Relationship Id="rId7" Type="http://schemas.openxmlformats.org/officeDocument/2006/relationships/image" Target="../media/image106.png"/><Relationship Id="rId2" Type="http://schemas.openxmlformats.org/officeDocument/2006/relationships/tags" Target="../tags/tag236.xml"/><Relationship Id="rId1" Type="http://schemas.openxmlformats.org/officeDocument/2006/relationships/vmlDrawing" Target="../drawings/vmlDrawing235.vml"/><Relationship Id="rId6" Type="http://schemas.openxmlformats.org/officeDocument/2006/relationships/image" Target="../media/image105.emf"/><Relationship Id="rId5" Type="http://schemas.openxmlformats.org/officeDocument/2006/relationships/oleObject" Target="../embeddings/oleObject226.bin"/><Relationship Id="rId4" Type="http://schemas.openxmlformats.org/officeDocument/2006/relationships/notesSlide" Target="../notesSlides/notesSlide16.xml"/><Relationship Id="rId9" Type="http://schemas.openxmlformats.org/officeDocument/2006/relationships/image" Target="../media/image1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37.xml"/><Relationship Id="rId1" Type="http://schemas.openxmlformats.org/officeDocument/2006/relationships/vmlDrawing" Target="../drawings/vmlDrawing236.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Layout" Target="../slideLayouts/slideLayout103.xml"/><Relationship Id="rId7" Type="http://schemas.openxmlformats.org/officeDocument/2006/relationships/oleObject" Target="../embeddings/oleObject222.bin"/><Relationship Id="rId2" Type="http://schemas.openxmlformats.org/officeDocument/2006/relationships/tags" Target="../tags/tag238.xml"/><Relationship Id="rId1" Type="http://schemas.openxmlformats.org/officeDocument/2006/relationships/vmlDrawing" Target="../drawings/vmlDrawing237.vml"/><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90.svg"/><Relationship Id="rId4" Type="http://schemas.openxmlformats.org/officeDocument/2006/relationships/notesSlide" Target="../notesSlides/notesSlide18.xml"/><Relationship Id="rId9" Type="http://schemas.openxmlformats.org/officeDocument/2006/relationships/image" Target="../media/image8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39.xml"/><Relationship Id="rId1" Type="http://schemas.openxmlformats.org/officeDocument/2006/relationships/vmlDrawing" Target="../drawings/vmlDrawing238.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tags" Target="../tags/tag222.xml"/><Relationship Id="rId1" Type="http://schemas.openxmlformats.org/officeDocument/2006/relationships/vmlDrawing" Target="../drawings/vmlDrawing221.vml"/><Relationship Id="rId6" Type="http://schemas.openxmlformats.org/officeDocument/2006/relationships/image" Target="../media/image83.emf"/><Relationship Id="rId5" Type="http://schemas.openxmlformats.org/officeDocument/2006/relationships/oleObject" Target="../embeddings/oleObject22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slideLayout" Target="../slideLayouts/slideLayout88.xml"/><Relationship Id="rId7" Type="http://schemas.openxmlformats.org/officeDocument/2006/relationships/image" Target="../media/image106.png"/><Relationship Id="rId2" Type="http://schemas.openxmlformats.org/officeDocument/2006/relationships/tags" Target="../tags/tag240.xml"/><Relationship Id="rId1" Type="http://schemas.openxmlformats.org/officeDocument/2006/relationships/vmlDrawing" Target="../drawings/vmlDrawing239.vml"/><Relationship Id="rId6" Type="http://schemas.openxmlformats.org/officeDocument/2006/relationships/image" Target="../media/image105.emf"/><Relationship Id="rId5" Type="http://schemas.openxmlformats.org/officeDocument/2006/relationships/oleObject" Target="../embeddings/oleObject226.bin"/><Relationship Id="rId4" Type="http://schemas.openxmlformats.org/officeDocument/2006/relationships/notesSlide" Target="../notesSlides/notesSlide20.xml"/><Relationship Id="rId9" Type="http://schemas.openxmlformats.org/officeDocument/2006/relationships/image" Target="../media/image115.png"/></Relationships>
</file>

<file path=ppt/slides/_rels/slide2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slideLayout" Target="../slideLayouts/slideLayout103.xml"/><Relationship Id="rId7" Type="http://schemas.openxmlformats.org/officeDocument/2006/relationships/image" Target="../media/image89.png"/><Relationship Id="rId2" Type="http://schemas.openxmlformats.org/officeDocument/2006/relationships/tags" Target="../tags/tag241.xml"/><Relationship Id="rId1" Type="http://schemas.openxmlformats.org/officeDocument/2006/relationships/vmlDrawing" Target="../drawings/vmlDrawing240.vml"/><Relationship Id="rId6" Type="http://schemas.openxmlformats.org/officeDocument/2006/relationships/image" Target="../media/image84.emf"/><Relationship Id="rId5" Type="http://schemas.openxmlformats.org/officeDocument/2006/relationships/oleObject" Target="../embeddings/oleObject222.bin"/><Relationship Id="rId10" Type="http://schemas.openxmlformats.org/officeDocument/2006/relationships/image" Target="../media/image110.svg"/><Relationship Id="rId4" Type="http://schemas.openxmlformats.org/officeDocument/2006/relationships/notesSlide" Target="../notesSlides/notesSlide21.xml"/><Relationship Id="rId9" Type="http://schemas.openxmlformats.org/officeDocument/2006/relationships/image" Target="../media/image109.png"/></Relationships>
</file>

<file path=ppt/slides/_rels/slide22.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5.png"/><Relationship Id="rId3" Type="http://schemas.openxmlformats.org/officeDocument/2006/relationships/slideLayout" Target="../slideLayouts/slideLayout103.xml"/><Relationship Id="rId7" Type="http://schemas.openxmlformats.org/officeDocument/2006/relationships/oleObject" Target="../embeddings/oleObject222.bin"/><Relationship Id="rId12" Type="http://schemas.openxmlformats.org/officeDocument/2006/relationships/image" Target="../media/image88.svg"/><Relationship Id="rId2" Type="http://schemas.openxmlformats.org/officeDocument/2006/relationships/tags" Target="../tags/tag242.xml"/><Relationship Id="rId1" Type="http://schemas.openxmlformats.org/officeDocument/2006/relationships/vmlDrawing" Target="../drawings/vmlDrawing241.vml"/><Relationship Id="rId6" Type="http://schemas.openxmlformats.org/officeDocument/2006/relationships/image" Target="../media/image117.svg"/><Relationship Id="rId11" Type="http://schemas.openxmlformats.org/officeDocument/2006/relationships/image" Target="../media/image87.png"/><Relationship Id="rId5" Type="http://schemas.openxmlformats.org/officeDocument/2006/relationships/image" Target="../media/image116.png"/><Relationship Id="rId10" Type="http://schemas.openxmlformats.org/officeDocument/2006/relationships/image" Target="../media/image90.svg"/><Relationship Id="rId4" Type="http://schemas.openxmlformats.org/officeDocument/2006/relationships/notesSlide" Target="../notesSlides/notesSlide22.xml"/><Relationship Id="rId9" Type="http://schemas.openxmlformats.org/officeDocument/2006/relationships/image" Target="../media/image89.png"/><Relationship Id="rId14" Type="http://schemas.openxmlformats.org/officeDocument/2006/relationships/image" Target="../media/image113.svg"/></Relationships>
</file>

<file path=ppt/slides/_rels/slide23.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Layout" Target="../slideLayouts/slideLayout103.xml"/><Relationship Id="rId7" Type="http://schemas.openxmlformats.org/officeDocument/2006/relationships/oleObject" Target="../embeddings/oleObject222.bin"/><Relationship Id="rId2" Type="http://schemas.openxmlformats.org/officeDocument/2006/relationships/tags" Target="../tags/tag243.xml"/><Relationship Id="rId1" Type="http://schemas.openxmlformats.org/officeDocument/2006/relationships/vmlDrawing" Target="../drawings/vmlDrawing242.vml"/><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21.svg"/><Relationship Id="rId4" Type="http://schemas.openxmlformats.org/officeDocument/2006/relationships/notesSlide" Target="../notesSlides/notesSlide23.xml"/><Relationship Id="rId9"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slideLayout" Target="../slideLayouts/slideLayout144.xml"/><Relationship Id="rId7" Type="http://schemas.openxmlformats.org/officeDocument/2006/relationships/image" Target="../media/image123.png"/><Relationship Id="rId2" Type="http://schemas.openxmlformats.org/officeDocument/2006/relationships/tags" Target="../tags/tag244.xml"/><Relationship Id="rId1" Type="http://schemas.openxmlformats.org/officeDocument/2006/relationships/vmlDrawing" Target="../drawings/vmlDrawing243.vml"/><Relationship Id="rId6" Type="http://schemas.openxmlformats.org/officeDocument/2006/relationships/image" Target="../media/image122.emf"/><Relationship Id="rId5" Type="http://schemas.openxmlformats.org/officeDocument/2006/relationships/oleObject" Target="../embeddings/oleObject227.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tags" Target="../tags/tag245.xml"/><Relationship Id="rId1" Type="http://schemas.openxmlformats.org/officeDocument/2006/relationships/vmlDrawing" Target="../drawings/vmlDrawing244.vml"/><Relationship Id="rId6" Type="http://schemas.openxmlformats.org/officeDocument/2006/relationships/image" Target="../media/image125.emf"/><Relationship Id="rId5" Type="http://schemas.openxmlformats.org/officeDocument/2006/relationships/oleObject" Target="../embeddings/oleObject228.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tags" Target="../tags/tag246.xml"/><Relationship Id="rId1" Type="http://schemas.openxmlformats.org/officeDocument/2006/relationships/vmlDrawing" Target="../drawings/vmlDrawing245.vml"/><Relationship Id="rId6" Type="http://schemas.openxmlformats.org/officeDocument/2006/relationships/image" Target="../media/image126.emf"/><Relationship Id="rId5" Type="http://schemas.openxmlformats.org/officeDocument/2006/relationships/oleObject" Target="../embeddings/oleObject229.bin"/><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23.xml"/><Relationship Id="rId1" Type="http://schemas.openxmlformats.org/officeDocument/2006/relationships/vmlDrawing" Target="../drawings/vmlDrawing222.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Layout" Target="../slideLayouts/slideLayout103.xml"/><Relationship Id="rId7" Type="http://schemas.openxmlformats.org/officeDocument/2006/relationships/oleObject" Target="../embeddings/oleObject222.bin"/><Relationship Id="rId12" Type="http://schemas.openxmlformats.org/officeDocument/2006/relationships/image" Target="../media/image90.svg"/><Relationship Id="rId2" Type="http://schemas.openxmlformats.org/officeDocument/2006/relationships/tags" Target="../tags/tag224.xml"/><Relationship Id="rId1" Type="http://schemas.openxmlformats.org/officeDocument/2006/relationships/vmlDrawing" Target="../drawings/vmlDrawing223.vml"/><Relationship Id="rId6" Type="http://schemas.openxmlformats.org/officeDocument/2006/relationships/image" Target="../media/image86.svg"/><Relationship Id="rId11" Type="http://schemas.openxmlformats.org/officeDocument/2006/relationships/image" Target="../media/image89.png"/><Relationship Id="rId5" Type="http://schemas.openxmlformats.org/officeDocument/2006/relationships/image" Target="../media/image85.png"/><Relationship Id="rId10" Type="http://schemas.openxmlformats.org/officeDocument/2006/relationships/image" Target="../media/image88.svg"/><Relationship Id="rId4" Type="http://schemas.openxmlformats.org/officeDocument/2006/relationships/notesSlide" Target="../notesSlides/notesSlide4.xml"/><Relationship Id="rId9"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6.xml"/><Relationship Id="rId7" Type="http://schemas.openxmlformats.org/officeDocument/2006/relationships/image" Target="../media/image92.jpg"/><Relationship Id="rId2" Type="http://schemas.openxmlformats.org/officeDocument/2006/relationships/tags" Target="../tags/tag225.xml"/><Relationship Id="rId1" Type="http://schemas.openxmlformats.org/officeDocument/2006/relationships/vmlDrawing" Target="../drawings/vmlDrawing224.vml"/><Relationship Id="rId6" Type="http://schemas.openxmlformats.org/officeDocument/2006/relationships/image" Target="../media/image91.emf"/><Relationship Id="rId5" Type="http://schemas.openxmlformats.org/officeDocument/2006/relationships/oleObject" Target="../embeddings/oleObject22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Layout" Target="../slideLayouts/slideLayout103.xml"/><Relationship Id="rId7" Type="http://schemas.openxmlformats.org/officeDocument/2006/relationships/image" Target="../media/image93.png"/><Relationship Id="rId2" Type="http://schemas.openxmlformats.org/officeDocument/2006/relationships/tags" Target="../tags/tag226.xml"/><Relationship Id="rId1" Type="http://schemas.openxmlformats.org/officeDocument/2006/relationships/vmlDrawing" Target="../drawings/vmlDrawing225.vml"/><Relationship Id="rId6" Type="http://schemas.openxmlformats.org/officeDocument/2006/relationships/image" Target="../media/image84.emf"/><Relationship Id="rId5" Type="http://schemas.openxmlformats.org/officeDocument/2006/relationships/oleObject" Target="../embeddings/oleObject222.bin"/><Relationship Id="rId4" Type="http://schemas.openxmlformats.org/officeDocument/2006/relationships/notesSlide" Target="../notesSlides/notesSlide6.xml"/><Relationship Id="rId9" Type="http://schemas.openxmlformats.org/officeDocument/2006/relationships/image" Target="../media/image95.svg"/></Relationships>
</file>

<file path=ppt/slides/_rels/slide7.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Layout" Target="../slideLayouts/slideLayout103.xml"/><Relationship Id="rId7" Type="http://schemas.openxmlformats.org/officeDocument/2006/relationships/oleObject" Target="../embeddings/oleObject222.bin"/><Relationship Id="rId2" Type="http://schemas.openxmlformats.org/officeDocument/2006/relationships/tags" Target="../tags/tag227.xml"/><Relationship Id="rId1" Type="http://schemas.openxmlformats.org/officeDocument/2006/relationships/vmlDrawing" Target="../drawings/vmlDrawing226.v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notesSlide" Target="../notesSlides/notesSlide7.xml"/><Relationship Id="rId9" Type="http://schemas.openxmlformats.org/officeDocument/2006/relationships/image" Target="../media/image89.png"/></Relationships>
</file>

<file path=ppt/slides/_rels/slide8.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slideLayout" Target="../slideLayouts/slideLayout105.xml"/><Relationship Id="rId7" Type="http://schemas.openxmlformats.org/officeDocument/2006/relationships/image" Target="../media/image97.png"/><Relationship Id="rId2" Type="http://schemas.openxmlformats.org/officeDocument/2006/relationships/tags" Target="../tags/tag228.xml"/><Relationship Id="rId1" Type="http://schemas.openxmlformats.org/officeDocument/2006/relationships/vmlDrawing" Target="../drawings/vmlDrawing227.vml"/><Relationship Id="rId6" Type="http://schemas.openxmlformats.org/officeDocument/2006/relationships/image" Target="../media/image96.emf"/><Relationship Id="rId5" Type="http://schemas.openxmlformats.org/officeDocument/2006/relationships/oleObject" Target="../embeddings/oleObject224.bin"/><Relationship Id="rId10" Type="http://schemas.openxmlformats.org/officeDocument/2006/relationships/image" Target="../media/image100.svg"/><Relationship Id="rId4" Type="http://schemas.openxmlformats.org/officeDocument/2006/relationships/notesSlide" Target="../notesSlides/notesSlide8.xml"/><Relationship Id="rId9" Type="http://schemas.openxmlformats.org/officeDocument/2006/relationships/image" Target="../media/image9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6.xml"/><Relationship Id="rId2" Type="http://schemas.openxmlformats.org/officeDocument/2006/relationships/tags" Target="../tags/tag229.xml"/><Relationship Id="rId1" Type="http://schemas.openxmlformats.org/officeDocument/2006/relationships/vmlDrawing" Target="../drawings/vmlDrawing228.vml"/><Relationship Id="rId6" Type="http://schemas.openxmlformats.org/officeDocument/2006/relationships/image" Target="../media/image101.emf"/><Relationship Id="rId5" Type="http://schemas.openxmlformats.org/officeDocument/2006/relationships/oleObject" Target="../embeddings/oleObject225.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5FA62-8BCB-B341-A3CC-20A650FB230E}"/>
              </a:ext>
            </a:extLst>
          </p:cNvPr>
          <p:cNvSpPr>
            <a:spLocks noGrp="1"/>
          </p:cNvSpPr>
          <p:nvPr>
            <p:ph type="body" sz="quarter" idx="12"/>
          </p:nvPr>
        </p:nvSpPr>
        <p:spPr>
          <a:xfrm>
            <a:off x="457200" y="3006962"/>
            <a:ext cx="13716000" cy="2277683"/>
          </a:xfrm>
        </p:spPr>
        <p:txBody>
          <a:bodyPr/>
          <a:lstStyle/>
          <a:p>
            <a:r>
              <a:rPr lang="en-US" sz="7000" dirty="0"/>
              <a:t>The new language </a:t>
            </a:r>
          </a:p>
          <a:p>
            <a:r>
              <a:rPr lang="en-US" sz="7000" dirty="0"/>
              <a:t>of life insurance</a:t>
            </a:r>
          </a:p>
        </p:txBody>
      </p:sp>
      <p:sp>
        <p:nvSpPr>
          <p:cNvPr id="3" name="Text Placeholder 2">
            <a:extLst>
              <a:ext uri="{FF2B5EF4-FFF2-40B4-BE49-F238E27FC236}">
                <a16:creationId xmlns:a16="http://schemas.microsoft.com/office/drawing/2014/main" id="{159B864B-2203-3C47-A3E8-7E91300329A9}"/>
              </a:ext>
            </a:extLst>
          </p:cNvPr>
          <p:cNvSpPr>
            <a:spLocks noGrp="1"/>
          </p:cNvSpPr>
          <p:nvPr>
            <p:ph type="body" sz="quarter" idx="13"/>
          </p:nvPr>
        </p:nvSpPr>
        <p:spPr>
          <a:xfrm>
            <a:off x="4112779" y="5495109"/>
            <a:ext cx="6415553" cy="1306284"/>
          </a:xfrm>
        </p:spPr>
        <p:txBody>
          <a:bodyPr/>
          <a:lstStyle/>
          <a:p>
            <a:pPr>
              <a:lnSpc>
                <a:spcPct val="100000"/>
              </a:lnSpc>
            </a:pPr>
            <a:r>
              <a:rPr lang="en-US" sz="2400" dirty="0">
                <a:solidFill>
                  <a:schemeClr val="tx2"/>
                </a:solidFill>
              </a:rPr>
              <a:t>What to say, so clients hear </a:t>
            </a:r>
            <a:br>
              <a:rPr lang="en-US" sz="2400" dirty="0">
                <a:solidFill>
                  <a:schemeClr val="tx2"/>
                </a:solidFill>
              </a:rPr>
            </a:br>
            <a:r>
              <a:rPr lang="en-US" sz="2400" dirty="0">
                <a:solidFill>
                  <a:schemeClr val="tx2"/>
                </a:solidFill>
              </a:rPr>
              <a:t>the real benefits of permanent life policies</a:t>
            </a:r>
          </a:p>
          <a:p>
            <a:endParaRPr lang="en-US" dirty="0"/>
          </a:p>
        </p:txBody>
      </p:sp>
      <p:sp>
        <p:nvSpPr>
          <p:cNvPr id="4" name="Text Placeholder 3">
            <a:extLst>
              <a:ext uri="{FF2B5EF4-FFF2-40B4-BE49-F238E27FC236}">
                <a16:creationId xmlns:a16="http://schemas.microsoft.com/office/drawing/2014/main" id="{CE6016A3-CFA0-A64A-8FC1-E33811897B71}"/>
              </a:ext>
            </a:extLst>
          </p:cNvPr>
          <p:cNvSpPr>
            <a:spLocks noGrp="1"/>
          </p:cNvSpPr>
          <p:nvPr>
            <p:ph type="body" sz="quarter" idx="14"/>
          </p:nvPr>
        </p:nvSpPr>
        <p:spPr>
          <a:xfrm>
            <a:off x="5434930" y="7057716"/>
            <a:ext cx="3765420" cy="313752"/>
          </a:xfrm>
        </p:spPr>
        <p:txBody>
          <a:bodyPr/>
          <a:lstStyle/>
          <a:p>
            <a:r>
              <a:rPr lang="en-US" dirty="0"/>
              <a:t>Month 00, 2020</a:t>
            </a:r>
          </a:p>
        </p:txBody>
      </p:sp>
    </p:spTree>
    <p:extLst>
      <p:ext uri="{BB962C8B-B14F-4D97-AF65-F5344CB8AC3E}">
        <p14:creationId xmlns:p14="http://schemas.microsoft.com/office/powerpoint/2010/main" val="34531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7291"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2" name="Text Placeholder 4">
            <a:extLst>
              <a:ext uri="{FF2B5EF4-FFF2-40B4-BE49-F238E27FC236}">
                <a16:creationId xmlns:a16="http://schemas.microsoft.com/office/drawing/2014/main" id="{1759465F-D93B-0C44-9216-ADF3567FF1D6}"/>
              </a:ext>
            </a:extLst>
          </p:cNvPr>
          <p:cNvSpPr txBox="1">
            <a:spLocks/>
          </p:cNvSpPr>
          <p:nvPr/>
        </p:nvSpPr>
        <p:spPr>
          <a:xfrm>
            <a:off x="356153" y="2958353"/>
            <a:ext cx="10141518" cy="206004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4000"/>
              </a:lnSpc>
              <a:buClr>
                <a:srgbClr val="E46C0A"/>
              </a:buClr>
              <a:buNone/>
            </a:pP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Permanent life insurance is a </a:t>
            </a:r>
            <a:r>
              <a:rPr lang="en-US" sz="2800" b="1" dirty="0">
                <a:solidFill>
                  <a:srgbClr val="3369FF"/>
                </a:solidFill>
                <a:latin typeface="Segoe UI" panose="020B0502040204020203" pitchFamily="34" charset="0"/>
                <a:ea typeface="ＭＳ Ｐゴシック" pitchFamily="34" charset="-128"/>
                <a:cs typeface="Segoe UI" panose="020B0502040204020203" pitchFamily="34" charset="0"/>
              </a:rPr>
              <a:t>smart addition </a:t>
            </a: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to any financial</a:t>
            </a:r>
          </a:p>
          <a:p>
            <a:pPr marL="0" indent="0">
              <a:lnSpc>
                <a:spcPts val="4000"/>
              </a:lnSpc>
              <a:buClr>
                <a:srgbClr val="E46C0A"/>
              </a:buClr>
              <a:buNone/>
            </a:pP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plan for people who want </a:t>
            </a:r>
            <a:r>
              <a:rPr lang="en-US" sz="2800" b="1" dirty="0">
                <a:solidFill>
                  <a:srgbClr val="3369FF"/>
                </a:solidFill>
                <a:latin typeface="Segoe UI" panose="020B0502040204020203" pitchFamily="34" charset="0"/>
                <a:ea typeface="ＭＳ Ｐゴシック" pitchFamily="34" charset="-128"/>
                <a:cs typeface="Segoe UI" panose="020B0502040204020203" pitchFamily="34" charset="0"/>
              </a:rPr>
              <a:t>more ways </a:t>
            </a: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to </a:t>
            </a:r>
            <a:r>
              <a:rPr lang="en-US" sz="2800" b="1" dirty="0">
                <a:solidFill>
                  <a:srgbClr val="3369FF"/>
                </a:solidFill>
                <a:latin typeface="Segoe UI" panose="020B0502040204020203" pitchFamily="34" charset="0"/>
                <a:ea typeface="ＭＳ Ｐゴシック" pitchFamily="34" charset="-128"/>
                <a:cs typeface="Segoe UI" panose="020B0502040204020203" pitchFamily="34" charset="0"/>
              </a:rPr>
              <a:t>protect</a:t>
            </a: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 their family,</a:t>
            </a:r>
          </a:p>
          <a:p>
            <a:pPr marL="0" indent="0">
              <a:lnSpc>
                <a:spcPts val="4000"/>
              </a:lnSpc>
              <a:buClr>
                <a:srgbClr val="E46C0A"/>
              </a:buClr>
              <a:buNone/>
            </a:pPr>
            <a:r>
              <a:rPr lang="en-US" sz="2800" b="1" dirty="0">
                <a:solidFill>
                  <a:srgbClr val="3369FF"/>
                </a:solidFill>
                <a:latin typeface="Segoe UI" panose="020B0502040204020203" pitchFamily="34" charset="0"/>
                <a:ea typeface="ＭＳ Ｐゴシック" pitchFamily="34" charset="-128"/>
                <a:cs typeface="Segoe UI" panose="020B0502040204020203" pitchFamily="34" charset="0"/>
              </a:rPr>
              <a:t>minimize</a:t>
            </a: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 their taxes and </a:t>
            </a:r>
            <a:r>
              <a:rPr lang="en-US" sz="2800" b="1" dirty="0">
                <a:solidFill>
                  <a:srgbClr val="3369FF"/>
                </a:solidFill>
                <a:latin typeface="Segoe UI" panose="020B0502040204020203" pitchFamily="34" charset="0"/>
                <a:ea typeface="ＭＳ Ｐゴシック" pitchFamily="34" charset="-128"/>
                <a:cs typeface="Segoe UI" panose="020B0502040204020203" pitchFamily="34" charset="0"/>
              </a:rPr>
              <a:t>grow</a:t>
            </a:r>
            <a:r>
              <a:rPr lang="en-US" sz="2800" dirty="0">
                <a:solidFill>
                  <a:srgbClr val="002577"/>
                </a:solidFill>
                <a:latin typeface="Segoe UI" panose="020B0502040204020203" pitchFamily="34" charset="0"/>
                <a:ea typeface="ＭＳ Ｐゴシック" pitchFamily="34" charset="-128"/>
                <a:cs typeface="Segoe UI" panose="020B0502040204020203" pitchFamily="34" charset="0"/>
              </a:rPr>
              <a:t> their money over time.</a:t>
            </a:r>
          </a:p>
        </p:txBody>
      </p:sp>
      <p:sp>
        <p:nvSpPr>
          <p:cNvPr id="13" name="Title 3">
            <a:extLst>
              <a:ext uri="{FF2B5EF4-FFF2-40B4-BE49-F238E27FC236}">
                <a16:creationId xmlns:a16="http://schemas.microsoft.com/office/drawing/2014/main" id="{04BB0B44-D8D2-F342-8FAD-1CD4F7FBC12D}"/>
              </a:ext>
            </a:extLst>
          </p:cNvPr>
          <p:cNvSpPr txBox="1">
            <a:spLocks/>
          </p:cNvSpPr>
          <p:nvPr/>
        </p:nvSpPr>
        <p:spPr>
          <a:xfrm>
            <a:off x="364864" y="400484"/>
            <a:ext cx="10607936" cy="575833"/>
          </a:xfrm>
          <a:prstGeom prst="rect">
            <a:avLst/>
          </a:prstGeom>
        </p:spPr>
        <p:txBody>
          <a:bodyPr>
            <a:normAutofit/>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sym typeface="Segoe UI" panose="020B0502040204020203" pitchFamily="34" charset="0"/>
              </a:rPr>
              <a:t>Why it works</a:t>
            </a:r>
          </a:p>
        </p:txBody>
      </p:sp>
      <p:sp>
        <p:nvSpPr>
          <p:cNvPr id="3" name="TextBox 2">
            <a:extLst>
              <a:ext uri="{FF2B5EF4-FFF2-40B4-BE49-F238E27FC236}">
                <a16:creationId xmlns:a16="http://schemas.microsoft.com/office/drawing/2014/main" id="{5AB692AD-B7CA-AE4D-9CF0-2067A13603DF}"/>
              </a:ext>
            </a:extLst>
          </p:cNvPr>
          <p:cNvSpPr txBox="1"/>
          <p:nvPr/>
        </p:nvSpPr>
        <p:spPr>
          <a:xfrm>
            <a:off x="6114211" y="978229"/>
            <a:ext cx="5199529" cy="1200329"/>
          </a:xfrm>
          <a:prstGeom prst="rect">
            <a:avLst/>
          </a:prstGeom>
          <a:noFill/>
          <a:ln w="6350">
            <a:solidFill>
              <a:srgbClr val="002577"/>
            </a:solidFill>
          </a:ln>
        </p:spPr>
        <p:txBody>
          <a:bodyPr wrap="square" lIns="182880" tIns="182880" rIns="182880" bIns="182880" rtlCol="0">
            <a:spAutoFit/>
          </a:bodyPr>
          <a:lstStyle/>
          <a:p>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This phrasing creates the context so people can start to understand why you’re talking about life insurance and investments at the same time.</a:t>
            </a:r>
          </a:p>
        </p:txBody>
      </p:sp>
      <p:grpSp>
        <p:nvGrpSpPr>
          <p:cNvPr id="11" name="Group 10">
            <a:extLst>
              <a:ext uri="{FF2B5EF4-FFF2-40B4-BE49-F238E27FC236}">
                <a16:creationId xmlns:a16="http://schemas.microsoft.com/office/drawing/2014/main" id="{1563ECA2-4D7F-E240-A1EA-D9D0B3D79605}"/>
              </a:ext>
            </a:extLst>
          </p:cNvPr>
          <p:cNvGrpSpPr/>
          <p:nvPr/>
        </p:nvGrpSpPr>
        <p:grpSpPr>
          <a:xfrm>
            <a:off x="6354393" y="2179674"/>
            <a:ext cx="89609" cy="825675"/>
            <a:chOff x="6354393" y="2105246"/>
            <a:chExt cx="89609" cy="825675"/>
          </a:xfrm>
        </p:grpSpPr>
        <p:cxnSp>
          <p:nvCxnSpPr>
            <p:cNvPr id="8" name="Straight Connector 7">
              <a:extLst>
                <a:ext uri="{FF2B5EF4-FFF2-40B4-BE49-F238E27FC236}">
                  <a16:creationId xmlns:a16="http://schemas.microsoft.com/office/drawing/2014/main" id="{4CF1D87B-71F7-154E-9B6F-D04B0E078FD1}"/>
                </a:ext>
              </a:extLst>
            </p:cNvPr>
            <p:cNvCxnSpPr>
              <a:cxnSpLocks/>
            </p:cNvCxnSpPr>
            <p:nvPr/>
          </p:nvCxnSpPr>
          <p:spPr>
            <a:xfrm>
              <a:off x="6400800" y="2105246"/>
              <a:ext cx="0" cy="809400"/>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4F37BB1-2B72-4F45-9BBD-383B498B0FF5}"/>
                </a:ext>
              </a:extLst>
            </p:cNvPr>
            <p:cNvSpPr/>
            <p:nvPr/>
          </p:nvSpPr>
          <p:spPr>
            <a:xfrm>
              <a:off x="6354393" y="2841312"/>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CF24AAB-63A4-9440-B012-4B21BB71A4D1}"/>
              </a:ext>
            </a:extLst>
          </p:cNvPr>
          <p:cNvSpPr txBox="1"/>
          <p:nvPr/>
        </p:nvSpPr>
        <p:spPr>
          <a:xfrm>
            <a:off x="10720760" y="3234711"/>
            <a:ext cx="3200070" cy="1200329"/>
          </a:xfrm>
          <a:prstGeom prst="rect">
            <a:avLst/>
          </a:prstGeom>
          <a:no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This speaks to the flexibility they find so appealing in permanent life insurance.</a:t>
            </a:r>
          </a:p>
        </p:txBody>
      </p:sp>
      <p:grpSp>
        <p:nvGrpSpPr>
          <p:cNvPr id="29" name="Group 28">
            <a:extLst>
              <a:ext uri="{FF2B5EF4-FFF2-40B4-BE49-F238E27FC236}">
                <a16:creationId xmlns:a16="http://schemas.microsoft.com/office/drawing/2014/main" id="{52D84ECB-6E0D-6D47-8DE8-2444CECDB294}"/>
              </a:ext>
            </a:extLst>
          </p:cNvPr>
          <p:cNvGrpSpPr/>
          <p:nvPr/>
        </p:nvGrpSpPr>
        <p:grpSpPr>
          <a:xfrm rot="10800000">
            <a:off x="3082750" y="4889602"/>
            <a:ext cx="89609" cy="1143000"/>
            <a:chOff x="6334111" y="1763726"/>
            <a:chExt cx="89609" cy="1143000"/>
          </a:xfrm>
        </p:grpSpPr>
        <p:cxnSp>
          <p:nvCxnSpPr>
            <p:cNvPr id="30" name="Straight Connector 29">
              <a:extLst>
                <a:ext uri="{FF2B5EF4-FFF2-40B4-BE49-F238E27FC236}">
                  <a16:creationId xmlns:a16="http://schemas.microsoft.com/office/drawing/2014/main" id="{BA859EFB-EAB2-8048-BA2C-1345AD681491}"/>
                </a:ext>
              </a:extLst>
            </p:cNvPr>
            <p:cNvCxnSpPr>
              <a:cxnSpLocks/>
            </p:cNvCxnSpPr>
            <p:nvPr/>
          </p:nvCxnSpPr>
          <p:spPr>
            <a:xfrm rot="10800000" flipV="1">
              <a:off x="6378915" y="1763726"/>
              <a:ext cx="0" cy="1098194"/>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D080BBD-FB36-FC46-B31E-11E34A0F0EF2}"/>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5D9CB59-D2D1-2F4E-AD3B-9A26E155399B}"/>
              </a:ext>
            </a:extLst>
          </p:cNvPr>
          <p:cNvGrpSpPr/>
          <p:nvPr/>
        </p:nvGrpSpPr>
        <p:grpSpPr>
          <a:xfrm>
            <a:off x="7357708" y="3562502"/>
            <a:ext cx="89609" cy="211465"/>
            <a:chOff x="6334111" y="2695261"/>
            <a:chExt cx="89609" cy="211465"/>
          </a:xfrm>
        </p:grpSpPr>
        <p:cxnSp>
          <p:nvCxnSpPr>
            <p:cNvPr id="34" name="Straight Connector 33">
              <a:extLst>
                <a:ext uri="{FF2B5EF4-FFF2-40B4-BE49-F238E27FC236}">
                  <a16:creationId xmlns:a16="http://schemas.microsoft.com/office/drawing/2014/main" id="{5102114D-7403-4246-85C3-703681A12BDC}"/>
                </a:ext>
              </a:extLst>
            </p:cNvPr>
            <p:cNvCxnSpPr>
              <a:cxnSpLocks/>
            </p:cNvCxnSpPr>
            <p:nvPr/>
          </p:nvCxnSpPr>
          <p:spPr>
            <a:xfrm>
              <a:off x="6378915" y="2695261"/>
              <a:ext cx="0" cy="166660"/>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60D1F7C-2E82-8449-97BC-A826A822D3FC}"/>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id="{F722D057-A7C8-F747-BA54-C48559BB6F57}"/>
              </a:ext>
            </a:extLst>
          </p:cNvPr>
          <p:cNvCxnSpPr>
            <a:cxnSpLocks/>
          </p:cNvCxnSpPr>
          <p:nvPr/>
        </p:nvCxnSpPr>
        <p:spPr>
          <a:xfrm flipH="1">
            <a:off x="7402513" y="3559692"/>
            <a:ext cx="3319462" cy="0"/>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BD5760E-753A-434C-953C-125B36A7904F}"/>
              </a:ext>
            </a:extLst>
          </p:cNvPr>
          <p:cNvGrpSpPr/>
          <p:nvPr/>
        </p:nvGrpSpPr>
        <p:grpSpPr>
          <a:xfrm rot="10800000">
            <a:off x="6617819" y="4889602"/>
            <a:ext cx="89609" cy="1143000"/>
            <a:chOff x="6334111" y="1763726"/>
            <a:chExt cx="89609" cy="1143000"/>
          </a:xfrm>
        </p:grpSpPr>
        <p:cxnSp>
          <p:nvCxnSpPr>
            <p:cNvPr id="46" name="Straight Connector 45">
              <a:extLst>
                <a:ext uri="{FF2B5EF4-FFF2-40B4-BE49-F238E27FC236}">
                  <a16:creationId xmlns:a16="http://schemas.microsoft.com/office/drawing/2014/main" id="{67014C3B-4364-5F42-950C-653B46D49203}"/>
                </a:ext>
              </a:extLst>
            </p:cNvPr>
            <p:cNvCxnSpPr>
              <a:cxnSpLocks/>
            </p:cNvCxnSpPr>
            <p:nvPr/>
          </p:nvCxnSpPr>
          <p:spPr>
            <a:xfrm rot="10800000" flipV="1">
              <a:off x="6378915" y="1763726"/>
              <a:ext cx="0" cy="1098194"/>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B01B786-328F-BA43-9654-0CDAC6AB727D}"/>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A99E4FC2-BB87-AD45-B3E0-F46BED24E347}"/>
              </a:ext>
            </a:extLst>
          </p:cNvPr>
          <p:cNvGrpSpPr/>
          <p:nvPr/>
        </p:nvGrpSpPr>
        <p:grpSpPr>
          <a:xfrm rot="10800000">
            <a:off x="9150400" y="4209289"/>
            <a:ext cx="89609" cy="1924811"/>
            <a:chOff x="6334111" y="981915"/>
            <a:chExt cx="89609" cy="1924811"/>
          </a:xfrm>
        </p:grpSpPr>
        <p:cxnSp>
          <p:nvCxnSpPr>
            <p:cNvPr id="52" name="Straight Connector 51">
              <a:extLst>
                <a:ext uri="{FF2B5EF4-FFF2-40B4-BE49-F238E27FC236}">
                  <a16:creationId xmlns:a16="http://schemas.microsoft.com/office/drawing/2014/main" id="{1A35254C-05B1-6F49-BA29-6C6A98EED011}"/>
                </a:ext>
              </a:extLst>
            </p:cNvPr>
            <p:cNvCxnSpPr>
              <a:cxnSpLocks/>
            </p:cNvCxnSpPr>
            <p:nvPr/>
          </p:nvCxnSpPr>
          <p:spPr>
            <a:xfrm rot="10800000" flipV="1">
              <a:off x="6378915" y="981915"/>
              <a:ext cx="0" cy="1880004"/>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3AD7336-DE88-304B-86CF-7098E6D264BD}"/>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a:extLst>
              <a:ext uri="{FF2B5EF4-FFF2-40B4-BE49-F238E27FC236}">
                <a16:creationId xmlns:a16="http://schemas.microsoft.com/office/drawing/2014/main" id="{507613F5-94E1-2F40-8EBD-A35FF2369293}"/>
              </a:ext>
            </a:extLst>
          </p:cNvPr>
          <p:cNvCxnSpPr>
            <a:cxnSpLocks/>
          </p:cNvCxnSpPr>
          <p:nvPr/>
        </p:nvCxnSpPr>
        <p:spPr>
          <a:xfrm>
            <a:off x="7315200" y="6134102"/>
            <a:ext cx="1880005" cy="1"/>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47B1BD-897B-144D-B3F1-F951C3CD2B52}"/>
              </a:ext>
            </a:extLst>
          </p:cNvPr>
          <p:cNvSpPr txBox="1"/>
          <p:nvPr/>
        </p:nvSpPr>
        <p:spPr>
          <a:xfrm>
            <a:off x="2389654" y="5787829"/>
            <a:ext cx="5016989" cy="1200329"/>
          </a:xfrm>
          <a:prstGeom prst="rect">
            <a:avLst/>
          </a:prstGeom>
          <a:solidFill>
            <a:schemeClr val="bg1"/>
          </a:solid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These are the benefits that matter most and make people want to learn more about what permanent life insurance can do for them.</a:t>
            </a:r>
          </a:p>
        </p:txBody>
      </p:sp>
    </p:spTree>
    <p:extLst>
      <p:ext uri="{BB962C8B-B14F-4D97-AF65-F5344CB8AC3E}">
        <p14:creationId xmlns:p14="http://schemas.microsoft.com/office/powerpoint/2010/main" val="43494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92616-97BE-4E43-BC12-F97D37DEBD63}"/>
              </a:ext>
            </a:extLst>
          </p:cNvPr>
          <p:cNvSpPr/>
          <p:nvPr/>
        </p:nvSpPr>
        <p:spPr>
          <a:xfrm>
            <a:off x="7315200" y="4138138"/>
            <a:ext cx="7315200" cy="4091457"/>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Placeholder 3" descr="A picture containing person, indoor, table, person&#10;&#10;Description automatically generated">
            <a:extLst>
              <a:ext uri="{FF2B5EF4-FFF2-40B4-BE49-F238E27FC236}">
                <a16:creationId xmlns:a16="http://schemas.microsoft.com/office/drawing/2014/main" id="{535C6C8B-FA7C-A846-9B77-A7CDDBE596CE}"/>
              </a:ext>
            </a:extLst>
          </p:cNvPr>
          <p:cNvPicPr>
            <a:picLocks noGrp="1" noChangeAspect="1"/>
          </p:cNvPicPr>
          <p:nvPr>
            <p:ph type="pic" sz="quarter" idx="23"/>
          </p:nvPr>
        </p:nvPicPr>
        <p:blipFill>
          <a:blip r:embed="rId7"/>
          <a:srcRect l="288" r="288"/>
          <a:stretch>
            <a:fillRect/>
          </a:stretch>
        </p:blipFill>
        <p:spPr/>
      </p:pic>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lvl="0">
              <a:defRPr/>
            </a:pPr>
            <a:r>
              <a:rPr lang="en-US" dirty="0"/>
              <a:t>The new language of life insurance – Month 00, 2020</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973054" cy="990782"/>
          </a:xfrm>
        </p:spPr>
        <p:txBody>
          <a:bodyPr/>
          <a:lstStyle/>
          <a:p>
            <a:pPr lvl="0"/>
            <a:r>
              <a:rPr lang="en-US" spc="-20" dirty="0">
                <a:solidFill>
                  <a:srgbClr val="002577"/>
                </a:solidFill>
              </a:rPr>
              <a:t>The principles of permanent life</a:t>
            </a:r>
          </a:p>
        </p:txBody>
      </p:sp>
      <p:sp>
        <p:nvSpPr>
          <p:cNvPr id="9" name="Text Placeholder 8">
            <a:extLst>
              <a:ext uri="{FF2B5EF4-FFF2-40B4-BE49-F238E27FC236}">
                <a16:creationId xmlns:a16="http://schemas.microsoft.com/office/drawing/2014/main" id="{29F8A4D3-0866-954B-B765-2578918EEFD4}"/>
              </a:ext>
            </a:extLst>
          </p:cNvPr>
          <p:cNvSpPr>
            <a:spLocks noGrp="1"/>
          </p:cNvSpPr>
          <p:nvPr>
            <p:ph type="body" sz="quarter" idx="24"/>
          </p:nvPr>
        </p:nvSpPr>
        <p:spPr>
          <a:xfrm>
            <a:off x="8042155" y="4739966"/>
            <a:ext cx="5878671" cy="1898042"/>
          </a:xfrm>
        </p:spPr>
        <p:txBody>
          <a:bodyPr>
            <a:normAutofit/>
          </a:bodyPr>
          <a:lstStyle/>
          <a:p>
            <a:r>
              <a:rPr lang="en-US" sz="2200" b="0" dirty="0">
                <a:solidFill>
                  <a:srgbClr val="73C0FF"/>
                </a:solidFill>
                <a:cs typeface="Helvetica" panose="020B0604020202020204" pitchFamily="34" charset="0"/>
              </a:rPr>
              <a:t>Permanent life is a </a:t>
            </a:r>
            <a:r>
              <a:rPr lang="en-US" sz="2200" dirty="0">
                <a:cs typeface="Helvetica" panose="020B0604020202020204" pitchFamily="34" charset="0"/>
              </a:rPr>
              <a:t>smart addition </a:t>
            </a:r>
            <a:r>
              <a:rPr lang="en-US" sz="2200" b="0" dirty="0">
                <a:solidFill>
                  <a:srgbClr val="73C0FF"/>
                </a:solidFill>
                <a:cs typeface="Helvetica" panose="020B0604020202020204" pitchFamily="34" charset="0"/>
              </a:rPr>
              <a:t>to any financial plan for clients who want </a:t>
            </a:r>
            <a:r>
              <a:rPr lang="en-US" sz="2200" dirty="0">
                <a:cs typeface="Helvetica" panose="020B0604020202020204" pitchFamily="34" charset="0"/>
              </a:rPr>
              <a:t>more ways </a:t>
            </a:r>
            <a:r>
              <a:rPr lang="en-US" sz="2200" b="0" dirty="0">
                <a:solidFill>
                  <a:srgbClr val="73C0FF"/>
                </a:solidFill>
                <a:cs typeface="Helvetica" panose="020B0604020202020204" pitchFamily="34" charset="0"/>
              </a:rPr>
              <a:t>to</a:t>
            </a:r>
            <a:r>
              <a:rPr lang="en-US" sz="2200" dirty="0">
                <a:solidFill>
                  <a:srgbClr val="73C0FF"/>
                </a:solidFill>
                <a:cs typeface="Helvetica" panose="020B0604020202020204" pitchFamily="34" charset="0"/>
              </a:rPr>
              <a:t> </a:t>
            </a:r>
            <a:r>
              <a:rPr lang="en-US" sz="2200" dirty="0">
                <a:cs typeface="Helvetica" panose="020B0604020202020204" pitchFamily="34" charset="0"/>
              </a:rPr>
              <a:t>protect</a:t>
            </a:r>
            <a:r>
              <a:rPr lang="en-US" sz="2200" dirty="0">
                <a:solidFill>
                  <a:srgbClr val="73C0FF"/>
                </a:solidFill>
                <a:cs typeface="Helvetica" panose="020B0604020202020204" pitchFamily="34" charset="0"/>
              </a:rPr>
              <a:t> </a:t>
            </a:r>
            <a:r>
              <a:rPr lang="en-US" sz="2200" b="0" dirty="0">
                <a:solidFill>
                  <a:srgbClr val="73C0FF"/>
                </a:solidFill>
                <a:cs typeface="Helvetica" panose="020B0604020202020204" pitchFamily="34" charset="0"/>
              </a:rPr>
              <a:t>their family, </a:t>
            </a:r>
            <a:r>
              <a:rPr lang="en-US" sz="2200" dirty="0">
                <a:cs typeface="Helvetica" panose="020B0604020202020204" pitchFamily="34" charset="0"/>
              </a:rPr>
              <a:t>minimize</a:t>
            </a:r>
            <a:r>
              <a:rPr lang="en-US" sz="2200" dirty="0">
                <a:solidFill>
                  <a:srgbClr val="73C0FF"/>
                </a:solidFill>
                <a:cs typeface="Helvetica" panose="020B0604020202020204" pitchFamily="34" charset="0"/>
              </a:rPr>
              <a:t> </a:t>
            </a:r>
            <a:r>
              <a:rPr lang="en-US" sz="2200" b="0" dirty="0">
                <a:solidFill>
                  <a:srgbClr val="73C0FF"/>
                </a:solidFill>
                <a:cs typeface="Helvetica" panose="020B0604020202020204" pitchFamily="34" charset="0"/>
              </a:rPr>
              <a:t>their taxes and grow their money over time.</a:t>
            </a:r>
          </a:p>
        </p:txBody>
      </p:sp>
      <p:pic>
        <p:nvPicPr>
          <p:cNvPr id="26" name="Graphic 25">
            <a:extLst>
              <a:ext uri="{FF2B5EF4-FFF2-40B4-BE49-F238E27FC236}">
                <a16:creationId xmlns:a16="http://schemas.microsoft.com/office/drawing/2014/main" id="{B2821A8E-1CA5-7F40-9AAE-8D8F48527D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8763" y="2155835"/>
            <a:ext cx="4134485" cy="3220128"/>
          </a:xfrm>
          <a:prstGeom prst="rect">
            <a:avLst/>
          </a:prstGeom>
        </p:spPr>
      </p:pic>
    </p:spTree>
    <p:extLst>
      <p:ext uri="{BB962C8B-B14F-4D97-AF65-F5344CB8AC3E}">
        <p14:creationId xmlns:p14="http://schemas.microsoft.com/office/powerpoint/2010/main" val="337208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C2B79-201A-8D40-9394-B2A04215621C}"/>
              </a:ext>
            </a:extLst>
          </p:cNvPr>
          <p:cNvSpPr/>
          <p:nvPr/>
        </p:nvSpPr>
        <p:spPr>
          <a:xfrm>
            <a:off x="7315200" y="0"/>
            <a:ext cx="73152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873353B5-FA28-174D-B3BD-6F31D7B4BE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9923" y="2168697"/>
            <a:ext cx="3887508" cy="3027771"/>
          </a:xfrm>
          <a:prstGeom prst="rect">
            <a:avLst/>
          </a:prstGeom>
        </p:spPr>
      </p:pic>
      <p:graphicFrame>
        <p:nvGraphicFramePr>
          <p:cNvPr id="9" name="Object 8" hidden="1">
            <a:extLst>
              <a:ext uri="{FF2B5EF4-FFF2-40B4-BE49-F238E27FC236}">
                <a16:creationId xmlns:a16="http://schemas.microsoft.com/office/drawing/2014/main" id="{EF872C1A-773F-874E-AD6B-F631F47AED2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350" name="think-cell Slide" r:id="rId7" imgW="7772400" imgH="10058400" progId="TCLayout.ActiveDocument.1">
                  <p:embed/>
                </p:oleObj>
              </mc:Choice>
              <mc:Fallback>
                <p:oleObj name="think-cell Slide" r:id="rId7" imgW="7772400" imgH="10058400" progId="TCLayout.ActiveDocument.1">
                  <p:embed/>
                  <p:pic>
                    <p:nvPicPr>
                      <p:cNvPr id="9" name="Object 8" hidden="1">
                        <a:extLst>
                          <a:ext uri="{FF2B5EF4-FFF2-40B4-BE49-F238E27FC236}">
                            <a16:creationId xmlns:a16="http://schemas.microsoft.com/office/drawing/2014/main" id="{EF872C1A-773F-874E-AD6B-F631F47AED23}"/>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D8BBEE8-C0D6-004C-B9D3-C19D6FBCC79F}"/>
              </a:ext>
            </a:extLst>
          </p:cNvPr>
          <p:cNvSpPr>
            <a:spLocks noGrp="1"/>
          </p:cNvSpPr>
          <p:nvPr>
            <p:ph type="ftr" sz="quarter" idx="11"/>
          </p:nvPr>
        </p:nvSpPr>
        <p:spPr>
          <a:xfrm>
            <a:off x="8947624" y="7517567"/>
            <a:ext cx="4937760" cy="4381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FFFFFF"/>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6" name="Text Placeholder 4">
            <a:extLst>
              <a:ext uri="{FF2B5EF4-FFF2-40B4-BE49-F238E27FC236}">
                <a16:creationId xmlns:a16="http://schemas.microsoft.com/office/drawing/2014/main" id="{998CD3F1-E042-0E4C-B402-792C74CC249B}"/>
              </a:ext>
            </a:extLst>
          </p:cNvPr>
          <p:cNvSpPr txBox="1">
            <a:spLocks/>
          </p:cNvSpPr>
          <p:nvPr/>
        </p:nvSpPr>
        <p:spPr>
          <a:xfrm>
            <a:off x="358445" y="2648102"/>
            <a:ext cx="6510528" cy="2801723"/>
          </a:xfrm>
          <a:prstGeom prst="rect">
            <a:avLst/>
          </a:prstGeom>
          <a:noFill/>
          <a:ln>
            <a:noFill/>
          </a:ln>
        </p:spPr>
        <p:txBody>
          <a:bodyPr anchor="t" anchorCtr="0"/>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kern="1200">
                <a:solidFill>
                  <a:schemeClr val="tx1"/>
                </a:solidFill>
                <a:latin typeface="IBM Eliot Sans Medium" panose="020B0703050000000000" pitchFamily="34" charset="0"/>
                <a:ea typeface="+mn-ea"/>
                <a:cs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lnSpc>
                <a:spcPct val="100000"/>
              </a:lnSpc>
            </a:pPr>
            <a:r>
              <a:rPr lang="en-US" sz="2200" dirty="0">
                <a:solidFill>
                  <a:srgbClr val="73C0FF"/>
                </a:solidFill>
                <a:latin typeface="Segoe UI" panose="020B0502040204020203" pitchFamily="34" charset="0"/>
              </a:rPr>
              <a:t>Unlike term insurance, permanent life insurance helps you live more for today by </a:t>
            </a:r>
            <a:r>
              <a:rPr lang="en-US" sz="2200" b="1" dirty="0">
                <a:solidFill>
                  <a:srgbClr val="FFFFFF"/>
                </a:solidFill>
                <a:latin typeface="Segoe UI" panose="020B0502040204020203" pitchFamily="34" charset="0"/>
              </a:rPr>
              <a:t>protecting your family</a:t>
            </a:r>
            <a:r>
              <a:rPr lang="en-US" sz="2200" b="1" dirty="0">
                <a:solidFill>
                  <a:srgbClr val="73C0FF"/>
                </a:solidFill>
                <a:latin typeface="Segoe UI" panose="020B0502040204020203" pitchFamily="34" charset="0"/>
              </a:rPr>
              <a:t> </a:t>
            </a:r>
            <a:r>
              <a:rPr lang="en-US" sz="2200" dirty="0">
                <a:solidFill>
                  <a:srgbClr val="73C0FF"/>
                </a:solidFill>
                <a:latin typeface="Segoe UI" panose="020B0502040204020203" pitchFamily="34" charset="0"/>
              </a:rPr>
              <a:t>for your entire life, while </a:t>
            </a:r>
            <a:r>
              <a:rPr lang="en-US" sz="2200" b="1" dirty="0">
                <a:solidFill>
                  <a:srgbClr val="FFFFFF"/>
                </a:solidFill>
                <a:latin typeface="Segoe UI" panose="020B0502040204020203" pitchFamily="34" charset="0"/>
              </a:rPr>
              <a:t>adapting</a:t>
            </a:r>
            <a:r>
              <a:rPr lang="en-US" sz="2200" b="1" dirty="0">
                <a:solidFill>
                  <a:srgbClr val="73C0FF"/>
                </a:solidFill>
                <a:latin typeface="Segoe UI" panose="020B0502040204020203" pitchFamily="34" charset="0"/>
              </a:rPr>
              <a:t> </a:t>
            </a:r>
            <a:r>
              <a:rPr lang="en-US" sz="2200" b="1" dirty="0">
                <a:solidFill>
                  <a:srgbClr val="FFFFFF"/>
                </a:solidFill>
                <a:latin typeface="Segoe UI" panose="020B0502040204020203" pitchFamily="34" charset="0"/>
              </a:rPr>
              <a:t>throughout your </a:t>
            </a:r>
            <a:r>
              <a:rPr lang="en-US" sz="2200" dirty="0">
                <a:solidFill>
                  <a:srgbClr val="73C0FF"/>
                </a:solidFill>
                <a:latin typeface="Segoe UI" panose="020B0502040204020203" pitchFamily="34" charset="0"/>
              </a:rPr>
              <a:t>life to provide tax-advantaged </a:t>
            </a:r>
            <a:r>
              <a:rPr lang="en-US" sz="2200" b="1" dirty="0">
                <a:solidFill>
                  <a:srgbClr val="FFFFFF"/>
                </a:solidFill>
                <a:latin typeface="Segoe UI" panose="020B0502040204020203" pitchFamily="34" charset="0"/>
              </a:rPr>
              <a:t>access to your cash </a:t>
            </a:r>
            <a:r>
              <a:rPr lang="en-US" sz="2200" dirty="0">
                <a:solidFill>
                  <a:srgbClr val="73C0FF"/>
                </a:solidFill>
                <a:latin typeface="Segoe UI" panose="020B0502040204020203" pitchFamily="34" charset="0"/>
              </a:rPr>
              <a:t>when you need it most.</a:t>
            </a:r>
            <a:r>
              <a:rPr lang="en-US" sz="1800" baseline="40000" dirty="0">
                <a:solidFill>
                  <a:srgbClr val="73C0FF"/>
                </a:solidFill>
                <a:latin typeface="Segoe UI" panose="020B0502040204020203" pitchFamily="34" charset="0"/>
              </a:rPr>
              <a:t>2</a:t>
            </a:r>
          </a:p>
        </p:txBody>
      </p:sp>
      <p:sp>
        <p:nvSpPr>
          <p:cNvPr id="17" name="Text Placeholder 2">
            <a:extLst>
              <a:ext uri="{FF2B5EF4-FFF2-40B4-BE49-F238E27FC236}">
                <a16:creationId xmlns:a16="http://schemas.microsoft.com/office/drawing/2014/main" id="{255C9B82-331A-D841-A036-6309FAFE68A2}"/>
              </a:ext>
            </a:extLst>
          </p:cNvPr>
          <p:cNvSpPr txBox="1">
            <a:spLocks/>
          </p:cNvSpPr>
          <p:nvPr/>
        </p:nvSpPr>
        <p:spPr>
          <a:xfrm>
            <a:off x="366484" y="6459323"/>
            <a:ext cx="6136730" cy="855878"/>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19063" indent="-119063">
              <a:spcBef>
                <a:spcPct val="50000"/>
              </a:spcBef>
              <a:buNone/>
            </a:pPr>
            <a:r>
              <a:rPr lang="en-US" sz="800" dirty="0">
                <a:solidFill>
                  <a:srgbClr val="FFFFFF"/>
                </a:solidFill>
                <a:latin typeface="Segoe UI" panose="020B0502040204020203" pitchFamily="34" charset="0"/>
                <a:cs typeface="Segoe UI" panose="020B0502040204020203" pitchFamily="34" charset="0"/>
              </a:rPr>
              <a:t>2	</a:t>
            </a:r>
            <a:r>
              <a:rPr lang="en-US" sz="8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Policy loans and withdrawals will reduce the face amount and cash value of the contract. Clients may need to fund higher premiums in later years to keep the policy from lapsing. Under current federal tax rules, clients generally may take federal income tax-free withdrawals up to their basis (total premiums paid) in the policy or loans from a life insurance policy that is not a Modified Endowment Contract (MEC). Certain exceptions may apply for partial withdrawals during the policy’s first 15 years. If the policy is a MEC, all distributions (withdrawals or loans) are taxed as ordinary income to the extent of gain in the policy, and may also be subject to an additional 10% premature distribution penalty prior to age 59½, unless certain exceptions are applicable.</a:t>
            </a:r>
          </a:p>
        </p:txBody>
      </p:sp>
      <p:pic>
        <p:nvPicPr>
          <p:cNvPr id="5" name="Picture 4" descr="A picture containing drawing&#10;&#10;Description automatically generated">
            <a:extLst>
              <a:ext uri="{FF2B5EF4-FFF2-40B4-BE49-F238E27FC236}">
                <a16:creationId xmlns:a16="http://schemas.microsoft.com/office/drawing/2014/main" id="{38097063-A2BF-304F-952B-71162EEEA864}"/>
              </a:ext>
            </a:extLst>
          </p:cNvPr>
          <p:cNvPicPr>
            <a:picLocks noChangeAspect="1"/>
          </p:cNvPicPr>
          <p:nvPr/>
        </p:nvPicPr>
        <p:blipFill>
          <a:blip r:embed="rId9"/>
          <a:stretch>
            <a:fillRect/>
          </a:stretch>
        </p:blipFill>
        <p:spPr>
          <a:xfrm>
            <a:off x="9337443" y="2665768"/>
            <a:ext cx="3657446" cy="675914"/>
          </a:xfrm>
          <a:prstGeom prst="rect">
            <a:avLst/>
          </a:prstGeom>
        </p:spPr>
      </p:pic>
      <p:sp>
        <p:nvSpPr>
          <p:cNvPr id="18" name="Rectangle 17">
            <a:extLst>
              <a:ext uri="{FF2B5EF4-FFF2-40B4-BE49-F238E27FC236}">
                <a16:creationId xmlns:a16="http://schemas.microsoft.com/office/drawing/2014/main" id="{22E0CF7F-814B-7C4C-8E53-2D09D59E7C6D}"/>
              </a:ext>
            </a:extLst>
          </p:cNvPr>
          <p:cNvSpPr/>
          <p:nvPr/>
        </p:nvSpPr>
        <p:spPr>
          <a:xfrm>
            <a:off x="8809463" y="3233739"/>
            <a:ext cx="4363844" cy="161951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5D212C4A-2B45-254C-92DD-BA19F33B0422}"/>
              </a:ext>
            </a:extLst>
          </p:cNvPr>
          <p:cNvSpPr txBox="1">
            <a:spLocks/>
          </p:cNvSpPr>
          <p:nvPr/>
        </p:nvSpPr>
        <p:spPr>
          <a:xfrm>
            <a:off x="13892655"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ym typeface="Segoe UI" panose="020B0502040204020203" pitchFamily="34" charset="0"/>
              </a:rPr>
              <a:pPr>
                <a:defRPr/>
              </a:pPr>
              <a:t>12</a:t>
            </a:fld>
            <a:endParaRPr lang="en-US" dirty="0">
              <a:sym typeface="Segoe UI" panose="020B0502040204020203" pitchFamily="34" charset="0"/>
            </a:endParaRPr>
          </a:p>
        </p:txBody>
      </p:sp>
      <p:sp>
        <p:nvSpPr>
          <p:cNvPr id="14" name="Footer Placeholder 3">
            <a:extLst>
              <a:ext uri="{FF2B5EF4-FFF2-40B4-BE49-F238E27FC236}">
                <a16:creationId xmlns:a16="http://schemas.microsoft.com/office/drawing/2014/main" id="{A4114F0D-31D0-D145-814A-222E06B93EA4}"/>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The new language of life insurance – Month 00, 2020</a:t>
            </a:r>
            <a:endParaRPr lang="en-US" dirty="0"/>
          </a:p>
        </p:txBody>
      </p:sp>
    </p:spTree>
    <p:extLst>
      <p:ext uri="{BB962C8B-B14F-4D97-AF65-F5344CB8AC3E}">
        <p14:creationId xmlns:p14="http://schemas.microsoft.com/office/powerpoint/2010/main" val="306769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2C6F4233-1247-8B40-8609-B69674C96B30}"/>
              </a:ext>
            </a:extLst>
          </p:cNvPr>
          <p:cNvSpPr/>
          <p:nvPr/>
        </p:nvSpPr>
        <p:spPr>
          <a:xfrm>
            <a:off x="7402513"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C5FC0F73-1BCA-1746-BE63-93CA7C016D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1020" y="2153696"/>
            <a:ext cx="487560" cy="627603"/>
          </a:xfrm>
          <a:prstGeom prst="rect">
            <a:avLst/>
          </a:prstGeom>
        </p:spPr>
      </p:pic>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417"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Why it works</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7402513"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76600"/>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What we say</a:t>
            </a: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7332414" y="3276600"/>
            <a:ext cx="471807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Why it works</a:t>
            </a:r>
          </a:p>
        </p:txBody>
      </p:sp>
      <p:graphicFrame>
        <p:nvGraphicFramePr>
          <p:cNvPr id="2" name="Table 1">
            <a:extLst>
              <a:ext uri="{FF2B5EF4-FFF2-40B4-BE49-F238E27FC236}">
                <a16:creationId xmlns:a16="http://schemas.microsoft.com/office/drawing/2014/main" id="{7FF113E0-4C12-2642-A213-ABEEE85FDCA7}"/>
              </a:ext>
            </a:extLst>
          </p:cNvPr>
          <p:cNvGraphicFramePr>
            <a:graphicFrameLocks noGrp="1"/>
          </p:cNvGraphicFramePr>
          <p:nvPr>
            <p:extLst>
              <p:ext uri="{D42A27DB-BD31-4B8C-83A1-F6EECF244321}">
                <p14:modId xmlns:p14="http://schemas.microsoft.com/office/powerpoint/2010/main" val="3978898433"/>
              </p:ext>
            </p:extLst>
          </p:nvPr>
        </p:nvGraphicFramePr>
        <p:xfrm>
          <a:off x="457200" y="3700334"/>
          <a:ext cx="6792913" cy="2514600"/>
        </p:xfrm>
        <a:graphic>
          <a:graphicData uri="http://schemas.openxmlformats.org/drawingml/2006/table">
            <a:tbl>
              <a:tblPr firstRow="1" bandRow="1">
                <a:tableStyleId>{5C22544A-7EE6-4342-B048-85BDC9FD1C3A}</a:tableStyleId>
              </a:tblPr>
              <a:tblGrid>
                <a:gridCol w="6792913">
                  <a:extLst>
                    <a:ext uri="{9D8B030D-6E8A-4147-A177-3AD203B41FA5}">
                      <a16:colId xmlns:a16="http://schemas.microsoft.com/office/drawing/2014/main" val="3432959093"/>
                    </a:ext>
                  </a:extLst>
                </a:gridCol>
              </a:tblGrid>
              <a:tr h="838200">
                <a:tc>
                  <a:txBody>
                    <a:bodyPr/>
                    <a:lstStyle/>
                    <a:p>
                      <a:pPr marL="290513" indent="-290513" eaLnBrk="0" fontAlgn="base" hangingPunct="0">
                        <a:lnSpc>
                          <a:spcPct val="100000"/>
                        </a:lnSpc>
                        <a:spcBef>
                          <a:spcPts val="1200"/>
                        </a:spcBef>
                        <a:buClr>
                          <a:srgbClr val="002577"/>
                        </a:buClr>
                      </a:pPr>
                      <a:r>
                        <a:rPr lang="en-US" sz="2000" b="1" dirty="0">
                          <a:solidFill>
                            <a:srgbClr val="3369FF"/>
                          </a:solidFill>
                          <a:latin typeface="Segoe UI" panose="020B0502040204020203" pitchFamily="34" charset="0"/>
                          <a:cs typeface="Segoe UI" panose="020B0502040204020203" pitchFamily="34" charset="0"/>
                        </a:rPr>
                        <a:t>Protects your family</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dirty="0">
                          <a:solidFill>
                            <a:srgbClr val="3369FF"/>
                          </a:solidFill>
                          <a:latin typeface="Segoe UI" panose="020B0502040204020203" pitchFamily="34" charset="0"/>
                          <a:cs typeface="Segoe UI" panose="020B0502040204020203" pitchFamily="34" charset="0"/>
                        </a:rPr>
                        <a:t>Adapts throughout your life</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dirty="0">
                          <a:solidFill>
                            <a:srgbClr val="3369FF"/>
                          </a:solidFill>
                          <a:latin typeface="Segoe UI" panose="020B0502040204020203" pitchFamily="34" charset="0"/>
                          <a:cs typeface="Segoe UI" panose="020B0502040204020203" pitchFamily="34" charset="0"/>
                        </a:rPr>
                        <a:t>Access to cash surrender value</a:t>
                      </a:r>
                    </a:p>
                  </a:txBody>
                  <a:tcPr marL="0" anchor="ctr">
                    <a:lnT w="6350" cap="flat" cmpd="sng" algn="ctr">
                      <a:solidFill>
                        <a:srgbClr val="002577"/>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graphicFrame>
        <p:nvGraphicFramePr>
          <p:cNvPr id="19" name="Table 18">
            <a:extLst>
              <a:ext uri="{FF2B5EF4-FFF2-40B4-BE49-F238E27FC236}">
                <a16:creationId xmlns:a16="http://schemas.microsoft.com/office/drawing/2014/main" id="{7674BFCF-C244-5940-82DB-A910CE82844F}"/>
              </a:ext>
            </a:extLst>
          </p:cNvPr>
          <p:cNvGraphicFramePr>
            <a:graphicFrameLocks noGrp="1"/>
          </p:cNvGraphicFramePr>
          <p:nvPr>
            <p:extLst>
              <p:ext uri="{D42A27DB-BD31-4B8C-83A1-F6EECF244321}">
                <p14:modId xmlns:p14="http://schemas.microsoft.com/office/powerpoint/2010/main" val="2768894687"/>
              </p:ext>
            </p:extLst>
          </p:nvPr>
        </p:nvGraphicFramePr>
        <p:xfrm>
          <a:off x="7459649" y="3700334"/>
          <a:ext cx="6705600" cy="251460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432959093"/>
                    </a:ext>
                  </a:extLst>
                </a:gridCol>
              </a:tblGrid>
              <a:tr h="838200">
                <a:tc>
                  <a:txBody>
                    <a:bodyPr/>
                    <a:lstStyle/>
                    <a:p>
                      <a:pPr marL="0" lvl="0" indent="0" defTabSz="914400" fontAlgn="base">
                        <a:lnSpc>
                          <a:spcPct val="100000"/>
                        </a:lnSpc>
                        <a:spcBef>
                          <a:spcPts val="1200"/>
                        </a:spcBef>
                        <a:spcAft>
                          <a:spcPct val="0"/>
                        </a:spcAft>
                        <a:buNone/>
                      </a:pPr>
                      <a:r>
                        <a:rPr lang="en-US" sz="2000" b="0" spc="-20" baseline="0" dirty="0">
                          <a:solidFill>
                            <a:srgbClr val="002577"/>
                          </a:solidFill>
                          <a:latin typeface="Segoe UI" panose="020B0502040204020203" pitchFamily="34" charset="0"/>
                          <a:ea typeface="ＭＳ Ｐゴシック" pitchFamily="34" charset="-128"/>
                          <a:cs typeface="Segoe UI" panose="020B0502040204020203" pitchFamily="34" charset="0"/>
                        </a:rPr>
                        <a:t>Focus on protection is essential to the story</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lvl="0" indent="0" defTabSz="914400" fontAlgn="base">
                        <a:lnSpc>
                          <a:spcPct val="100000"/>
                        </a:lnSpc>
                        <a:spcBef>
                          <a:spcPts val="1200"/>
                        </a:spcBef>
                        <a:spcAft>
                          <a:spcPct val="0"/>
                        </a:spcAft>
                        <a:buNone/>
                      </a:pPr>
                      <a:r>
                        <a:rPr lang="en-US" altLang="zh-CN" sz="2000" dirty="0">
                          <a:solidFill>
                            <a:srgbClr val="002577"/>
                          </a:solidFill>
                          <a:latin typeface="Segoe UI" panose="020B0502040204020203" pitchFamily="34" charset="0"/>
                          <a:ea typeface="ＭＳ Ｐゴシック" pitchFamily="34" charset="-128"/>
                          <a:cs typeface="Segoe UI" panose="020B0502040204020203" pitchFamily="34" charset="0"/>
                        </a:rPr>
                        <a:t>Start with a positive living benefit</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indent="0">
                        <a:lnSpc>
                          <a:spcPct val="100000"/>
                        </a:lnSpc>
                        <a:spcBef>
                          <a:spcPts val="1200"/>
                        </a:spcBef>
                        <a:buNone/>
                        <a:defRPr/>
                      </a:pPr>
                      <a:r>
                        <a:rPr lang="en-US" altLang="zh-CN" sz="2000" spc="0" baseline="0" dirty="0">
                          <a:solidFill>
                            <a:srgbClr val="002577"/>
                          </a:solidFill>
                          <a:latin typeface="Segoe UI" panose="020B0502040204020203" pitchFamily="34" charset="0"/>
                          <a:ea typeface="ＭＳ Ｐゴシック" pitchFamily="34" charset="-128"/>
                          <a:cs typeface="Segoe UI" panose="020B0502040204020203" pitchFamily="34" charset="0"/>
                        </a:rPr>
                        <a:t>Access protects them against not having money in an </a:t>
                      </a:r>
                      <a:r>
                        <a:rPr lang="en-US" altLang="zh-CN" sz="2000" spc="-20" baseline="0" dirty="0">
                          <a:solidFill>
                            <a:srgbClr val="002577"/>
                          </a:solidFill>
                          <a:latin typeface="Segoe UI" panose="020B0502040204020203" pitchFamily="34" charset="0"/>
                          <a:ea typeface="ＭＳ Ｐゴシック" pitchFamily="34" charset="-128"/>
                          <a:cs typeface="Segoe UI" panose="020B0502040204020203" pitchFamily="34" charset="0"/>
                        </a:rPr>
                        <a:t>emergency — a fear they have with buying permanent life</a:t>
                      </a:r>
                    </a:p>
                  </a:txBody>
                  <a:tcPr marL="0" anchor="ctr">
                    <a:lnT w="6350" cap="flat" cmpd="sng" algn="ctr">
                      <a:solidFill>
                        <a:srgbClr val="002577"/>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sp>
        <p:nvSpPr>
          <p:cNvPr id="16" name="Oval 15">
            <a:extLst>
              <a:ext uri="{FF2B5EF4-FFF2-40B4-BE49-F238E27FC236}">
                <a16:creationId xmlns:a16="http://schemas.microsoft.com/office/drawing/2014/main" id="{C2AF295C-8F89-2849-838F-2C87196FA0E2}"/>
              </a:ext>
            </a:extLst>
          </p:cNvPr>
          <p:cNvSpPr/>
          <p:nvPr/>
        </p:nvSpPr>
        <p:spPr>
          <a:xfrm>
            <a:off x="473102"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D152929-B87A-0F4D-BA23-FB1294BD21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598" y="2017548"/>
            <a:ext cx="909879" cy="909879"/>
          </a:xfrm>
          <a:prstGeom prst="rect">
            <a:avLst/>
          </a:prstGeom>
        </p:spPr>
      </p:pic>
    </p:spTree>
    <p:extLst>
      <p:ext uri="{BB962C8B-B14F-4D97-AF65-F5344CB8AC3E}">
        <p14:creationId xmlns:p14="http://schemas.microsoft.com/office/powerpoint/2010/main" val="374699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514"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2" name="Text Placeholder 4">
            <a:extLst>
              <a:ext uri="{FF2B5EF4-FFF2-40B4-BE49-F238E27FC236}">
                <a16:creationId xmlns:a16="http://schemas.microsoft.com/office/drawing/2014/main" id="{1759465F-D93B-0C44-9216-ADF3567FF1D6}"/>
              </a:ext>
            </a:extLst>
          </p:cNvPr>
          <p:cNvSpPr txBox="1">
            <a:spLocks/>
          </p:cNvSpPr>
          <p:nvPr/>
        </p:nvSpPr>
        <p:spPr>
          <a:xfrm>
            <a:off x="356153" y="2743201"/>
            <a:ext cx="10141518" cy="296433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lvl="1" indent="0">
              <a:lnSpc>
                <a:spcPct val="100000"/>
              </a:lnSpc>
              <a:buNone/>
            </a:pPr>
            <a:r>
              <a:rPr lang="en-US" sz="2200" dirty="0">
                <a:solidFill>
                  <a:srgbClr val="002577"/>
                </a:solidFill>
                <a:latin typeface="Segoe UI" panose="020B0502040204020203" pitchFamily="34" charset="0"/>
                <a:cs typeface="Segoe UI" panose="020B0502040204020203" pitchFamily="34" charset="0"/>
              </a:rPr>
              <a:t>Unlike term insurance, permanent life insurance protects your family for your entire life, while adapting throughout your life to provide access to your </a:t>
            </a:r>
            <a:br>
              <a:rPr lang="en-US" sz="2200" dirty="0">
                <a:solidFill>
                  <a:srgbClr val="002577"/>
                </a:solidFill>
                <a:latin typeface="Segoe UI" panose="020B0502040204020203" pitchFamily="34" charset="0"/>
                <a:cs typeface="Segoe UI" panose="020B0502040204020203" pitchFamily="34" charset="0"/>
              </a:rPr>
            </a:br>
            <a:r>
              <a:rPr lang="en-US" sz="2200" dirty="0">
                <a:solidFill>
                  <a:srgbClr val="002577"/>
                </a:solidFill>
                <a:latin typeface="Segoe UI" panose="020B0502040204020203" pitchFamily="34" charset="0"/>
                <a:cs typeface="Segoe UI" panose="020B0502040204020203" pitchFamily="34" charset="0"/>
              </a:rPr>
              <a:t>tax-advantaged cash when you need it most.</a:t>
            </a:r>
          </a:p>
          <a:p>
            <a:pPr marL="0" lvl="1" indent="0">
              <a:lnSpc>
                <a:spcPct val="100000"/>
              </a:lnSpc>
              <a:spcBef>
                <a:spcPts val="1800"/>
              </a:spcBef>
              <a:buNone/>
            </a:pPr>
            <a:r>
              <a:rPr lang="en-US" sz="2200" dirty="0">
                <a:solidFill>
                  <a:srgbClr val="002577"/>
                </a:solidFill>
                <a:latin typeface="Segoe UI" panose="020B0502040204020203" pitchFamily="34" charset="0"/>
                <a:cs typeface="Segoe UI" panose="020B0502040204020203" pitchFamily="34" charset="0"/>
              </a:rPr>
              <a:t>For example, you </a:t>
            </a:r>
            <a:r>
              <a:rPr lang="en-US" sz="2200" b="1" dirty="0">
                <a:solidFill>
                  <a:srgbClr val="3369FF"/>
                </a:solidFill>
                <a:latin typeface="Segoe UI" panose="020B0502040204020203" pitchFamily="34" charset="0"/>
                <a:cs typeface="Segoe UI" panose="020B0502040204020203" pitchFamily="34" charset="0"/>
              </a:rPr>
              <a:t>can change the amount </a:t>
            </a:r>
            <a:r>
              <a:rPr lang="en-US" sz="2200" dirty="0">
                <a:solidFill>
                  <a:srgbClr val="002577"/>
                </a:solidFill>
                <a:latin typeface="Segoe UI" panose="020B0502040204020203" pitchFamily="34" charset="0"/>
                <a:cs typeface="Segoe UI" panose="020B0502040204020203" pitchFamily="34" charset="0"/>
              </a:rPr>
              <a:t>of your family’s lifelong financial safety benefit as your needs change. Or, if you ever need to change the monthly amount you pay </a:t>
            </a:r>
            <a:r>
              <a:rPr lang="en-US" sz="2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200" dirty="0">
                <a:solidFill>
                  <a:srgbClr val="002577"/>
                </a:solidFill>
                <a:latin typeface="Segoe UI" panose="020B0502040204020203" pitchFamily="34" charset="0"/>
                <a:cs typeface="Segoe UI" panose="020B0502040204020203" pitchFamily="34" charset="0"/>
              </a:rPr>
              <a:t>monthly premium</a:t>
            </a:r>
            <a:r>
              <a:rPr lang="en-US" sz="2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200" dirty="0">
                <a:solidFill>
                  <a:srgbClr val="002577"/>
                </a:solidFill>
                <a:latin typeface="Segoe UI" panose="020B0502040204020203" pitchFamily="34" charset="0"/>
                <a:cs typeface="Segoe UI" panose="020B0502040204020203" pitchFamily="34" charset="0"/>
              </a:rPr>
              <a:t>, there are </a:t>
            </a:r>
            <a:r>
              <a:rPr lang="en-US" sz="2200" b="1" dirty="0">
                <a:solidFill>
                  <a:srgbClr val="3369FF"/>
                </a:solidFill>
                <a:latin typeface="Segoe UI" panose="020B0502040204020203" pitchFamily="34" charset="0"/>
                <a:cs typeface="Segoe UI" panose="020B0502040204020203" pitchFamily="34" charset="0"/>
              </a:rPr>
              <a:t>options</a:t>
            </a:r>
            <a:r>
              <a:rPr lang="en-US" sz="2200" dirty="0">
                <a:solidFill>
                  <a:srgbClr val="002577"/>
                </a:solidFill>
                <a:latin typeface="Segoe UI" panose="020B0502040204020203" pitchFamily="34" charset="0"/>
                <a:cs typeface="Segoe UI" panose="020B0502040204020203" pitchFamily="34" charset="0"/>
              </a:rPr>
              <a:t> to help meet you and your family’s financial needs.</a:t>
            </a:r>
            <a:r>
              <a:rPr lang="en-US" sz="2200" baseline="30000" dirty="0">
                <a:solidFill>
                  <a:srgbClr val="002577"/>
                </a:solidFill>
                <a:latin typeface="Segoe UI" panose="020B0502040204020203" pitchFamily="34" charset="0"/>
                <a:cs typeface="Segoe UI" panose="020B0502040204020203" pitchFamily="34" charset="0"/>
              </a:rPr>
              <a:t>2 </a:t>
            </a:r>
            <a:r>
              <a:rPr lang="en-US" sz="2200" dirty="0">
                <a:solidFill>
                  <a:srgbClr val="002577"/>
                </a:solidFill>
                <a:latin typeface="Segoe UI" panose="020B0502040204020203" pitchFamily="34" charset="0"/>
                <a:cs typeface="Segoe UI" panose="020B0502040204020203" pitchFamily="34" charset="0"/>
              </a:rPr>
              <a:t>Permanent life insurance adapts to your life</a:t>
            </a:r>
            <a:br>
              <a:rPr lang="en-US" sz="2200" dirty="0">
                <a:solidFill>
                  <a:srgbClr val="002577"/>
                </a:solidFill>
                <a:latin typeface="Segoe UI" panose="020B0502040204020203" pitchFamily="34" charset="0"/>
                <a:cs typeface="Segoe UI" panose="020B0502040204020203" pitchFamily="34" charset="0"/>
              </a:rPr>
            </a:br>
            <a:r>
              <a:rPr lang="en-US" sz="2200" dirty="0">
                <a:solidFill>
                  <a:srgbClr val="002577"/>
                </a:solidFill>
                <a:latin typeface="Segoe UI" panose="020B0502040204020203" pitchFamily="34" charset="0"/>
                <a:cs typeface="Segoe UI" panose="020B0502040204020203" pitchFamily="34" charset="0"/>
              </a:rPr>
              <a:t>so you can rest easier knowing </a:t>
            </a:r>
            <a:r>
              <a:rPr lang="en-US" sz="2200" b="1" dirty="0">
                <a:solidFill>
                  <a:srgbClr val="3369FF"/>
                </a:solidFill>
                <a:latin typeface="Segoe UI" panose="020B0502040204020203" pitchFamily="34" charset="0"/>
                <a:cs typeface="Segoe UI" panose="020B0502040204020203" pitchFamily="34" charset="0"/>
              </a:rPr>
              <a:t>you and your family are covered</a:t>
            </a:r>
            <a:r>
              <a:rPr lang="en-US" sz="2200" dirty="0">
                <a:solidFill>
                  <a:srgbClr val="002577"/>
                </a:solidFill>
                <a:latin typeface="Segoe UI" panose="020B0502040204020203" pitchFamily="34" charset="0"/>
                <a:cs typeface="Segoe UI" panose="020B0502040204020203" pitchFamily="34" charset="0"/>
              </a:rPr>
              <a:t>.</a:t>
            </a:r>
          </a:p>
        </p:txBody>
      </p:sp>
      <p:sp>
        <p:nvSpPr>
          <p:cNvPr id="13" name="Title 3">
            <a:extLst>
              <a:ext uri="{FF2B5EF4-FFF2-40B4-BE49-F238E27FC236}">
                <a16:creationId xmlns:a16="http://schemas.microsoft.com/office/drawing/2014/main" id="{04BB0B44-D8D2-F342-8FAD-1CD4F7FBC12D}"/>
              </a:ext>
            </a:extLst>
          </p:cNvPr>
          <p:cNvSpPr txBox="1">
            <a:spLocks/>
          </p:cNvSpPr>
          <p:nvPr/>
        </p:nvSpPr>
        <p:spPr>
          <a:xfrm>
            <a:off x="364864" y="400484"/>
            <a:ext cx="10607936" cy="575833"/>
          </a:xfrm>
          <a:prstGeom prst="rect">
            <a:avLst/>
          </a:prstGeom>
        </p:spPr>
        <p:txBody>
          <a:bodyPr>
            <a:normAutofit/>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sym typeface="Segoe UI" panose="020B0502040204020203" pitchFamily="34" charset="0"/>
              </a:rPr>
              <a:t>Expanded language</a:t>
            </a:r>
          </a:p>
        </p:txBody>
      </p:sp>
      <p:sp>
        <p:nvSpPr>
          <p:cNvPr id="16" name="TextBox 15">
            <a:extLst>
              <a:ext uri="{FF2B5EF4-FFF2-40B4-BE49-F238E27FC236}">
                <a16:creationId xmlns:a16="http://schemas.microsoft.com/office/drawing/2014/main" id="{2CF24AAB-63A4-9440-B012-4B21BB71A4D1}"/>
              </a:ext>
            </a:extLst>
          </p:cNvPr>
          <p:cNvSpPr txBox="1"/>
          <p:nvPr/>
        </p:nvSpPr>
        <p:spPr>
          <a:xfrm>
            <a:off x="10720760" y="3465532"/>
            <a:ext cx="3200070" cy="1477328"/>
          </a:xfrm>
          <a:prstGeom prst="rect">
            <a:avLst/>
          </a:prstGeom>
          <a:no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Choice and customization tested very favorably with consumers because it means the policy is flexible.</a:t>
            </a:r>
          </a:p>
        </p:txBody>
      </p:sp>
      <p:grpSp>
        <p:nvGrpSpPr>
          <p:cNvPr id="29" name="Group 28">
            <a:extLst>
              <a:ext uri="{FF2B5EF4-FFF2-40B4-BE49-F238E27FC236}">
                <a16:creationId xmlns:a16="http://schemas.microsoft.com/office/drawing/2014/main" id="{52D84ECB-6E0D-6D47-8DE8-2444CECDB294}"/>
              </a:ext>
            </a:extLst>
          </p:cNvPr>
          <p:cNvGrpSpPr/>
          <p:nvPr/>
        </p:nvGrpSpPr>
        <p:grpSpPr>
          <a:xfrm rot="10800000">
            <a:off x="6398875" y="5737508"/>
            <a:ext cx="89609" cy="1143000"/>
            <a:chOff x="6334111" y="1763726"/>
            <a:chExt cx="89609" cy="1143000"/>
          </a:xfrm>
        </p:grpSpPr>
        <p:cxnSp>
          <p:nvCxnSpPr>
            <p:cNvPr id="30" name="Straight Connector 29">
              <a:extLst>
                <a:ext uri="{FF2B5EF4-FFF2-40B4-BE49-F238E27FC236}">
                  <a16:creationId xmlns:a16="http://schemas.microsoft.com/office/drawing/2014/main" id="{BA859EFB-EAB2-8048-BA2C-1345AD681491}"/>
                </a:ext>
              </a:extLst>
            </p:cNvPr>
            <p:cNvCxnSpPr>
              <a:cxnSpLocks/>
            </p:cNvCxnSpPr>
            <p:nvPr/>
          </p:nvCxnSpPr>
          <p:spPr>
            <a:xfrm rot="10800000" flipV="1">
              <a:off x="6378915" y="1763726"/>
              <a:ext cx="0" cy="1098194"/>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D080BBD-FB36-FC46-B31E-11E34A0F0EF2}"/>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5D9CB59-D2D1-2F4E-AD3B-9A26E155399B}"/>
              </a:ext>
            </a:extLst>
          </p:cNvPr>
          <p:cNvGrpSpPr/>
          <p:nvPr/>
        </p:nvGrpSpPr>
        <p:grpSpPr>
          <a:xfrm>
            <a:off x="4073819" y="3876900"/>
            <a:ext cx="89609" cy="225408"/>
            <a:chOff x="6334111" y="2681318"/>
            <a:chExt cx="89609" cy="225408"/>
          </a:xfrm>
        </p:grpSpPr>
        <p:cxnSp>
          <p:nvCxnSpPr>
            <p:cNvPr id="34" name="Straight Connector 33">
              <a:extLst>
                <a:ext uri="{FF2B5EF4-FFF2-40B4-BE49-F238E27FC236}">
                  <a16:creationId xmlns:a16="http://schemas.microsoft.com/office/drawing/2014/main" id="{5102114D-7403-4246-85C3-703681A12BDC}"/>
                </a:ext>
              </a:extLst>
            </p:cNvPr>
            <p:cNvCxnSpPr>
              <a:cxnSpLocks/>
            </p:cNvCxnSpPr>
            <p:nvPr/>
          </p:nvCxnSpPr>
          <p:spPr>
            <a:xfrm>
              <a:off x="6378915" y="2681318"/>
              <a:ext cx="0" cy="180603"/>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60D1F7C-2E82-8449-97BC-A826A822D3FC}"/>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id="{F722D057-A7C8-F747-BA54-C48559BB6F57}"/>
              </a:ext>
            </a:extLst>
          </p:cNvPr>
          <p:cNvCxnSpPr>
            <a:cxnSpLocks/>
          </p:cNvCxnSpPr>
          <p:nvPr/>
        </p:nvCxnSpPr>
        <p:spPr>
          <a:xfrm flipH="1">
            <a:off x="4114800" y="3872546"/>
            <a:ext cx="6607175" cy="0"/>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47B1BD-897B-144D-B3F1-F951C3CD2B52}"/>
              </a:ext>
            </a:extLst>
          </p:cNvPr>
          <p:cNvSpPr txBox="1"/>
          <p:nvPr/>
        </p:nvSpPr>
        <p:spPr>
          <a:xfrm>
            <a:off x="3930405" y="6123957"/>
            <a:ext cx="5016989" cy="1200329"/>
          </a:xfrm>
          <a:prstGeom prst="rect">
            <a:avLst/>
          </a:prstGeom>
          <a:solidFill>
            <a:schemeClr val="bg1"/>
          </a:solid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These are the benefits that matter most and make people want to learn more about what permanent life insurance can do for them.</a:t>
            </a:r>
          </a:p>
        </p:txBody>
      </p:sp>
    </p:spTree>
    <p:extLst>
      <p:ext uri="{BB962C8B-B14F-4D97-AF65-F5344CB8AC3E}">
        <p14:creationId xmlns:p14="http://schemas.microsoft.com/office/powerpoint/2010/main" val="98638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18951347-FA4E-A843-B621-3D9951C818A1}"/>
              </a:ext>
            </a:extLst>
          </p:cNvPr>
          <p:cNvGraphicFramePr>
            <a:graphicFrameLocks noGrp="1"/>
          </p:cNvGraphicFramePr>
          <p:nvPr>
            <p:extLst>
              <p:ext uri="{D42A27DB-BD31-4B8C-83A1-F6EECF244321}">
                <p14:modId xmlns:p14="http://schemas.microsoft.com/office/powerpoint/2010/main" val="1996409004"/>
              </p:ext>
            </p:extLst>
          </p:nvPr>
        </p:nvGraphicFramePr>
        <p:xfrm>
          <a:off x="5105401" y="3823853"/>
          <a:ext cx="4445000" cy="3424519"/>
        </p:xfrm>
        <a:graphic>
          <a:graphicData uri="http://schemas.openxmlformats.org/drawingml/2006/table">
            <a:tbl>
              <a:tblPr firstRow="1" bandRow="1">
                <a:tableStyleId>{5C22544A-7EE6-4342-B048-85BDC9FD1C3A}</a:tableStyleId>
              </a:tblPr>
              <a:tblGrid>
                <a:gridCol w="4445000">
                  <a:extLst>
                    <a:ext uri="{9D8B030D-6E8A-4147-A177-3AD203B41FA5}">
                      <a16:colId xmlns:a16="http://schemas.microsoft.com/office/drawing/2014/main" val="3432959093"/>
                    </a:ext>
                  </a:extLst>
                </a:gridCol>
              </a:tblGrid>
              <a:tr h="474778">
                <a:tc>
                  <a:txBody>
                    <a:bodyPr/>
                    <a:lstStyle/>
                    <a:p>
                      <a:pPr marL="290513" indent="-290513" eaLnBrk="0" fontAlgn="base" hangingPunct="0">
                        <a:lnSpc>
                          <a:spcPct val="100000"/>
                        </a:lnSpc>
                        <a:spcBef>
                          <a:spcPts val="1200"/>
                        </a:spcBef>
                        <a:buClr>
                          <a:srgbClr val="002577"/>
                        </a:buClr>
                      </a:pPr>
                      <a:endParaRPr lang="en-US" sz="2000" b="1" dirty="0">
                        <a:solidFill>
                          <a:srgbClr val="3369FF"/>
                        </a:solidFill>
                        <a:latin typeface="Segoe UI" panose="020B0502040204020203" pitchFamily="34" charset="0"/>
                        <a:cs typeface="Segoe UI" panose="020B0502040204020203" pitchFamily="34" charset="0"/>
                      </a:endParaRPr>
                    </a:p>
                  </a:txBody>
                  <a:tcPr marL="0" anchor="ctr">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31915793"/>
                  </a:ext>
                </a:extLst>
              </a:tr>
              <a:tr h="474778">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anchor="ctr">
                    <a:lnT w="3175" cap="flat" cmpd="sng" algn="ctr">
                      <a:solidFill>
                        <a:srgbClr val="FFFF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493183">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Rich people’s kids</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923884562"/>
                  </a:ext>
                </a:extLst>
              </a:tr>
              <a:tr h="50116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Overly sentimental</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992356893"/>
                  </a:ext>
                </a:extLst>
              </a:tr>
              <a:tr h="94289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baseline="0" dirty="0">
                          <a:solidFill>
                            <a:srgbClr val="002577"/>
                          </a:solidFill>
                          <a:latin typeface="Segoe UI" panose="020B0502040204020203" pitchFamily="34" charset="0"/>
                          <a:cs typeface="Segoe UI" panose="020B0502040204020203" pitchFamily="34" charset="0"/>
                        </a:rPr>
                        <a:t>Why should I pay interest to an insurance company when I’m just dipping into my own money?</a:t>
                      </a:r>
                    </a:p>
                  </a:txBody>
                  <a:tcPr marL="0" anchor="ctr">
                    <a:lnT w="6350" cap="flat" cmpd="sng" algn="ctr">
                      <a:solidFill>
                        <a:srgbClr val="002577"/>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63191020"/>
                  </a:ext>
                </a:extLst>
              </a:tr>
              <a:tr h="474778">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anchor="ctr">
                    <a:lnT w="3175"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1821311637"/>
                  </a:ext>
                </a:extLst>
              </a:tr>
            </a:tbl>
          </a:graphicData>
        </a:graphic>
      </p:graphicFrame>
      <p:pic>
        <p:nvPicPr>
          <p:cNvPr id="10" name="Graphic 9">
            <a:extLst>
              <a:ext uri="{FF2B5EF4-FFF2-40B4-BE49-F238E27FC236}">
                <a16:creationId xmlns:a16="http://schemas.microsoft.com/office/drawing/2014/main" id="{7B0C394C-325F-6647-9A81-C24CD5256B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4104" y="3606800"/>
            <a:ext cx="1163320" cy="1163320"/>
          </a:xfrm>
          <a:prstGeom prst="rect">
            <a:avLst/>
          </a:prstGeom>
        </p:spPr>
      </p:pic>
      <p:sp>
        <p:nvSpPr>
          <p:cNvPr id="27" name="Oval 26">
            <a:extLst>
              <a:ext uri="{FF2B5EF4-FFF2-40B4-BE49-F238E27FC236}">
                <a16:creationId xmlns:a16="http://schemas.microsoft.com/office/drawing/2014/main" id="{59CF5364-B8D2-354E-BCC5-1040CB5DFBC0}"/>
              </a:ext>
            </a:extLst>
          </p:cNvPr>
          <p:cNvSpPr/>
          <p:nvPr/>
        </p:nvSpPr>
        <p:spPr>
          <a:xfrm>
            <a:off x="5134432" y="1939925"/>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3CECCC4F-9A5C-E64C-95FE-CF29818E64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4793" y="1957626"/>
            <a:ext cx="930537" cy="930537"/>
          </a:xfrm>
          <a:prstGeom prst="rect">
            <a:avLst/>
          </a:prstGeom>
        </p:spPr>
      </p:pic>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250" name="think-cell Slide" r:id="rId9" imgW="7772400" imgH="10058400" progId="TCLayout.ActiveDocument.1">
                  <p:embed/>
                </p:oleObj>
              </mc:Choice>
              <mc:Fallback>
                <p:oleObj name="think-cell Slide" r:id="rId9"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Why it works</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447992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9745116" y="3238500"/>
            <a:ext cx="40470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76600"/>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You say</a:t>
            </a: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9717044" y="3276600"/>
            <a:ext cx="2354511"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Instead say</a:t>
            </a:r>
          </a:p>
        </p:txBody>
      </p:sp>
      <p:graphicFrame>
        <p:nvGraphicFramePr>
          <p:cNvPr id="2" name="Table 1">
            <a:extLst>
              <a:ext uri="{FF2B5EF4-FFF2-40B4-BE49-F238E27FC236}">
                <a16:creationId xmlns:a16="http://schemas.microsoft.com/office/drawing/2014/main" id="{7FF113E0-4C12-2642-A213-ABEEE85FDCA7}"/>
              </a:ext>
            </a:extLst>
          </p:cNvPr>
          <p:cNvGraphicFramePr>
            <a:graphicFrameLocks noGrp="1"/>
          </p:cNvGraphicFramePr>
          <p:nvPr/>
        </p:nvGraphicFramePr>
        <p:xfrm>
          <a:off x="457200" y="3777172"/>
          <a:ext cx="4479925" cy="2987046"/>
        </p:xfrm>
        <a:graphic>
          <a:graphicData uri="http://schemas.openxmlformats.org/drawingml/2006/table">
            <a:tbl>
              <a:tblPr firstRow="1" bandRow="1">
                <a:tableStyleId>{5C22544A-7EE6-4342-B048-85BDC9FD1C3A}</a:tableStyleId>
              </a:tblPr>
              <a:tblGrid>
                <a:gridCol w="4479925">
                  <a:extLst>
                    <a:ext uri="{9D8B030D-6E8A-4147-A177-3AD203B41FA5}">
                      <a16:colId xmlns:a16="http://schemas.microsoft.com/office/drawing/2014/main" val="3432959093"/>
                    </a:ext>
                  </a:extLst>
                </a:gridCol>
              </a:tblGrid>
              <a:tr h="497841">
                <a:tc>
                  <a:txBody>
                    <a:bodyPr/>
                    <a:lstStyle/>
                    <a:p>
                      <a:pPr marL="290513" indent="-290513" eaLnBrk="0" fontAlgn="base" hangingPunct="0">
                        <a:lnSpc>
                          <a:spcPct val="100000"/>
                        </a:lnSpc>
                        <a:spcBef>
                          <a:spcPts val="1200"/>
                        </a:spcBef>
                        <a:buClr>
                          <a:srgbClr val="002577"/>
                        </a:buClr>
                      </a:pPr>
                      <a:r>
                        <a:rPr lang="en-US" sz="2000" b="0" dirty="0">
                          <a:solidFill>
                            <a:srgbClr val="002577"/>
                          </a:solidFill>
                          <a:latin typeface="Segoe UI" panose="020B0502040204020203" pitchFamily="34" charset="0"/>
                          <a:cs typeface="Segoe UI" panose="020B0502040204020203" pitchFamily="34" charset="0"/>
                        </a:rPr>
                        <a:t>Death benefit</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49784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When you die</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49784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Heirs</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923884562"/>
                  </a:ext>
                </a:extLst>
              </a:tr>
              <a:tr h="49784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Loved ones</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992356893"/>
                  </a:ext>
                </a:extLst>
              </a:tr>
              <a:tr h="49784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Loan</a:t>
                      </a:r>
                    </a:p>
                  </a:txBody>
                  <a:tcPr marL="0" anchor="ctr">
                    <a:lnT w="6350" cap="flat" cmpd="sng" algn="ctr">
                      <a:solidFill>
                        <a:srgbClr val="00257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63191020"/>
                  </a:ext>
                </a:extLst>
              </a:tr>
              <a:tr h="497841">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anchor="ctr">
                    <a:lnT w="12700"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1821311637"/>
                  </a:ext>
                </a:extLst>
              </a:tr>
            </a:tbl>
          </a:graphicData>
        </a:graphic>
      </p:graphicFrame>
      <p:sp>
        <p:nvSpPr>
          <p:cNvPr id="16" name="Oval 15">
            <a:extLst>
              <a:ext uri="{FF2B5EF4-FFF2-40B4-BE49-F238E27FC236}">
                <a16:creationId xmlns:a16="http://schemas.microsoft.com/office/drawing/2014/main" id="{C2AF295C-8F89-2849-838F-2C87196FA0E2}"/>
              </a:ext>
            </a:extLst>
          </p:cNvPr>
          <p:cNvSpPr/>
          <p:nvPr/>
        </p:nvSpPr>
        <p:spPr>
          <a:xfrm>
            <a:off x="473102"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D152929-B87A-0F4D-BA23-FB1294BD21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598" y="2017548"/>
            <a:ext cx="909879" cy="909879"/>
          </a:xfrm>
          <a:prstGeom prst="rect">
            <a:avLst/>
          </a:prstGeom>
        </p:spPr>
      </p:pic>
      <p:sp>
        <p:nvSpPr>
          <p:cNvPr id="23" name="Text Placeholder 5">
            <a:extLst>
              <a:ext uri="{FF2B5EF4-FFF2-40B4-BE49-F238E27FC236}">
                <a16:creationId xmlns:a16="http://schemas.microsoft.com/office/drawing/2014/main" id="{0D9F74DB-083E-2A4B-9AF5-E6935368800F}"/>
              </a:ext>
            </a:extLst>
          </p:cNvPr>
          <p:cNvSpPr txBox="1">
            <a:spLocks/>
          </p:cNvSpPr>
          <p:nvPr/>
        </p:nvSpPr>
        <p:spPr>
          <a:xfrm>
            <a:off x="5044860" y="3276384"/>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panose="020B0502040204020203" pitchFamily="34" charset="0"/>
                <a:cs typeface="Segoe UI" panose="020B0502040204020203" pitchFamily="34" charset="0"/>
                <a:sym typeface="Segoe UI" panose="020B0502040204020203" pitchFamily="34" charset="0"/>
              </a:rPr>
              <a:t>They hear</a:t>
            </a:r>
          </a:p>
          <a:p>
            <a:pPr marL="0" indent="0">
              <a:buNone/>
            </a:pPr>
            <a:endParaRPr lang="en-US" sz="2000" b="1" dirty="0">
              <a:solidFill>
                <a:srgbClr val="002577"/>
              </a:solidFill>
              <a:latin typeface="Segoe UI" panose="020B0502040204020203" pitchFamily="34" charset="0"/>
              <a:cs typeface="Segoe UI" panose="020B0502040204020203" pitchFamily="34" charset="0"/>
            </a:endParaRPr>
          </a:p>
        </p:txBody>
      </p:sp>
      <p:sp>
        <p:nvSpPr>
          <p:cNvPr id="41" name="Oval 40">
            <a:extLst>
              <a:ext uri="{FF2B5EF4-FFF2-40B4-BE49-F238E27FC236}">
                <a16:creationId xmlns:a16="http://schemas.microsoft.com/office/drawing/2014/main" id="{09ECFC9D-35F3-D844-B9FC-0011A6C12AD7}"/>
              </a:ext>
            </a:extLst>
          </p:cNvPr>
          <p:cNvSpPr/>
          <p:nvPr/>
        </p:nvSpPr>
        <p:spPr>
          <a:xfrm>
            <a:off x="9802914" y="1939925"/>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1183A99E-11DA-0146-968C-F67011F3DE7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036184" y="2137417"/>
            <a:ext cx="599290" cy="596824"/>
          </a:xfrm>
          <a:prstGeom prst="rect">
            <a:avLst/>
          </a:prstGeom>
        </p:spPr>
      </p:pic>
      <p:cxnSp>
        <p:nvCxnSpPr>
          <p:cNvPr id="45" name="Straight Connector 44">
            <a:extLst>
              <a:ext uri="{FF2B5EF4-FFF2-40B4-BE49-F238E27FC236}">
                <a16:creationId xmlns:a16="http://schemas.microsoft.com/office/drawing/2014/main" id="{82E65F53-0145-3E40-BE3D-84ECAEBDECE5}"/>
              </a:ext>
            </a:extLst>
          </p:cNvPr>
          <p:cNvCxnSpPr>
            <a:cxnSpLocks/>
          </p:cNvCxnSpPr>
          <p:nvPr/>
        </p:nvCxnSpPr>
        <p:spPr>
          <a:xfrm>
            <a:off x="5097087" y="3238500"/>
            <a:ext cx="44533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8" name="Text Placeholder 2">
            <a:extLst>
              <a:ext uri="{FF2B5EF4-FFF2-40B4-BE49-F238E27FC236}">
                <a16:creationId xmlns:a16="http://schemas.microsoft.com/office/drawing/2014/main" id="{E95E43B6-555D-4D41-BA86-DF136F797736}"/>
              </a:ext>
            </a:extLst>
          </p:cNvPr>
          <p:cNvSpPr txBox="1">
            <a:spLocks/>
          </p:cNvSpPr>
          <p:nvPr/>
        </p:nvSpPr>
        <p:spPr>
          <a:xfrm>
            <a:off x="366484" y="6999611"/>
            <a:ext cx="7547232" cy="315590"/>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19063" indent="-119063">
              <a:spcBef>
                <a:spcPct val="50000"/>
              </a:spcBef>
              <a:buNone/>
            </a:pPr>
            <a:r>
              <a:rPr lang="en-US" sz="800" dirty="0">
                <a:solidFill>
                  <a:srgbClr val="75787B"/>
                </a:solidFill>
                <a:latin typeface="Segoe UI" panose="020B0502040204020203" pitchFamily="34" charset="0"/>
                <a:cs typeface="Segoe UI" panose="020B0502040204020203" pitchFamily="34" charset="0"/>
              </a:rPr>
              <a:t>3	When discussing access to money with clients, the details of policy loans and withdrawals must be discussed so clients understand how they work.</a:t>
            </a:r>
          </a:p>
        </p:txBody>
      </p:sp>
      <p:graphicFrame>
        <p:nvGraphicFramePr>
          <p:cNvPr id="50" name="Table 49">
            <a:extLst>
              <a:ext uri="{FF2B5EF4-FFF2-40B4-BE49-F238E27FC236}">
                <a16:creationId xmlns:a16="http://schemas.microsoft.com/office/drawing/2014/main" id="{0CEE9A76-7510-7E42-8ADF-CF5414D78410}"/>
              </a:ext>
            </a:extLst>
          </p:cNvPr>
          <p:cNvGraphicFramePr>
            <a:graphicFrameLocks noGrp="1"/>
          </p:cNvGraphicFramePr>
          <p:nvPr/>
        </p:nvGraphicFramePr>
        <p:xfrm>
          <a:off x="9786852" y="3607724"/>
          <a:ext cx="4005348" cy="3662384"/>
        </p:xfrm>
        <a:graphic>
          <a:graphicData uri="http://schemas.openxmlformats.org/drawingml/2006/table">
            <a:tbl>
              <a:tblPr firstRow="1" bandRow="1">
                <a:tableStyleId>{5C22544A-7EE6-4342-B048-85BDC9FD1C3A}</a:tableStyleId>
              </a:tblPr>
              <a:tblGrid>
                <a:gridCol w="4005348">
                  <a:extLst>
                    <a:ext uri="{9D8B030D-6E8A-4147-A177-3AD203B41FA5}">
                      <a16:colId xmlns:a16="http://schemas.microsoft.com/office/drawing/2014/main" val="3432959093"/>
                    </a:ext>
                  </a:extLst>
                </a:gridCol>
              </a:tblGrid>
              <a:tr h="746719">
                <a:tc>
                  <a:txBody>
                    <a:bodyPr/>
                    <a:lstStyle/>
                    <a:p>
                      <a:pPr marL="7938" marR="0" lvl="0" indent="-7938" algn="l" defTabSz="1097198" rtl="0" eaLnBrk="0" fontAlgn="base" latinLnBrk="0" hangingPunct="0">
                        <a:lnSpc>
                          <a:spcPct val="100000"/>
                        </a:lnSpc>
                        <a:spcBef>
                          <a:spcPts val="1200"/>
                        </a:spcBef>
                        <a:spcAft>
                          <a:spcPts val="0"/>
                        </a:spcAft>
                        <a:buClr>
                          <a:srgbClr val="002577"/>
                        </a:buClr>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marT="91440" marB="0" anchor="b">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31915793"/>
                  </a:ext>
                </a:extLst>
              </a:tr>
              <a:tr h="422058">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marT="91440" marB="0" anchor="b">
                    <a:lnT w="3175" cap="flat" cmpd="sng" algn="ctr">
                      <a:solidFill>
                        <a:srgbClr val="FFFF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991253">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0" dirty="0">
                          <a:solidFill>
                            <a:srgbClr val="002577"/>
                          </a:solidFill>
                          <a:latin typeface="Segoe UI" panose="020B0502040204020203" pitchFamily="34" charset="0"/>
                          <a:cs typeface="Segoe UI" panose="020B0502040204020203" pitchFamily="34" charset="0"/>
                        </a:rPr>
                        <a:t>Family</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923884562"/>
                  </a:ext>
                </a:extLst>
              </a:tr>
              <a:tr h="1071380">
                <a:tc>
                  <a:txBody>
                    <a:bodyPr/>
                    <a:lstStyle/>
                    <a:p>
                      <a:pPr marL="0" marR="0" lvl="0" indent="0" algn="l" defTabSz="1097198" rtl="0" eaLnBrk="1" fontAlgn="auto" latinLnBrk="0" hangingPunct="1">
                        <a:lnSpc>
                          <a:spcPct val="100000"/>
                        </a:lnSpc>
                        <a:spcBef>
                          <a:spcPts val="1200"/>
                        </a:spcBef>
                        <a:spcAft>
                          <a:spcPts val="0"/>
                        </a:spcAft>
                        <a:buClrTx/>
                        <a:buSzTx/>
                        <a:buFontTx/>
                        <a:buNone/>
                        <a:tabLst/>
                        <a:defRPr/>
                      </a:pPr>
                      <a:r>
                        <a:rPr lang="en-US" sz="2000" b="1" baseline="0" dirty="0">
                          <a:solidFill>
                            <a:srgbClr val="3369FF"/>
                          </a:solidFill>
                          <a:latin typeface="Segoe UI" panose="020B0502040204020203" pitchFamily="34" charset="0"/>
                          <a:cs typeface="Segoe UI" panose="020B0502040204020203" pitchFamily="34" charset="0"/>
                        </a:rPr>
                        <a:t>Access to your cash</a:t>
                      </a:r>
                    </a:p>
                    <a:p>
                      <a:pPr marL="0" marR="0" lvl="0" indent="0" algn="l" defTabSz="1097198" rtl="0" eaLnBrk="1" fontAlgn="auto" latinLnBrk="0" hangingPunct="1">
                        <a:lnSpc>
                          <a:spcPct val="100000"/>
                        </a:lnSpc>
                        <a:spcBef>
                          <a:spcPts val="1200"/>
                        </a:spcBef>
                        <a:spcAft>
                          <a:spcPts val="0"/>
                        </a:spcAft>
                        <a:buClrTx/>
                        <a:buSzTx/>
                        <a:buFontTx/>
                        <a:buNone/>
                        <a:tabLst/>
                        <a:defRPr/>
                      </a:pPr>
                      <a:r>
                        <a:rPr lang="en-US" sz="2000" b="1" baseline="0" dirty="0">
                          <a:solidFill>
                            <a:srgbClr val="3369FF"/>
                          </a:solidFill>
                          <a:latin typeface="Segoe UI" panose="020B0502040204020203" pitchFamily="34" charset="0"/>
                          <a:cs typeface="Segoe UI" panose="020B0502040204020203" pitchFamily="34" charset="0"/>
                        </a:rPr>
                        <a:t>Access to your money</a:t>
                      </a:r>
                      <a:r>
                        <a:rPr lang="en-US" sz="1600" b="1" baseline="30000" dirty="0">
                          <a:solidFill>
                            <a:srgbClr val="3369FF"/>
                          </a:solidFill>
                          <a:latin typeface="Segoe UI" panose="020B0502040204020203" pitchFamily="34" charset="0"/>
                          <a:cs typeface="Segoe UI" panose="020B0502040204020203" pitchFamily="34" charset="0"/>
                        </a:rPr>
                        <a:t>3</a:t>
                      </a:r>
                    </a:p>
                  </a:txBody>
                  <a:tcPr marL="0" anchor="ctr">
                    <a:lnT w="6350" cap="flat" cmpd="sng" algn="ctr">
                      <a:solidFill>
                        <a:srgbClr val="002577"/>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63191020"/>
                  </a:ext>
                </a:extLst>
              </a:tr>
              <a:tr h="430974">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2000" b="1" dirty="0">
                        <a:solidFill>
                          <a:srgbClr val="3369FF"/>
                        </a:solidFill>
                        <a:latin typeface="Segoe UI" panose="020B0502040204020203" pitchFamily="34" charset="0"/>
                        <a:cs typeface="Segoe UI" panose="020B0502040204020203" pitchFamily="34" charset="0"/>
                      </a:endParaRPr>
                    </a:p>
                  </a:txBody>
                  <a:tcPr marL="0" anchor="ctr">
                    <a:lnT w="3175"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1821311637"/>
                  </a:ext>
                </a:extLst>
              </a:tr>
            </a:tbl>
          </a:graphicData>
        </a:graphic>
      </p:graphicFrame>
      <p:graphicFrame>
        <p:nvGraphicFramePr>
          <p:cNvPr id="13" name="Table 12">
            <a:extLst>
              <a:ext uri="{FF2B5EF4-FFF2-40B4-BE49-F238E27FC236}">
                <a16:creationId xmlns:a16="http://schemas.microsoft.com/office/drawing/2014/main" id="{3A8CECD8-A356-DF4A-85EB-43FF154DD128}"/>
              </a:ext>
            </a:extLst>
          </p:cNvPr>
          <p:cNvGraphicFramePr>
            <a:graphicFrameLocks noGrp="1"/>
          </p:cNvGraphicFramePr>
          <p:nvPr/>
        </p:nvGraphicFramePr>
        <p:xfrm>
          <a:off x="15785869" y="3017520"/>
          <a:ext cx="208280" cy="420624"/>
        </p:xfrm>
        <a:graphic>
          <a:graphicData uri="http://schemas.openxmlformats.org/drawingml/2006/table">
            <a:tbl>
              <a:tblPr/>
              <a:tblGrid>
                <a:gridCol w="208280">
                  <a:extLst>
                    <a:ext uri="{9D8B030D-6E8A-4147-A177-3AD203B41FA5}">
                      <a16:colId xmlns:a16="http://schemas.microsoft.com/office/drawing/2014/main" val="859867635"/>
                    </a:ext>
                  </a:extLst>
                </a:gridCol>
              </a:tblGrid>
              <a:tr h="0">
                <a:tc>
                  <a:txBody>
                    <a:bodyPr/>
                    <a:lstStyle/>
                    <a:p>
                      <a:endParaRPr lang="en-US" dirty="0"/>
                    </a:p>
                  </a:txBody>
                  <a:tcPr>
                    <a:lnL w="3175" cmpd="sng">
                      <a:solidFill>
                        <a:srgbClr val="FFFFFF"/>
                      </a:solidFill>
                      <a:prstDash val="solid"/>
                    </a:lnL>
                    <a:lnR w="3175" cmpd="sng">
                      <a:solidFill>
                        <a:srgbClr val="FFFFFF"/>
                      </a:solidFill>
                      <a:prstDash val="solid"/>
                    </a:lnR>
                    <a:lnT w="3175" cmpd="sng">
                      <a:solidFill>
                        <a:srgbClr val="FFFFFF"/>
                      </a:solidFill>
                      <a:prstDash val="solid"/>
                    </a:lnT>
                    <a:lnB w="3175" cmpd="sng">
                      <a:solidFill>
                        <a:srgbClr val="FFFFFF"/>
                      </a:solidFill>
                      <a:prstDash val="solid"/>
                    </a:lnB>
                  </a:tcPr>
                </a:tc>
                <a:extLst>
                  <a:ext uri="{0D108BD9-81ED-4DB2-BD59-A6C34878D82A}">
                    <a16:rowId xmlns:a16="http://schemas.microsoft.com/office/drawing/2014/main" val="3847398802"/>
                  </a:ext>
                </a:extLst>
              </a:tr>
            </a:tbl>
          </a:graphicData>
        </a:graphic>
      </p:graphicFrame>
      <p:sp>
        <p:nvSpPr>
          <p:cNvPr id="3" name="TextBox 2">
            <a:extLst>
              <a:ext uri="{FF2B5EF4-FFF2-40B4-BE49-F238E27FC236}">
                <a16:creationId xmlns:a16="http://schemas.microsoft.com/office/drawing/2014/main" id="{E1292FE5-1AF3-AF4B-ADC0-3C6E591C364E}"/>
              </a:ext>
            </a:extLst>
          </p:cNvPr>
          <p:cNvSpPr txBox="1"/>
          <p:nvPr/>
        </p:nvSpPr>
        <p:spPr>
          <a:xfrm>
            <a:off x="9791700" y="3919607"/>
            <a:ext cx="4047392" cy="707886"/>
          </a:xfrm>
          <a:prstGeom prst="rect">
            <a:avLst/>
          </a:prstGeom>
          <a:noFill/>
        </p:spPr>
        <p:txBody>
          <a:bodyPr wrap="square" lIns="0" rtlCol="0">
            <a:spAutoFit/>
          </a:bodyPr>
          <a:lstStyle/>
          <a:p>
            <a:r>
              <a:rPr lang="en-US" sz="2000" b="1" dirty="0">
                <a:solidFill>
                  <a:srgbClr val="3369FF"/>
                </a:solidFill>
                <a:latin typeface="Segoe UI" panose="020B0502040204020203" pitchFamily="34" charset="0"/>
                <a:cs typeface="Segoe UI" panose="020B0502040204020203" pitchFamily="34" charset="0"/>
              </a:rPr>
              <a:t>Financial security benefit for my family, through a death benefit</a:t>
            </a:r>
          </a:p>
        </p:txBody>
      </p:sp>
    </p:spTree>
    <p:extLst>
      <p:ext uri="{BB962C8B-B14F-4D97-AF65-F5344CB8AC3E}">
        <p14:creationId xmlns:p14="http://schemas.microsoft.com/office/powerpoint/2010/main" val="40664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C2B79-201A-8D40-9394-B2A04215621C}"/>
              </a:ext>
            </a:extLst>
          </p:cNvPr>
          <p:cNvSpPr/>
          <p:nvPr/>
        </p:nvSpPr>
        <p:spPr>
          <a:xfrm>
            <a:off x="7315200" y="7749"/>
            <a:ext cx="73152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8" hidden="1">
            <a:extLst>
              <a:ext uri="{FF2B5EF4-FFF2-40B4-BE49-F238E27FC236}">
                <a16:creationId xmlns:a16="http://schemas.microsoft.com/office/drawing/2014/main" id="{EF872C1A-773F-874E-AD6B-F631F47AED2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2556"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EF872C1A-773F-874E-AD6B-F631F47AED2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D8BBEE8-C0D6-004C-B9D3-C19D6FBCC79F}"/>
              </a:ext>
            </a:extLst>
          </p:cNvPr>
          <p:cNvSpPr>
            <a:spLocks noGrp="1"/>
          </p:cNvSpPr>
          <p:nvPr>
            <p:ph type="ftr" sz="quarter" idx="11"/>
          </p:nvPr>
        </p:nvSpPr>
        <p:spPr>
          <a:xfrm>
            <a:off x="8947624" y="7517567"/>
            <a:ext cx="4937760" cy="4381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FFFFFF"/>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5" name="Rectangle 14">
            <a:extLst>
              <a:ext uri="{FF2B5EF4-FFF2-40B4-BE49-F238E27FC236}">
                <a16:creationId xmlns:a16="http://schemas.microsoft.com/office/drawing/2014/main" id="{E8B36C43-40E5-A544-BB52-3AFB3A6EAB7D}"/>
              </a:ext>
            </a:extLst>
          </p:cNvPr>
          <p:cNvSpPr/>
          <p:nvPr/>
        </p:nvSpPr>
        <p:spPr>
          <a:xfrm>
            <a:off x="8745321" y="2518757"/>
            <a:ext cx="4831690" cy="789709"/>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998CD3F1-E042-0E4C-B402-792C74CC249B}"/>
              </a:ext>
            </a:extLst>
          </p:cNvPr>
          <p:cNvSpPr txBox="1">
            <a:spLocks/>
          </p:cNvSpPr>
          <p:nvPr/>
        </p:nvSpPr>
        <p:spPr>
          <a:xfrm>
            <a:off x="358445" y="2648102"/>
            <a:ext cx="6510528" cy="2801723"/>
          </a:xfrm>
          <a:prstGeom prst="rect">
            <a:avLst/>
          </a:prstGeom>
          <a:noFill/>
          <a:ln>
            <a:noFill/>
          </a:ln>
        </p:spPr>
        <p:txBody>
          <a:bodyPr anchor="t" anchorCtr="0"/>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kern="1200">
                <a:solidFill>
                  <a:schemeClr val="tx1"/>
                </a:solidFill>
                <a:latin typeface="IBM Eliot Sans Medium" panose="020B0703050000000000" pitchFamily="34" charset="0"/>
                <a:ea typeface="+mn-ea"/>
                <a:cs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lnSpc>
                <a:spcPct val="100000"/>
              </a:lnSpc>
            </a:pPr>
            <a:r>
              <a:rPr lang="en-US" sz="2200" dirty="0">
                <a:solidFill>
                  <a:srgbClr val="73C0FF"/>
                </a:solidFill>
                <a:latin typeface="Segoe UI" panose="020B0502040204020203" pitchFamily="34" charset="0"/>
              </a:rPr>
              <a:t>While 401</a:t>
            </a:r>
            <a:r>
              <a:rPr lang="en-US" sz="2200" dirty="0">
                <a:solidFill>
                  <a:srgbClr val="73C0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200" dirty="0">
                <a:solidFill>
                  <a:srgbClr val="73C0FF"/>
                </a:solidFill>
                <a:latin typeface="Segoe UI" panose="020B0502040204020203" pitchFamily="34" charset="0"/>
              </a:rPr>
              <a:t>k</a:t>
            </a:r>
            <a:r>
              <a:rPr lang="en-US" sz="2200" dirty="0">
                <a:solidFill>
                  <a:srgbClr val="73C0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200" dirty="0">
                <a:solidFill>
                  <a:srgbClr val="73C0FF"/>
                </a:solidFill>
                <a:latin typeface="Segoe UI" panose="020B0502040204020203" pitchFamily="34" charset="0"/>
              </a:rPr>
              <a:t>s and IRAs offer tax benefits, they do </a:t>
            </a:r>
            <a:r>
              <a:rPr lang="en-US" sz="2200" b="1" dirty="0">
                <a:solidFill>
                  <a:srgbClr val="FFFFFF"/>
                </a:solidFill>
                <a:latin typeface="Segoe UI" panose="020B0502040204020203" pitchFamily="34" charset="0"/>
              </a:rPr>
              <a:t>have income taxes </a:t>
            </a:r>
            <a:r>
              <a:rPr lang="en-US" sz="2200" dirty="0">
                <a:solidFill>
                  <a:srgbClr val="73C0FF"/>
                </a:solidFill>
                <a:latin typeface="Segoe UI" panose="020B0502040204020203" pitchFamily="34" charset="0"/>
              </a:rPr>
              <a:t>on money you pass along.</a:t>
            </a:r>
          </a:p>
          <a:p>
            <a:pPr algn="l">
              <a:lnSpc>
                <a:spcPct val="100000"/>
              </a:lnSpc>
              <a:spcBef>
                <a:spcPts val="1800"/>
              </a:spcBef>
            </a:pPr>
            <a:r>
              <a:rPr lang="en-US" sz="2200" dirty="0">
                <a:solidFill>
                  <a:srgbClr val="73C0FF"/>
                </a:solidFill>
                <a:latin typeface="Segoe UI" panose="020B0502040204020203" pitchFamily="34" charset="0"/>
              </a:rPr>
              <a:t>Permanent life insurance allows you to </a:t>
            </a:r>
            <a:r>
              <a:rPr lang="en-US" sz="2200" b="1" dirty="0">
                <a:solidFill>
                  <a:srgbClr val="FFFFFF"/>
                </a:solidFill>
                <a:latin typeface="Segoe UI" panose="020B0502040204020203" pitchFamily="34" charset="0"/>
              </a:rPr>
              <a:t>keep more </a:t>
            </a:r>
            <a:r>
              <a:rPr lang="en-US" sz="2200" dirty="0">
                <a:solidFill>
                  <a:srgbClr val="73C0FF"/>
                </a:solidFill>
                <a:latin typeface="Segoe UI" panose="020B0502040204020203" pitchFamily="34" charset="0"/>
              </a:rPr>
              <a:t>of your money by helping to </a:t>
            </a:r>
            <a:r>
              <a:rPr lang="en-US" sz="2200" b="1" dirty="0">
                <a:solidFill>
                  <a:srgbClr val="FFFFFF"/>
                </a:solidFill>
                <a:latin typeface="Segoe UI" panose="020B0502040204020203" pitchFamily="34" charset="0"/>
              </a:rPr>
              <a:t>minimize your taxes</a:t>
            </a:r>
            <a:r>
              <a:rPr lang="en-US" sz="2200" dirty="0">
                <a:solidFill>
                  <a:srgbClr val="FFFFFF"/>
                </a:solidFill>
                <a:latin typeface="Segoe UI" panose="020B0502040204020203" pitchFamily="34" charset="0"/>
              </a:rPr>
              <a:t>, </a:t>
            </a:r>
            <a:r>
              <a:rPr lang="en-US" sz="2200" dirty="0">
                <a:solidFill>
                  <a:srgbClr val="73C0FF"/>
                </a:solidFill>
                <a:latin typeface="Segoe UI" panose="020B0502040204020203" pitchFamily="34" charset="0"/>
              </a:rPr>
              <a:t>and generally offering </a:t>
            </a:r>
            <a:r>
              <a:rPr lang="en-US" sz="2200" b="1" dirty="0">
                <a:solidFill>
                  <a:srgbClr val="FFFFFF"/>
                </a:solidFill>
                <a:latin typeface="Segoe UI" panose="020B0502040204020203" pitchFamily="34" charset="0"/>
              </a:rPr>
              <a:t>no income taxes </a:t>
            </a:r>
            <a:r>
              <a:rPr lang="en-US" sz="2200" dirty="0">
                <a:solidFill>
                  <a:srgbClr val="73C0FF"/>
                </a:solidFill>
                <a:latin typeface="Segoe UI" panose="020B0502040204020203" pitchFamily="34" charset="0"/>
              </a:rPr>
              <a:t>on any money you pass along to help give you more control over your and your family’s financial future.</a:t>
            </a:r>
          </a:p>
        </p:txBody>
      </p:sp>
      <p:sp>
        <p:nvSpPr>
          <p:cNvPr id="11" name="Rectangle 10">
            <a:extLst>
              <a:ext uri="{FF2B5EF4-FFF2-40B4-BE49-F238E27FC236}">
                <a16:creationId xmlns:a16="http://schemas.microsoft.com/office/drawing/2014/main" id="{69EFAEE9-27E7-E74C-9576-FE7EF19C7068}"/>
              </a:ext>
            </a:extLst>
          </p:cNvPr>
          <p:cNvSpPr/>
          <p:nvPr/>
        </p:nvSpPr>
        <p:spPr>
          <a:xfrm>
            <a:off x="8745321" y="4063539"/>
            <a:ext cx="4831690" cy="789709"/>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7D319D5D-192C-404A-BB5C-7448F378AB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9923" y="2168697"/>
            <a:ext cx="3887508" cy="3027771"/>
          </a:xfrm>
          <a:prstGeom prst="rect">
            <a:avLst/>
          </a:prstGeom>
        </p:spPr>
      </p:pic>
      <p:sp>
        <p:nvSpPr>
          <p:cNvPr id="18" name="Rectangle 17">
            <a:extLst>
              <a:ext uri="{FF2B5EF4-FFF2-40B4-BE49-F238E27FC236}">
                <a16:creationId xmlns:a16="http://schemas.microsoft.com/office/drawing/2014/main" id="{BB38F216-5D41-2D49-A7A5-63FF8678BB51}"/>
              </a:ext>
            </a:extLst>
          </p:cNvPr>
          <p:cNvSpPr/>
          <p:nvPr/>
        </p:nvSpPr>
        <p:spPr>
          <a:xfrm>
            <a:off x="8809463" y="2564780"/>
            <a:ext cx="4363844" cy="2288469"/>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CD70A04-0F36-0D40-9630-7F959F2B2267}"/>
              </a:ext>
            </a:extLst>
          </p:cNvPr>
          <p:cNvPicPr>
            <a:picLocks noChangeAspect="1"/>
          </p:cNvPicPr>
          <p:nvPr/>
        </p:nvPicPr>
        <p:blipFill>
          <a:blip r:embed="rId9"/>
          <a:stretch>
            <a:fillRect/>
          </a:stretch>
        </p:blipFill>
        <p:spPr>
          <a:xfrm>
            <a:off x="9120304" y="3378127"/>
            <a:ext cx="3792808" cy="717158"/>
          </a:xfrm>
          <a:prstGeom prst="rect">
            <a:avLst/>
          </a:prstGeom>
        </p:spPr>
      </p:pic>
      <p:sp>
        <p:nvSpPr>
          <p:cNvPr id="13" name="Slide Number Placeholder 5">
            <a:extLst>
              <a:ext uri="{FF2B5EF4-FFF2-40B4-BE49-F238E27FC236}">
                <a16:creationId xmlns:a16="http://schemas.microsoft.com/office/drawing/2014/main" id="{8F2A746E-081F-D943-8378-9F5AAD264B80}"/>
              </a:ext>
            </a:extLst>
          </p:cNvPr>
          <p:cNvSpPr txBox="1">
            <a:spLocks/>
          </p:cNvSpPr>
          <p:nvPr/>
        </p:nvSpPr>
        <p:spPr>
          <a:xfrm>
            <a:off x="13892655"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ym typeface="Segoe UI" panose="020B0502040204020203" pitchFamily="34" charset="0"/>
              </a:rPr>
              <a:pPr>
                <a:defRPr/>
              </a:pPr>
              <a:t>16</a:t>
            </a:fld>
            <a:endParaRPr lang="en-US" dirty="0">
              <a:sym typeface="Segoe UI" panose="020B0502040204020203" pitchFamily="34" charset="0"/>
            </a:endParaRPr>
          </a:p>
        </p:txBody>
      </p:sp>
      <p:sp>
        <p:nvSpPr>
          <p:cNvPr id="17" name="Footer Placeholder 3">
            <a:extLst>
              <a:ext uri="{FF2B5EF4-FFF2-40B4-BE49-F238E27FC236}">
                <a16:creationId xmlns:a16="http://schemas.microsoft.com/office/drawing/2014/main" id="{0DA41BF5-5A7E-A64D-A654-8FB3FD3BC106}"/>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The new language of life insurance – Month 00, 2020</a:t>
            </a:r>
            <a:endParaRPr lang="en-US" dirty="0"/>
          </a:p>
        </p:txBody>
      </p:sp>
    </p:spTree>
    <p:extLst>
      <p:ext uri="{BB962C8B-B14F-4D97-AF65-F5344CB8AC3E}">
        <p14:creationId xmlns:p14="http://schemas.microsoft.com/office/powerpoint/2010/main" val="142923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583"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rPr>
              <a:t>Considerations when reviewing life insurance with other vehicles</a:t>
            </a:r>
            <a:endParaRPr lang="en-US" sz="3500" dirty="0">
              <a:solidFill>
                <a:srgbClr val="002577"/>
              </a:solidFill>
              <a:sym typeface="Segoe UI" panose="020B0502040204020203" pitchFamily="34" charset="0"/>
            </a:endParaRP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2743200"/>
            <a:ext cx="13334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FCFD04D3-A403-8B46-9B4C-C1E38CFE0271}"/>
              </a:ext>
            </a:extLst>
          </p:cNvPr>
          <p:cNvSpPr txBox="1">
            <a:spLocks/>
          </p:cNvSpPr>
          <p:nvPr/>
        </p:nvSpPr>
        <p:spPr>
          <a:xfrm>
            <a:off x="376238" y="2989799"/>
            <a:ext cx="6062662" cy="328930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Remember that cash value life insurance has considerations clients should review carefully before selecting a life insurance policy.</a:t>
            </a:r>
          </a:p>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If a client does not keep paying the premium on a life insurance policy, they will lose substantial money in early years.</a:t>
            </a:r>
          </a:p>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To be effective, a client needs to hold the policy until death. A life insurance policy generally takes years to build up substantial cash value.</a:t>
            </a:r>
          </a:p>
          <a:p>
            <a:pPr marL="279400" indent="-279400">
              <a:spcBef>
                <a:spcPts val="1200"/>
              </a:spcBef>
              <a:buClr>
                <a:srgbClr val="002577"/>
              </a:buClr>
            </a:pPr>
            <a:endParaRPr lang="en-US" dirty="0">
              <a:solidFill>
                <a:srgbClr val="002577"/>
              </a:solidFill>
            </a:endParaRPr>
          </a:p>
        </p:txBody>
      </p:sp>
      <p:sp>
        <p:nvSpPr>
          <p:cNvPr id="19" name="Text Placeholder 3">
            <a:extLst>
              <a:ext uri="{FF2B5EF4-FFF2-40B4-BE49-F238E27FC236}">
                <a16:creationId xmlns:a16="http://schemas.microsoft.com/office/drawing/2014/main" id="{DE3B7EC2-80DD-A04E-8257-FBBBE47C2B94}"/>
              </a:ext>
            </a:extLst>
          </p:cNvPr>
          <p:cNvSpPr txBox="1">
            <a:spLocks/>
          </p:cNvSpPr>
          <p:nvPr/>
        </p:nvSpPr>
        <p:spPr>
          <a:xfrm>
            <a:off x="7416338" y="2989799"/>
            <a:ext cx="6375861" cy="328930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Tax-free distributions will reduce the cash value and face amount of the policy. A client may need to pay higher premiums in later years to keep the policy from lapsing.</a:t>
            </a:r>
          </a:p>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Clients must qualify medically and financially for </a:t>
            </a:r>
            <a:br>
              <a:rPr lang="en-US" dirty="0">
                <a:solidFill>
                  <a:srgbClr val="002577"/>
                </a:solidFill>
                <a:latin typeface="Segoe UI" panose="020B0502040204020203" pitchFamily="34" charset="0"/>
                <a:cs typeface="Segoe UI" panose="020B0502040204020203" pitchFamily="34" charset="0"/>
              </a:rPr>
            </a:br>
            <a:r>
              <a:rPr lang="en-US" dirty="0">
                <a:solidFill>
                  <a:srgbClr val="002577"/>
                </a:solidFill>
                <a:latin typeface="Segoe UI" panose="020B0502040204020203" pitchFamily="34" charset="0"/>
                <a:cs typeface="Segoe UI" panose="020B0502040204020203" pitchFamily="34" charset="0"/>
              </a:rPr>
              <a:t>life insurance.</a:t>
            </a:r>
          </a:p>
          <a:p>
            <a:pPr marL="287338" indent="-287338">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Generally, there are many additional charges associated with a life insurance policy, including, but not limited to, </a:t>
            </a:r>
            <a:br>
              <a:rPr lang="en-US" dirty="0">
                <a:solidFill>
                  <a:srgbClr val="002577"/>
                </a:solidFill>
                <a:latin typeface="Segoe UI" panose="020B0502040204020203" pitchFamily="34" charset="0"/>
                <a:cs typeface="Segoe UI" panose="020B0502040204020203" pitchFamily="34" charset="0"/>
              </a:rPr>
            </a:br>
            <a:r>
              <a:rPr lang="en-US" dirty="0">
                <a:solidFill>
                  <a:srgbClr val="002577"/>
                </a:solidFill>
                <a:latin typeface="Segoe UI" panose="020B0502040204020203" pitchFamily="34" charset="0"/>
                <a:cs typeface="Segoe UI" panose="020B0502040204020203" pitchFamily="34" charset="0"/>
              </a:rPr>
              <a:t>a front-end load, monthly administrative charge, monthly segment charge, cost of insurance charge, additional benefit rider costs and surrender charges.</a:t>
            </a:r>
          </a:p>
          <a:p>
            <a:pPr marL="279400" indent="-279400">
              <a:spcBef>
                <a:spcPts val="1200"/>
              </a:spcBef>
              <a:buClr>
                <a:srgbClr val="002577"/>
              </a:buClr>
            </a:pPr>
            <a:endParaRPr lang="en-US" dirty="0">
              <a:solidFill>
                <a:srgbClr val="002577"/>
              </a:solidFill>
            </a:endParaRPr>
          </a:p>
        </p:txBody>
      </p:sp>
    </p:spTree>
    <p:extLst>
      <p:ext uri="{BB962C8B-B14F-4D97-AF65-F5344CB8AC3E}">
        <p14:creationId xmlns:p14="http://schemas.microsoft.com/office/powerpoint/2010/main" val="64897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5E0074FF-EAAC-D240-BA03-51815110473A}"/>
              </a:ext>
            </a:extLst>
          </p:cNvPr>
          <p:cNvSpPr/>
          <p:nvPr/>
        </p:nvSpPr>
        <p:spPr>
          <a:xfrm>
            <a:off x="7402513"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E4B7E0BB-7C44-B544-8D22-4C574AE05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1020" y="2153696"/>
            <a:ext cx="487560" cy="627603"/>
          </a:xfrm>
          <a:prstGeom prst="rect">
            <a:avLst/>
          </a:prstGeom>
        </p:spPr>
      </p:pic>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7605"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Why it works</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7402513"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76600"/>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What we say</a:t>
            </a: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7332414" y="3276600"/>
            <a:ext cx="471807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Why it works</a:t>
            </a:r>
          </a:p>
        </p:txBody>
      </p:sp>
      <p:graphicFrame>
        <p:nvGraphicFramePr>
          <p:cNvPr id="2" name="Table 1">
            <a:extLst>
              <a:ext uri="{FF2B5EF4-FFF2-40B4-BE49-F238E27FC236}">
                <a16:creationId xmlns:a16="http://schemas.microsoft.com/office/drawing/2014/main" id="{7FF113E0-4C12-2642-A213-ABEEE85FDCA7}"/>
              </a:ext>
            </a:extLst>
          </p:cNvPr>
          <p:cNvGraphicFramePr>
            <a:graphicFrameLocks noGrp="1"/>
          </p:cNvGraphicFramePr>
          <p:nvPr>
            <p:extLst>
              <p:ext uri="{D42A27DB-BD31-4B8C-83A1-F6EECF244321}">
                <p14:modId xmlns:p14="http://schemas.microsoft.com/office/powerpoint/2010/main" val="4210550368"/>
              </p:ext>
            </p:extLst>
          </p:nvPr>
        </p:nvGraphicFramePr>
        <p:xfrm>
          <a:off x="457200" y="3700334"/>
          <a:ext cx="6792913" cy="2514600"/>
        </p:xfrm>
        <a:graphic>
          <a:graphicData uri="http://schemas.openxmlformats.org/drawingml/2006/table">
            <a:tbl>
              <a:tblPr firstRow="1" bandRow="1">
                <a:tableStyleId>{5C22544A-7EE6-4342-B048-85BDC9FD1C3A}</a:tableStyleId>
              </a:tblPr>
              <a:tblGrid>
                <a:gridCol w="6792913">
                  <a:extLst>
                    <a:ext uri="{9D8B030D-6E8A-4147-A177-3AD203B41FA5}">
                      <a16:colId xmlns:a16="http://schemas.microsoft.com/office/drawing/2014/main" val="3432959093"/>
                    </a:ext>
                  </a:extLst>
                </a:gridCol>
              </a:tblGrid>
              <a:tr h="838200">
                <a:tc>
                  <a:txBody>
                    <a:bodyPr/>
                    <a:lstStyle/>
                    <a:p>
                      <a:pPr marL="290513" indent="-290513" algn="l" eaLnBrk="0" fontAlgn="base" hangingPunct="0">
                        <a:lnSpc>
                          <a:spcPct val="100000"/>
                        </a:lnSpc>
                        <a:spcBef>
                          <a:spcPts val="1200"/>
                        </a:spcBef>
                        <a:buClr>
                          <a:srgbClr val="002577"/>
                        </a:buClr>
                      </a:pPr>
                      <a:r>
                        <a:rPr lang="en-US" sz="2000" b="1" dirty="0">
                          <a:solidFill>
                            <a:srgbClr val="3369FF"/>
                          </a:solidFill>
                          <a:latin typeface="Segoe UI" panose="020B0502040204020203" pitchFamily="34" charset="0"/>
                          <a:cs typeface="Segoe UI" panose="020B0502040204020203" pitchFamily="34" charset="0"/>
                        </a:rPr>
                        <a:t>Like/unlike</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dirty="0">
                          <a:solidFill>
                            <a:srgbClr val="3369FF"/>
                          </a:solidFill>
                          <a:latin typeface="Segoe UI" panose="020B0502040204020203" pitchFamily="34" charset="0"/>
                          <a:cs typeface="Segoe UI" panose="020B0502040204020203" pitchFamily="34" charset="0"/>
                        </a:rPr>
                        <a:t>Minimizing your taxes</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dirty="0">
                          <a:solidFill>
                            <a:srgbClr val="3369FF"/>
                          </a:solidFill>
                          <a:latin typeface="Segoe UI" panose="020B0502040204020203" pitchFamily="34" charset="0"/>
                          <a:cs typeface="Segoe UI" panose="020B0502040204020203" pitchFamily="34" charset="0"/>
                        </a:rPr>
                        <a:t>No income taxes</a:t>
                      </a:r>
                      <a:r>
                        <a:rPr lang="en-US" sz="1600" b="1" baseline="40000" dirty="0">
                          <a:solidFill>
                            <a:srgbClr val="3369FF"/>
                          </a:solidFill>
                          <a:latin typeface="Segoe UI" panose="020B0502040204020203" pitchFamily="34" charset="0"/>
                          <a:cs typeface="Segoe UI" panose="020B0502040204020203" pitchFamily="34" charset="0"/>
                        </a:rPr>
                        <a:t>4</a:t>
                      </a:r>
                    </a:p>
                  </a:txBody>
                  <a:tcPr marL="0" anchor="ctr">
                    <a:lnT w="6350" cap="flat" cmpd="sng" algn="ctr">
                      <a:solidFill>
                        <a:srgbClr val="002577"/>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graphicFrame>
        <p:nvGraphicFramePr>
          <p:cNvPr id="19" name="Table 18">
            <a:extLst>
              <a:ext uri="{FF2B5EF4-FFF2-40B4-BE49-F238E27FC236}">
                <a16:creationId xmlns:a16="http://schemas.microsoft.com/office/drawing/2014/main" id="{7674BFCF-C244-5940-82DB-A910CE82844F}"/>
              </a:ext>
            </a:extLst>
          </p:cNvPr>
          <p:cNvGraphicFramePr>
            <a:graphicFrameLocks noGrp="1"/>
          </p:cNvGraphicFramePr>
          <p:nvPr>
            <p:extLst>
              <p:ext uri="{D42A27DB-BD31-4B8C-83A1-F6EECF244321}">
                <p14:modId xmlns:p14="http://schemas.microsoft.com/office/powerpoint/2010/main" val="2278094755"/>
              </p:ext>
            </p:extLst>
          </p:nvPr>
        </p:nvGraphicFramePr>
        <p:xfrm>
          <a:off x="7459649" y="3700334"/>
          <a:ext cx="6705600" cy="251460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432959093"/>
                    </a:ext>
                  </a:extLst>
                </a:gridCol>
              </a:tblGrid>
              <a:tr h="838200">
                <a:tc>
                  <a:txBody>
                    <a:bodyPr/>
                    <a:lstStyle/>
                    <a:p>
                      <a:pPr marL="0" lvl="0" indent="0" algn="l" defTabSz="914400" fontAlgn="base">
                        <a:lnSpc>
                          <a:spcPct val="100000"/>
                        </a:lnSpc>
                        <a:spcBef>
                          <a:spcPts val="1200"/>
                        </a:spcBef>
                        <a:spcAft>
                          <a:spcPct val="0"/>
                        </a:spcAft>
                        <a:buNone/>
                      </a:pPr>
                      <a:r>
                        <a:rPr lang="en-US" sz="2000" b="0" spc="-20" baseline="0" dirty="0">
                          <a:solidFill>
                            <a:srgbClr val="002577"/>
                          </a:solidFill>
                          <a:latin typeface="Segoe UI" panose="020B0502040204020203" pitchFamily="34" charset="0"/>
                          <a:ea typeface="ＭＳ Ｐゴシック" pitchFamily="34" charset="-128"/>
                          <a:cs typeface="Segoe UI" panose="020B0502040204020203" pitchFamily="34" charset="0"/>
                        </a:rPr>
                        <a:t>Help them appreciate the benefits</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lvl="0" indent="0" algn="l" defTabSz="914400" fontAlgn="base">
                        <a:lnSpc>
                          <a:spcPct val="100000"/>
                        </a:lnSpc>
                        <a:spcBef>
                          <a:spcPts val="1200"/>
                        </a:spcBef>
                        <a:spcAft>
                          <a:spcPct val="0"/>
                        </a:spcAft>
                        <a:buNone/>
                      </a:pPr>
                      <a:r>
                        <a:rPr lang="en-US" altLang="zh-CN" sz="2000" dirty="0">
                          <a:solidFill>
                            <a:srgbClr val="002577"/>
                          </a:solidFill>
                          <a:latin typeface="Segoe UI" panose="020B0502040204020203" pitchFamily="34" charset="0"/>
                          <a:ea typeface="ＭＳ Ｐゴシック" pitchFamily="34" charset="-128"/>
                          <a:cs typeface="Segoe UI" panose="020B0502040204020203" pitchFamily="34" charset="0"/>
                        </a:rPr>
                        <a:t>Do you have to ask?</a:t>
                      </a:r>
                    </a:p>
                  </a:txBody>
                  <a:tcPr marL="0" anchor="ct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indent="0" algn="l">
                        <a:lnSpc>
                          <a:spcPct val="100000"/>
                        </a:lnSpc>
                        <a:spcBef>
                          <a:spcPts val="1200"/>
                        </a:spcBef>
                        <a:buNone/>
                        <a:defRPr/>
                      </a:pPr>
                      <a:r>
                        <a:rPr lang="en-US" altLang="zh-CN" sz="2000" spc="0" baseline="0" dirty="0">
                          <a:solidFill>
                            <a:srgbClr val="002577"/>
                          </a:solidFill>
                          <a:latin typeface="Segoe UI" panose="020B0502040204020203" pitchFamily="34" charset="0"/>
                          <a:ea typeface="ＭＳ Ｐゴシック" pitchFamily="34" charset="-128"/>
                          <a:cs typeface="Segoe UI" panose="020B0502040204020203" pitchFamily="34" charset="0"/>
                        </a:rPr>
                        <a:t>Explicit reassurance helps</a:t>
                      </a:r>
                      <a:endParaRPr lang="en-US" altLang="zh-CN" sz="2000" spc="-20" baseline="0" dirty="0">
                        <a:solidFill>
                          <a:srgbClr val="002577"/>
                        </a:solidFill>
                        <a:latin typeface="Segoe UI" panose="020B0502040204020203" pitchFamily="34" charset="0"/>
                        <a:ea typeface="ＭＳ Ｐゴシック" pitchFamily="34" charset="-128"/>
                        <a:cs typeface="Segoe UI" panose="020B0502040204020203" pitchFamily="34" charset="0"/>
                      </a:endParaRPr>
                    </a:p>
                  </a:txBody>
                  <a:tcPr marL="0" anchor="ctr">
                    <a:lnT w="6350" cap="flat" cmpd="sng" algn="ctr">
                      <a:solidFill>
                        <a:srgbClr val="002577"/>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sp>
        <p:nvSpPr>
          <p:cNvPr id="16" name="Oval 15">
            <a:extLst>
              <a:ext uri="{FF2B5EF4-FFF2-40B4-BE49-F238E27FC236}">
                <a16:creationId xmlns:a16="http://schemas.microsoft.com/office/drawing/2014/main" id="{C2AF295C-8F89-2849-838F-2C87196FA0E2}"/>
              </a:ext>
            </a:extLst>
          </p:cNvPr>
          <p:cNvSpPr/>
          <p:nvPr/>
        </p:nvSpPr>
        <p:spPr>
          <a:xfrm>
            <a:off x="473102"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D152929-B87A-0F4D-BA23-FB1294BD21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598" y="2017548"/>
            <a:ext cx="909879" cy="909879"/>
          </a:xfrm>
          <a:prstGeom prst="rect">
            <a:avLst/>
          </a:prstGeom>
        </p:spPr>
      </p:pic>
      <p:sp>
        <p:nvSpPr>
          <p:cNvPr id="23" name="Text Placeholder 2">
            <a:extLst>
              <a:ext uri="{FF2B5EF4-FFF2-40B4-BE49-F238E27FC236}">
                <a16:creationId xmlns:a16="http://schemas.microsoft.com/office/drawing/2014/main" id="{778E8009-3F55-C54E-822F-ADB305D0CFD9}"/>
              </a:ext>
            </a:extLst>
          </p:cNvPr>
          <p:cNvSpPr txBox="1">
            <a:spLocks/>
          </p:cNvSpPr>
          <p:nvPr/>
        </p:nvSpPr>
        <p:spPr>
          <a:xfrm>
            <a:off x="366484" y="6996545"/>
            <a:ext cx="7547232" cy="318656"/>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19063" indent="-119063">
              <a:spcBef>
                <a:spcPct val="50000"/>
              </a:spcBef>
              <a:buNone/>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4	The possibility for income tax implications may exist if a policy lapses or becomes a Modified Endowment Contract.</a:t>
            </a:r>
          </a:p>
        </p:txBody>
      </p:sp>
    </p:spTree>
    <p:extLst>
      <p:ext uri="{BB962C8B-B14F-4D97-AF65-F5344CB8AC3E}">
        <p14:creationId xmlns:p14="http://schemas.microsoft.com/office/powerpoint/2010/main" val="205156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8627"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2" name="Text Placeholder 4">
            <a:extLst>
              <a:ext uri="{FF2B5EF4-FFF2-40B4-BE49-F238E27FC236}">
                <a16:creationId xmlns:a16="http://schemas.microsoft.com/office/drawing/2014/main" id="{1759465F-D93B-0C44-9216-ADF3567FF1D6}"/>
              </a:ext>
            </a:extLst>
          </p:cNvPr>
          <p:cNvSpPr txBox="1">
            <a:spLocks/>
          </p:cNvSpPr>
          <p:nvPr/>
        </p:nvSpPr>
        <p:spPr>
          <a:xfrm>
            <a:off x="356153" y="2743200"/>
            <a:ext cx="9194247" cy="201930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3000"/>
              </a:lnSpc>
              <a:spcBef>
                <a:spcPts val="1800"/>
              </a:spcBef>
              <a:buNone/>
            </a:pPr>
            <a:r>
              <a:rPr lang="en-US" sz="2400" dirty="0">
                <a:solidFill>
                  <a:srgbClr val="002577"/>
                </a:solidFill>
                <a:latin typeface="Segoe UI" panose="020B0502040204020203" pitchFamily="34" charset="0"/>
                <a:cs typeface="Segoe UI" panose="020B0502040204020203" pitchFamily="34" charset="0"/>
              </a:rPr>
              <a:t>Permanent life insurance provides additional </a:t>
            </a:r>
            <a:r>
              <a:rPr lang="en-US" sz="2400" b="1" dirty="0">
                <a:solidFill>
                  <a:srgbClr val="3369FF"/>
                </a:solidFill>
                <a:latin typeface="Segoe UI" panose="020B0502040204020203" pitchFamily="34" charset="0"/>
                <a:cs typeface="Segoe UI" panose="020B0502040204020203" pitchFamily="34" charset="0"/>
              </a:rPr>
              <a:t>tax diversification </a:t>
            </a:r>
            <a:r>
              <a:rPr lang="en-US" sz="2400" dirty="0">
                <a:solidFill>
                  <a:srgbClr val="002577"/>
                </a:solidFill>
                <a:latin typeface="Segoe UI" panose="020B0502040204020203" pitchFamily="34" charset="0"/>
                <a:cs typeface="Segoe UI" panose="020B0502040204020203" pitchFamily="34" charset="0"/>
              </a:rPr>
              <a:t>beyond traditional retirement investments with the </a:t>
            </a:r>
            <a:r>
              <a:rPr lang="en-US" sz="2400" b="1" dirty="0">
                <a:solidFill>
                  <a:srgbClr val="3369FF"/>
                </a:solidFill>
                <a:latin typeface="Segoe UI" panose="020B0502040204020203" pitchFamily="34" charset="0"/>
                <a:cs typeface="Segoe UI" panose="020B0502040204020203" pitchFamily="34" charset="0"/>
              </a:rPr>
              <a:t>added bonus </a:t>
            </a:r>
            <a:r>
              <a:rPr lang="en-US" sz="2400" dirty="0">
                <a:solidFill>
                  <a:srgbClr val="002577"/>
                </a:solidFill>
                <a:latin typeface="Segoe UI" panose="020B0502040204020203" pitchFamily="34" charset="0"/>
                <a:cs typeface="Segoe UI" panose="020B0502040204020203" pitchFamily="34" charset="0"/>
              </a:rPr>
              <a:t>of knowing your family’s financial needs will be met.</a:t>
            </a:r>
          </a:p>
        </p:txBody>
      </p:sp>
      <p:sp>
        <p:nvSpPr>
          <p:cNvPr id="13" name="Title 3">
            <a:extLst>
              <a:ext uri="{FF2B5EF4-FFF2-40B4-BE49-F238E27FC236}">
                <a16:creationId xmlns:a16="http://schemas.microsoft.com/office/drawing/2014/main" id="{04BB0B44-D8D2-F342-8FAD-1CD4F7FBC12D}"/>
              </a:ext>
            </a:extLst>
          </p:cNvPr>
          <p:cNvSpPr txBox="1">
            <a:spLocks/>
          </p:cNvSpPr>
          <p:nvPr/>
        </p:nvSpPr>
        <p:spPr>
          <a:xfrm>
            <a:off x="364864" y="400484"/>
            <a:ext cx="10607936" cy="575833"/>
          </a:xfrm>
          <a:prstGeom prst="rect">
            <a:avLst/>
          </a:prstGeom>
        </p:spPr>
        <p:txBody>
          <a:bodyPr>
            <a:normAutofit/>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sym typeface="Segoe UI" panose="020B0502040204020203" pitchFamily="34" charset="0"/>
              </a:rPr>
              <a:t>Language to lose</a:t>
            </a:r>
          </a:p>
        </p:txBody>
      </p:sp>
      <p:grpSp>
        <p:nvGrpSpPr>
          <p:cNvPr id="29" name="Group 28">
            <a:extLst>
              <a:ext uri="{FF2B5EF4-FFF2-40B4-BE49-F238E27FC236}">
                <a16:creationId xmlns:a16="http://schemas.microsoft.com/office/drawing/2014/main" id="{52D84ECB-6E0D-6D47-8DE8-2444CECDB294}"/>
              </a:ext>
            </a:extLst>
          </p:cNvPr>
          <p:cNvGrpSpPr/>
          <p:nvPr/>
        </p:nvGrpSpPr>
        <p:grpSpPr>
          <a:xfrm rot="10800000">
            <a:off x="8281650" y="3619500"/>
            <a:ext cx="89609" cy="1143000"/>
            <a:chOff x="6334111" y="1763726"/>
            <a:chExt cx="89609" cy="1143000"/>
          </a:xfrm>
        </p:grpSpPr>
        <p:cxnSp>
          <p:nvCxnSpPr>
            <p:cNvPr id="30" name="Straight Connector 29">
              <a:extLst>
                <a:ext uri="{FF2B5EF4-FFF2-40B4-BE49-F238E27FC236}">
                  <a16:creationId xmlns:a16="http://schemas.microsoft.com/office/drawing/2014/main" id="{BA859EFB-EAB2-8048-BA2C-1345AD681491}"/>
                </a:ext>
              </a:extLst>
            </p:cNvPr>
            <p:cNvCxnSpPr>
              <a:cxnSpLocks/>
            </p:cNvCxnSpPr>
            <p:nvPr/>
          </p:nvCxnSpPr>
          <p:spPr>
            <a:xfrm rot="10800000" flipV="1">
              <a:off x="6378915" y="1763726"/>
              <a:ext cx="0" cy="1098194"/>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D080BBD-FB36-FC46-B31E-11E34A0F0EF2}"/>
                </a:ext>
              </a:extLst>
            </p:cNvPr>
            <p:cNvSpPr/>
            <p:nvPr/>
          </p:nvSpPr>
          <p:spPr>
            <a:xfrm>
              <a:off x="6334111" y="2817117"/>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447B1BD-897B-144D-B3F1-F951C3CD2B52}"/>
              </a:ext>
            </a:extLst>
          </p:cNvPr>
          <p:cNvSpPr txBox="1"/>
          <p:nvPr/>
        </p:nvSpPr>
        <p:spPr>
          <a:xfrm>
            <a:off x="8050725" y="4762500"/>
            <a:ext cx="5342500" cy="923330"/>
          </a:xfrm>
          <a:prstGeom prst="rect">
            <a:avLst/>
          </a:prstGeom>
          <a:solidFill>
            <a:schemeClr val="bg1"/>
          </a:solid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Family protection isn’t an “added bonus” and shouldn’t be talked about as a secondary benefit. </a:t>
            </a:r>
          </a:p>
        </p:txBody>
      </p:sp>
      <p:sp>
        <p:nvSpPr>
          <p:cNvPr id="17" name="TextBox 16">
            <a:extLst>
              <a:ext uri="{FF2B5EF4-FFF2-40B4-BE49-F238E27FC236}">
                <a16:creationId xmlns:a16="http://schemas.microsoft.com/office/drawing/2014/main" id="{AFDC5632-2006-4F4A-8DD4-D4BAC7E1C6C4}"/>
              </a:ext>
            </a:extLst>
          </p:cNvPr>
          <p:cNvSpPr txBox="1"/>
          <p:nvPr/>
        </p:nvSpPr>
        <p:spPr>
          <a:xfrm>
            <a:off x="7494124" y="1016595"/>
            <a:ext cx="4933403" cy="923330"/>
          </a:xfrm>
          <a:prstGeom prst="rect">
            <a:avLst/>
          </a:prstGeom>
          <a:solidFill>
            <a:schemeClr val="bg1"/>
          </a:solidFill>
          <a:ln w="6350">
            <a:solidFill>
              <a:srgbClr val="002577"/>
            </a:solidFill>
          </a:ln>
        </p:spPr>
        <p:txBody>
          <a:bodyPr wrap="square" lIns="182880" tIns="182880" rIns="182880" bIns="182880" rtlCol="0">
            <a:spAutoFit/>
          </a:bodyPr>
          <a:lstStyle/>
          <a:p>
            <a:pPr>
              <a:defRPr/>
            </a:pPr>
            <a:r>
              <a:rPr lang="en-US" altLang="zh-CN" dirty="0">
                <a:solidFill>
                  <a:srgbClr val="3369FF"/>
                </a:solidFill>
                <a:latin typeface="Segoe UI" panose="020B0502040204020203" pitchFamily="34" charset="0"/>
                <a:ea typeface="Arial Unicode MS" pitchFamily="34" charset="-128"/>
                <a:cs typeface="Segoe UI" panose="020B0502040204020203" pitchFamily="34" charset="0"/>
              </a:rPr>
              <a:t>The phrase tax diversification isn’t connected to a real benefit for consumers.</a:t>
            </a:r>
          </a:p>
        </p:txBody>
      </p:sp>
      <p:grpSp>
        <p:nvGrpSpPr>
          <p:cNvPr id="18" name="Group 17">
            <a:extLst>
              <a:ext uri="{FF2B5EF4-FFF2-40B4-BE49-F238E27FC236}">
                <a16:creationId xmlns:a16="http://schemas.microsoft.com/office/drawing/2014/main" id="{52ECC602-6669-CF47-A00C-52F21A5C9E60}"/>
              </a:ext>
            </a:extLst>
          </p:cNvPr>
          <p:cNvGrpSpPr/>
          <p:nvPr/>
        </p:nvGrpSpPr>
        <p:grpSpPr>
          <a:xfrm>
            <a:off x="7734306" y="1939925"/>
            <a:ext cx="89609" cy="792423"/>
            <a:chOff x="6354393" y="2138498"/>
            <a:chExt cx="89609" cy="792423"/>
          </a:xfrm>
        </p:grpSpPr>
        <p:cxnSp>
          <p:nvCxnSpPr>
            <p:cNvPr id="19" name="Straight Connector 18">
              <a:extLst>
                <a:ext uri="{FF2B5EF4-FFF2-40B4-BE49-F238E27FC236}">
                  <a16:creationId xmlns:a16="http://schemas.microsoft.com/office/drawing/2014/main" id="{1659D442-0D21-A046-9BDB-ACD1CF571731}"/>
                </a:ext>
              </a:extLst>
            </p:cNvPr>
            <p:cNvCxnSpPr>
              <a:cxnSpLocks/>
            </p:cNvCxnSpPr>
            <p:nvPr/>
          </p:nvCxnSpPr>
          <p:spPr>
            <a:xfrm>
              <a:off x="6400800" y="2138498"/>
              <a:ext cx="0" cy="776148"/>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3D64622-AEB2-034C-8BBA-F91486FCB459}"/>
                </a:ext>
              </a:extLst>
            </p:cNvPr>
            <p:cNvSpPr/>
            <p:nvPr/>
          </p:nvSpPr>
          <p:spPr>
            <a:xfrm>
              <a:off x="6354393" y="2841312"/>
              <a:ext cx="89609" cy="89609"/>
            </a:xfrm>
            <a:prstGeom prst="ellipse">
              <a:avLst/>
            </a:prstGeom>
            <a:solidFill>
              <a:srgbClr val="FFFFFF"/>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352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951" name="think-cell Slide" r:id="rId5" imgW="7772400" imgH="10058400" progId="TCLayout.ActiveDocument.1">
                  <p:embed/>
                </p:oleObj>
              </mc:Choice>
              <mc:Fallback>
                <p:oleObj name="think-cell Slide" r:id="rId5"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The new language of life insurance – Month 00, 2020</a:t>
            </a: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latin typeface="Segoe UI" panose="020B0502040204020203" pitchFamily="34" charset="0"/>
                <a:sym typeface="Segoe UI" panose="020B0502040204020203" pitchFamily="34" charset="0"/>
              </a:rPr>
              <a:t>What we’ll cover today</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p:txBody>
          <a:bodyPr/>
          <a:lstStyle/>
          <a:p>
            <a:r>
              <a:rPr lang="en-US" sz="2000" dirty="0" err="1"/>
              <a:t>maslansky</a:t>
            </a:r>
            <a:r>
              <a:rPr lang="en-US" sz="2000" dirty="0"/>
              <a:t> + partners</a:t>
            </a: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sym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688597"/>
            <a:ext cx="2956681" cy="841562"/>
          </a:xfrm>
        </p:spPr>
        <p:txBody>
          <a:bodyPr/>
          <a:lstStyle/>
          <a:p>
            <a:r>
              <a:rPr lang="en-US" sz="2000" dirty="0"/>
              <a:t>Research methodology</a:t>
            </a:r>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688597"/>
            <a:ext cx="2956681" cy="584953"/>
          </a:xfrm>
        </p:spPr>
        <p:txBody>
          <a:bodyPr/>
          <a:lstStyle/>
          <a:p>
            <a:r>
              <a:rPr lang="en-US" sz="2000" dirty="0">
                <a:solidFill>
                  <a:schemeClr val="tx2"/>
                </a:solidFill>
              </a:rPr>
              <a:t>Positioning permanent</a:t>
            </a:r>
          </a:p>
          <a:p>
            <a:r>
              <a:rPr lang="en-US" sz="2000" dirty="0">
                <a:solidFill>
                  <a:schemeClr val="tx2"/>
                </a:solidFill>
              </a:rPr>
              <a:t>life insurance</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7">
            <a:extLst>
              <a:ext uri="{FF2B5EF4-FFF2-40B4-BE49-F238E27FC236}">
                <a16:creationId xmlns:a16="http://schemas.microsoft.com/office/drawing/2014/main" id="{2E7F201F-ADBE-2540-B5A0-AFFBD3CFF4CF}"/>
              </a:ext>
            </a:extLst>
          </p:cNvPr>
          <p:cNvSpPr txBox="1">
            <a:spLocks/>
          </p:cNvSpPr>
          <p:nvPr/>
        </p:nvSpPr>
        <p:spPr>
          <a:xfrm>
            <a:off x="7700437" y="4378272"/>
            <a:ext cx="3021538" cy="1565328"/>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buFont typeface="Courier New" panose="02070309020205020404" pitchFamily="49" charset="0"/>
              <a:buChar char="o"/>
            </a:pPr>
            <a:r>
              <a:rPr lang="en-US" sz="1600" b="0" dirty="0">
                <a:solidFill>
                  <a:schemeClr val="tx2"/>
                </a:solidFill>
              </a:rPr>
              <a:t>Live More.</a:t>
            </a:r>
          </a:p>
          <a:p>
            <a:pPr marL="285750" indent="-285750">
              <a:buFont typeface="Courier New" panose="02070309020205020404" pitchFamily="49" charset="0"/>
              <a:buChar char="o"/>
            </a:pPr>
            <a:r>
              <a:rPr lang="en-US" sz="1600" b="0" dirty="0">
                <a:solidFill>
                  <a:schemeClr val="tx2"/>
                </a:solidFill>
              </a:rPr>
              <a:t>Keep More.</a:t>
            </a:r>
          </a:p>
          <a:p>
            <a:pPr marL="285750" indent="-285750">
              <a:buFont typeface="Courier New" panose="02070309020205020404" pitchFamily="49" charset="0"/>
              <a:buChar char="o"/>
            </a:pPr>
            <a:r>
              <a:rPr lang="en-US" sz="1600" b="0" dirty="0">
                <a:solidFill>
                  <a:schemeClr val="tx2"/>
                </a:solidFill>
              </a:rPr>
              <a:t>Build More.</a:t>
            </a:r>
          </a:p>
        </p:txBody>
      </p:sp>
    </p:spTree>
    <p:extLst>
      <p:ext uri="{BB962C8B-B14F-4D97-AF65-F5344CB8AC3E}">
        <p14:creationId xmlns:p14="http://schemas.microsoft.com/office/powerpoint/2010/main" val="235291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C2B79-201A-8D40-9394-B2A04215621C}"/>
              </a:ext>
            </a:extLst>
          </p:cNvPr>
          <p:cNvSpPr/>
          <p:nvPr/>
        </p:nvSpPr>
        <p:spPr>
          <a:xfrm>
            <a:off x="7315200" y="0"/>
            <a:ext cx="7315200" cy="822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8" hidden="1">
            <a:extLst>
              <a:ext uri="{FF2B5EF4-FFF2-40B4-BE49-F238E27FC236}">
                <a16:creationId xmlns:a16="http://schemas.microsoft.com/office/drawing/2014/main" id="{EF872C1A-773F-874E-AD6B-F631F47AED2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9649"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EF872C1A-773F-874E-AD6B-F631F47AED2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D8BBEE8-C0D6-004C-B9D3-C19D6FBCC79F}"/>
              </a:ext>
            </a:extLst>
          </p:cNvPr>
          <p:cNvSpPr>
            <a:spLocks noGrp="1"/>
          </p:cNvSpPr>
          <p:nvPr>
            <p:ph type="ftr" sz="quarter" idx="11"/>
          </p:nvPr>
        </p:nvSpPr>
        <p:spPr>
          <a:xfrm>
            <a:off x="8947624" y="7517567"/>
            <a:ext cx="4937760" cy="4381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FFFFFF"/>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6" name="Text Placeholder 4">
            <a:extLst>
              <a:ext uri="{FF2B5EF4-FFF2-40B4-BE49-F238E27FC236}">
                <a16:creationId xmlns:a16="http://schemas.microsoft.com/office/drawing/2014/main" id="{998CD3F1-E042-0E4C-B402-792C74CC249B}"/>
              </a:ext>
            </a:extLst>
          </p:cNvPr>
          <p:cNvSpPr txBox="1">
            <a:spLocks/>
          </p:cNvSpPr>
          <p:nvPr/>
        </p:nvSpPr>
        <p:spPr>
          <a:xfrm>
            <a:off x="358445" y="2648102"/>
            <a:ext cx="6510528" cy="2801723"/>
          </a:xfrm>
          <a:prstGeom prst="rect">
            <a:avLst/>
          </a:prstGeom>
          <a:noFill/>
          <a:ln>
            <a:noFill/>
          </a:ln>
        </p:spPr>
        <p:txBody>
          <a:bodyPr anchor="t" anchorCtr="0"/>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kern="1200">
                <a:solidFill>
                  <a:schemeClr val="tx1"/>
                </a:solidFill>
                <a:latin typeface="IBM Eliot Sans Medium" panose="020B0703050000000000" pitchFamily="34" charset="0"/>
                <a:ea typeface="+mn-ea"/>
                <a:cs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lnSpc>
                <a:spcPct val="100000"/>
              </a:lnSpc>
            </a:pPr>
            <a:r>
              <a:rPr lang="en-US" sz="2200" dirty="0">
                <a:solidFill>
                  <a:srgbClr val="73C0FF"/>
                </a:solidFill>
                <a:latin typeface="Segoe UI" panose="020B0502040204020203" pitchFamily="34" charset="0"/>
              </a:rPr>
              <a:t>Permanent life insurance is a smart addition to help </a:t>
            </a:r>
            <a:r>
              <a:rPr lang="en-US" sz="2200" b="1" dirty="0">
                <a:solidFill>
                  <a:srgbClr val="FFFFFF"/>
                </a:solidFill>
                <a:latin typeface="Segoe UI" panose="020B0502040204020203" pitchFamily="34" charset="0"/>
              </a:rPr>
              <a:t>build your assets</a:t>
            </a:r>
            <a:r>
              <a:rPr lang="en-US" sz="2200" dirty="0">
                <a:solidFill>
                  <a:srgbClr val="FFFFFF"/>
                </a:solidFill>
                <a:latin typeface="Segoe UI" panose="020B0502040204020203" pitchFamily="34" charset="0"/>
              </a:rPr>
              <a:t>. </a:t>
            </a:r>
            <a:r>
              <a:rPr lang="en-US" sz="2200" dirty="0">
                <a:solidFill>
                  <a:srgbClr val="73C0FF"/>
                </a:solidFill>
                <a:latin typeface="Segoe UI" panose="020B0502040204020203" pitchFamily="34" charset="0"/>
              </a:rPr>
              <a:t>Unlike term insurance, permanent life insurance does have </a:t>
            </a:r>
            <a:r>
              <a:rPr lang="en-US" sz="2200" b="1" dirty="0">
                <a:solidFill>
                  <a:srgbClr val="FFFFFF"/>
                </a:solidFill>
                <a:latin typeface="Segoe UI" panose="020B0502040204020203" pitchFamily="34" charset="0"/>
              </a:rPr>
              <a:t>cash value </a:t>
            </a:r>
            <a:r>
              <a:rPr lang="en-US" sz="2200" dirty="0">
                <a:solidFill>
                  <a:srgbClr val="73C0FF"/>
                </a:solidFill>
                <a:latin typeface="Segoe UI" panose="020B0502040204020203" pitchFamily="34" charset="0"/>
              </a:rPr>
              <a:t>with the potential to grow over time, </a:t>
            </a:r>
            <a:r>
              <a:rPr lang="en-US" sz="2200" b="1" dirty="0">
                <a:solidFill>
                  <a:srgbClr val="FFFFFF"/>
                </a:solidFill>
                <a:latin typeface="Segoe UI" panose="020B0502040204020203" pitchFamily="34" charset="0"/>
              </a:rPr>
              <a:t>with </a:t>
            </a:r>
            <a:br>
              <a:rPr lang="en-US" sz="2200" b="1" dirty="0">
                <a:solidFill>
                  <a:srgbClr val="FFFFFF"/>
                </a:solidFill>
                <a:latin typeface="Segoe UI" panose="020B0502040204020203" pitchFamily="34" charset="0"/>
              </a:rPr>
            </a:br>
            <a:r>
              <a:rPr lang="en-US" sz="2200" b="1" dirty="0">
                <a:solidFill>
                  <a:srgbClr val="FFFFFF"/>
                </a:solidFill>
                <a:latin typeface="Segoe UI" panose="020B0502040204020203" pitchFamily="34" charset="0"/>
              </a:rPr>
              <a:t>tax-deferred growth</a:t>
            </a:r>
            <a:r>
              <a:rPr lang="en-US" sz="2200" dirty="0">
                <a:solidFill>
                  <a:srgbClr val="FFFFFF"/>
                </a:solidFill>
                <a:latin typeface="Segoe UI" panose="020B0502040204020203" pitchFamily="34" charset="0"/>
              </a:rPr>
              <a:t>.</a:t>
            </a:r>
          </a:p>
        </p:txBody>
      </p:sp>
      <p:pic>
        <p:nvPicPr>
          <p:cNvPr id="14" name="Graphic 13">
            <a:extLst>
              <a:ext uri="{FF2B5EF4-FFF2-40B4-BE49-F238E27FC236}">
                <a16:creationId xmlns:a16="http://schemas.microsoft.com/office/drawing/2014/main" id="{7B080D48-C05F-C342-BCAE-70E9E035C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9923" y="2168697"/>
            <a:ext cx="3887508" cy="3027771"/>
          </a:xfrm>
          <a:prstGeom prst="rect">
            <a:avLst/>
          </a:prstGeom>
        </p:spPr>
      </p:pic>
      <p:sp>
        <p:nvSpPr>
          <p:cNvPr id="18" name="Rectangle 17">
            <a:extLst>
              <a:ext uri="{FF2B5EF4-FFF2-40B4-BE49-F238E27FC236}">
                <a16:creationId xmlns:a16="http://schemas.microsoft.com/office/drawing/2014/main" id="{BEE1499A-CD35-6D41-8711-A77827A1E70B}"/>
              </a:ext>
            </a:extLst>
          </p:cNvPr>
          <p:cNvSpPr/>
          <p:nvPr/>
        </p:nvSpPr>
        <p:spPr>
          <a:xfrm>
            <a:off x="8809463" y="2564780"/>
            <a:ext cx="4363844" cy="2288469"/>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CA1C030-5A74-D443-8F8F-44CEDE19336D}"/>
              </a:ext>
            </a:extLst>
          </p:cNvPr>
          <p:cNvPicPr>
            <a:picLocks noChangeAspect="1"/>
          </p:cNvPicPr>
          <p:nvPr/>
        </p:nvPicPr>
        <p:blipFill>
          <a:blip r:embed="rId9"/>
          <a:stretch>
            <a:fillRect/>
          </a:stretch>
        </p:blipFill>
        <p:spPr>
          <a:xfrm>
            <a:off x="9120303" y="4028880"/>
            <a:ext cx="3777774" cy="736408"/>
          </a:xfrm>
          <a:prstGeom prst="rect">
            <a:avLst/>
          </a:prstGeom>
        </p:spPr>
      </p:pic>
      <p:sp>
        <p:nvSpPr>
          <p:cNvPr id="11" name="Slide Number Placeholder 5">
            <a:extLst>
              <a:ext uri="{FF2B5EF4-FFF2-40B4-BE49-F238E27FC236}">
                <a16:creationId xmlns:a16="http://schemas.microsoft.com/office/drawing/2014/main" id="{F5CB89F6-3A67-8F49-B18E-F4EB432BBB92}"/>
              </a:ext>
            </a:extLst>
          </p:cNvPr>
          <p:cNvSpPr txBox="1">
            <a:spLocks/>
          </p:cNvSpPr>
          <p:nvPr/>
        </p:nvSpPr>
        <p:spPr>
          <a:xfrm>
            <a:off x="13892655"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ym typeface="Segoe UI" panose="020B0502040204020203" pitchFamily="34" charset="0"/>
              </a:rPr>
              <a:pPr>
                <a:defRPr/>
              </a:pPr>
              <a:t>20</a:t>
            </a:fld>
            <a:endParaRPr lang="en-US" dirty="0">
              <a:sym typeface="Segoe UI" panose="020B0502040204020203" pitchFamily="34" charset="0"/>
            </a:endParaRPr>
          </a:p>
        </p:txBody>
      </p:sp>
      <p:sp>
        <p:nvSpPr>
          <p:cNvPr id="13" name="Footer Placeholder 3">
            <a:extLst>
              <a:ext uri="{FF2B5EF4-FFF2-40B4-BE49-F238E27FC236}">
                <a16:creationId xmlns:a16="http://schemas.microsoft.com/office/drawing/2014/main" id="{4CEDDA5D-2593-E94E-8C25-0782EB7A9833}"/>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The new language of life insurance – Month 00, 2020</a:t>
            </a:r>
            <a:endParaRPr lang="en-US" dirty="0"/>
          </a:p>
        </p:txBody>
      </p:sp>
    </p:spTree>
    <p:extLst>
      <p:ext uri="{BB962C8B-B14F-4D97-AF65-F5344CB8AC3E}">
        <p14:creationId xmlns:p14="http://schemas.microsoft.com/office/powerpoint/2010/main" val="189910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692"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Why it works</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7402513"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85392"/>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What we say</a:t>
            </a: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7332414" y="3276600"/>
            <a:ext cx="471807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Why it works</a:t>
            </a:r>
          </a:p>
        </p:txBody>
      </p:sp>
      <p:graphicFrame>
        <p:nvGraphicFramePr>
          <p:cNvPr id="2" name="Table 1">
            <a:extLst>
              <a:ext uri="{FF2B5EF4-FFF2-40B4-BE49-F238E27FC236}">
                <a16:creationId xmlns:a16="http://schemas.microsoft.com/office/drawing/2014/main" id="{7FF113E0-4C12-2642-A213-ABEEE85FDCA7}"/>
              </a:ext>
            </a:extLst>
          </p:cNvPr>
          <p:cNvGraphicFramePr>
            <a:graphicFrameLocks noGrp="1"/>
          </p:cNvGraphicFramePr>
          <p:nvPr>
            <p:extLst>
              <p:ext uri="{D42A27DB-BD31-4B8C-83A1-F6EECF244321}">
                <p14:modId xmlns:p14="http://schemas.microsoft.com/office/powerpoint/2010/main" val="460403742"/>
              </p:ext>
            </p:extLst>
          </p:nvPr>
        </p:nvGraphicFramePr>
        <p:xfrm>
          <a:off x="457200" y="3700334"/>
          <a:ext cx="6792913" cy="3013579"/>
        </p:xfrm>
        <a:graphic>
          <a:graphicData uri="http://schemas.openxmlformats.org/drawingml/2006/table">
            <a:tbl>
              <a:tblPr firstRow="1" bandRow="1">
                <a:tableStyleId>{5C22544A-7EE6-4342-B048-85BDC9FD1C3A}</a:tableStyleId>
              </a:tblPr>
              <a:tblGrid>
                <a:gridCol w="6792913">
                  <a:extLst>
                    <a:ext uri="{9D8B030D-6E8A-4147-A177-3AD203B41FA5}">
                      <a16:colId xmlns:a16="http://schemas.microsoft.com/office/drawing/2014/main" val="3432959093"/>
                    </a:ext>
                  </a:extLst>
                </a:gridCol>
              </a:tblGrid>
              <a:tr h="1337179">
                <a:tc>
                  <a:txBody>
                    <a:bodyPr/>
                    <a:lstStyle/>
                    <a:p>
                      <a:pPr marL="290513" indent="-290513" algn="l" eaLnBrk="0" fontAlgn="base" hangingPunct="0">
                        <a:lnSpc>
                          <a:spcPct val="100000"/>
                        </a:lnSpc>
                        <a:spcBef>
                          <a:spcPts val="1200"/>
                        </a:spcBef>
                        <a:buClr>
                          <a:srgbClr val="002577"/>
                        </a:buClr>
                      </a:pPr>
                      <a:r>
                        <a:rPr lang="en-US" sz="2000" b="1" dirty="0">
                          <a:solidFill>
                            <a:srgbClr val="3369FF"/>
                          </a:solidFill>
                          <a:latin typeface="Segoe UI" panose="020B0502040204020203" pitchFamily="34" charset="0"/>
                          <a:cs typeface="Segoe UI" panose="020B0502040204020203" pitchFamily="34" charset="0"/>
                        </a:rPr>
                        <a:t>Tax-deferred growth</a:t>
                      </a: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dirty="0">
                          <a:solidFill>
                            <a:srgbClr val="3369FF"/>
                          </a:solidFill>
                          <a:latin typeface="Segoe UI" panose="020B0502040204020203" pitchFamily="34" charset="0"/>
                          <a:cs typeface="Segoe UI" panose="020B0502040204020203" pitchFamily="34" charset="0"/>
                        </a:rPr>
                        <a:t>Build your assets more quickly</a:t>
                      </a:r>
                    </a:p>
                  </a:txBody>
                  <a:tcPr marL="0" anchor="ctr">
                    <a:lnT w="6350" cap="flat" cmpd="sng" algn="ctr">
                      <a:solidFill>
                        <a:srgbClr val="002577"/>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marR="0" lvl="0" indent="0" algn="ctr" defTabSz="1097198" rtl="0" eaLnBrk="1" fontAlgn="auto" latinLnBrk="0" hangingPunct="1">
                        <a:lnSpc>
                          <a:spcPct val="100000"/>
                        </a:lnSpc>
                        <a:spcBef>
                          <a:spcPts val="0"/>
                        </a:spcBef>
                        <a:spcAft>
                          <a:spcPts val="0"/>
                        </a:spcAft>
                        <a:buClrTx/>
                        <a:buSzTx/>
                        <a:buFontTx/>
                        <a:buNone/>
                        <a:tabLst/>
                        <a:defRPr/>
                      </a:pPr>
                      <a:endParaRPr lang="en-US" sz="1600" b="1" baseline="40000" dirty="0">
                        <a:solidFill>
                          <a:srgbClr val="3369FF"/>
                        </a:solidFill>
                        <a:latin typeface="Segoe UI" panose="020B0502040204020203" pitchFamily="34" charset="0"/>
                        <a:cs typeface="Segoe UI" panose="020B0502040204020203" pitchFamily="34" charset="0"/>
                      </a:endParaRPr>
                    </a:p>
                  </a:txBody>
                  <a:tcPr marL="0" anchor="ctr">
                    <a:lnT w="3175"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graphicFrame>
        <p:nvGraphicFramePr>
          <p:cNvPr id="19" name="Table 18">
            <a:extLst>
              <a:ext uri="{FF2B5EF4-FFF2-40B4-BE49-F238E27FC236}">
                <a16:creationId xmlns:a16="http://schemas.microsoft.com/office/drawing/2014/main" id="{7674BFCF-C244-5940-82DB-A910CE82844F}"/>
              </a:ext>
            </a:extLst>
          </p:cNvPr>
          <p:cNvGraphicFramePr>
            <a:graphicFrameLocks noGrp="1"/>
          </p:cNvGraphicFramePr>
          <p:nvPr>
            <p:extLst>
              <p:ext uri="{D42A27DB-BD31-4B8C-83A1-F6EECF244321}">
                <p14:modId xmlns:p14="http://schemas.microsoft.com/office/powerpoint/2010/main" val="1987712076"/>
              </p:ext>
            </p:extLst>
          </p:nvPr>
        </p:nvGraphicFramePr>
        <p:xfrm>
          <a:off x="7459649" y="3700334"/>
          <a:ext cx="6705600" cy="3013579"/>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3432959093"/>
                    </a:ext>
                  </a:extLst>
                </a:gridCol>
              </a:tblGrid>
              <a:tr h="1337179">
                <a:tc>
                  <a:txBody>
                    <a:bodyPr/>
                    <a:lstStyle/>
                    <a:p>
                      <a:pPr algn="l">
                        <a:defRPr/>
                      </a:pPr>
                      <a:r>
                        <a:rPr lang="en-US" altLang="zh-CN" sz="2000" b="0" i="0" kern="1200" dirty="0">
                          <a:solidFill>
                            <a:srgbClr val="002577"/>
                          </a:solidFill>
                          <a:latin typeface="Segoe UI" panose="020B0502040204020203" pitchFamily="34" charset="0"/>
                          <a:ea typeface="Arial Unicode MS" pitchFamily="34" charset="-128"/>
                          <a:cs typeface="Segoe UI" panose="020B0502040204020203" pitchFamily="34" charset="0"/>
                        </a:rPr>
                        <a:t>Confirms it’s</a:t>
                      </a:r>
                      <a:r>
                        <a:rPr lang="en-US" altLang="zh-CN" sz="2000" b="0" i="0" kern="1200" baseline="0" dirty="0">
                          <a:solidFill>
                            <a:srgbClr val="002577"/>
                          </a:solidFill>
                          <a:latin typeface="Segoe UI" panose="020B0502040204020203" pitchFamily="34" charset="0"/>
                          <a:ea typeface="Arial Unicode MS" pitchFamily="34" charset="-128"/>
                          <a:cs typeface="Segoe UI" panose="020B0502040204020203" pitchFamily="34" charset="0"/>
                        </a:rPr>
                        <a:t> </a:t>
                      </a:r>
                      <a:r>
                        <a:rPr lang="en-US" altLang="zh-CN" sz="2000" b="0" i="0" kern="1200" dirty="0">
                          <a:solidFill>
                            <a:srgbClr val="002577"/>
                          </a:solidFill>
                          <a:latin typeface="Segoe UI" panose="020B0502040204020203" pitchFamily="34" charset="0"/>
                          <a:ea typeface="Arial Unicode MS" pitchFamily="34" charset="-128"/>
                          <a:cs typeface="Segoe UI" panose="020B0502040204020203" pitchFamily="34" charset="0"/>
                        </a:rPr>
                        <a:t>credible</a:t>
                      </a:r>
                      <a:r>
                        <a:rPr lang="en-US" altLang="zh-CN" sz="2000" b="0" i="0" kern="1200" baseline="0" dirty="0">
                          <a:solidFill>
                            <a:srgbClr val="002577"/>
                          </a:solidFill>
                          <a:latin typeface="Segoe UI" panose="020B0502040204020203" pitchFamily="34" charset="0"/>
                          <a:ea typeface="Arial Unicode MS" pitchFamily="34" charset="-128"/>
                          <a:cs typeface="Segoe UI" panose="020B0502040204020203" pitchFamily="34" charset="0"/>
                        </a:rPr>
                        <a:t> and positive, while signaling there’s </a:t>
                      </a:r>
                      <a:br>
                        <a:rPr lang="en-US" altLang="zh-CN" sz="2000" b="0" i="0" kern="1200" baseline="0" dirty="0">
                          <a:solidFill>
                            <a:srgbClr val="002577"/>
                          </a:solidFill>
                          <a:latin typeface="Segoe UI" panose="020B0502040204020203" pitchFamily="34" charset="0"/>
                          <a:ea typeface="Arial Unicode MS" pitchFamily="34" charset="-128"/>
                          <a:cs typeface="Segoe UI" panose="020B0502040204020203" pitchFamily="34" charset="0"/>
                        </a:rPr>
                      </a:br>
                      <a:r>
                        <a:rPr lang="en-US" altLang="zh-CN" sz="2000" b="0" i="0" kern="1200" baseline="0" dirty="0">
                          <a:solidFill>
                            <a:srgbClr val="002577"/>
                          </a:solidFill>
                          <a:latin typeface="Segoe UI" panose="020B0502040204020203" pitchFamily="34" charset="0"/>
                          <a:ea typeface="Arial Unicode MS" pitchFamily="34" charset="-128"/>
                          <a:cs typeface="Segoe UI" panose="020B0502040204020203" pitchFamily="34" charset="0"/>
                        </a:rPr>
                        <a:t>tax-deferred growth they’re missing out on</a:t>
                      </a:r>
                      <a:endParaRPr lang="en-US" altLang="zh-CN" sz="2000" b="0" i="0" kern="1200" dirty="0">
                        <a:solidFill>
                          <a:srgbClr val="002577"/>
                        </a:solidFill>
                        <a:latin typeface="Segoe UI" panose="020B0502040204020203" pitchFamily="34" charset="0"/>
                        <a:ea typeface="Arial Unicode MS" pitchFamily="34" charset="-128"/>
                        <a:cs typeface="Segoe UI" panose="020B0502040204020203" pitchFamily="34" charset="0"/>
                      </a:endParaRPr>
                    </a:p>
                  </a:txBody>
                  <a:tcPr marL="0" anchor="ctr">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31915793"/>
                  </a:ext>
                </a:extLst>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i="0" kern="1200" dirty="0">
                          <a:solidFill>
                            <a:srgbClr val="002577"/>
                          </a:solidFill>
                          <a:latin typeface="Segoe UI" panose="020B0502040204020203" pitchFamily="34" charset="0"/>
                          <a:ea typeface="Arial Unicode MS" pitchFamily="34" charset="-128"/>
                          <a:cs typeface="Segoe UI" panose="020B0502040204020203" pitchFamily="34" charset="0"/>
                        </a:rPr>
                        <a:t>Offers the</a:t>
                      </a:r>
                      <a:r>
                        <a:rPr lang="en-US" altLang="zh-CN" sz="2000" b="0" i="0" kern="1200" baseline="0" dirty="0">
                          <a:solidFill>
                            <a:srgbClr val="002577"/>
                          </a:solidFill>
                          <a:latin typeface="Segoe UI" panose="020B0502040204020203" pitchFamily="34" charset="0"/>
                          <a:ea typeface="Arial Unicode MS" pitchFamily="34" charset="-128"/>
                          <a:cs typeface="Segoe UI" panose="020B0502040204020203" pitchFamily="34" charset="0"/>
                        </a:rPr>
                        <a:t> ultimate benefit of growth</a:t>
                      </a:r>
                      <a:endParaRPr lang="en-US" altLang="zh-CN" sz="2000" b="0" i="0" kern="1200" dirty="0">
                        <a:solidFill>
                          <a:srgbClr val="002577"/>
                        </a:solidFill>
                        <a:latin typeface="Segoe UI" panose="020B0502040204020203" pitchFamily="34" charset="0"/>
                        <a:ea typeface="Arial Unicode MS" pitchFamily="34" charset="-128"/>
                        <a:cs typeface="Segoe UI" panose="020B0502040204020203" pitchFamily="34" charset="0"/>
                      </a:endParaRPr>
                    </a:p>
                  </a:txBody>
                  <a:tcPr marL="0" anchor="ctr">
                    <a:lnT w="6350" cap="flat" cmpd="sng" algn="ctr">
                      <a:solidFill>
                        <a:srgbClr val="002577"/>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3919378"/>
                  </a:ext>
                </a:extLst>
              </a:tr>
              <a:tr h="838200">
                <a:tc>
                  <a:txBody>
                    <a:bodyPr/>
                    <a:lstStyle/>
                    <a:p>
                      <a:pPr marL="0" indent="0" algn="ctr">
                        <a:lnSpc>
                          <a:spcPct val="100000"/>
                        </a:lnSpc>
                        <a:spcBef>
                          <a:spcPts val="1200"/>
                        </a:spcBef>
                        <a:buNone/>
                        <a:defRPr/>
                      </a:pPr>
                      <a:endParaRPr lang="en-US" altLang="zh-CN" sz="2000" spc="-20" baseline="0" dirty="0">
                        <a:solidFill>
                          <a:srgbClr val="002577"/>
                        </a:solidFill>
                        <a:latin typeface="Segoe UI" panose="020B0502040204020203" pitchFamily="34" charset="0"/>
                        <a:ea typeface="ＭＳ Ｐゴシック" pitchFamily="34" charset="-128"/>
                        <a:cs typeface="Segoe UI" panose="020B0502040204020203" pitchFamily="34" charset="0"/>
                      </a:endParaRPr>
                    </a:p>
                  </a:txBody>
                  <a:tcPr marL="0" anchor="ctr">
                    <a:lnT w="3175"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923884562"/>
                  </a:ext>
                </a:extLst>
              </a:tr>
            </a:tbl>
          </a:graphicData>
        </a:graphic>
      </p:graphicFrame>
      <p:sp>
        <p:nvSpPr>
          <p:cNvPr id="16" name="Oval 15">
            <a:extLst>
              <a:ext uri="{FF2B5EF4-FFF2-40B4-BE49-F238E27FC236}">
                <a16:creationId xmlns:a16="http://schemas.microsoft.com/office/drawing/2014/main" id="{C2AF295C-8F89-2849-838F-2C87196FA0E2}"/>
              </a:ext>
            </a:extLst>
          </p:cNvPr>
          <p:cNvSpPr/>
          <p:nvPr/>
        </p:nvSpPr>
        <p:spPr>
          <a:xfrm>
            <a:off x="473102"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D152929-B87A-0F4D-BA23-FB1294BD21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598" y="2017548"/>
            <a:ext cx="909879" cy="909879"/>
          </a:xfrm>
          <a:prstGeom prst="rect">
            <a:avLst/>
          </a:prstGeom>
        </p:spPr>
      </p:pic>
      <p:sp>
        <p:nvSpPr>
          <p:cNvPr id="24" name="Oval 23">
            <a:extLst>
              <a:ext uri="{FF2B5EF4-FFF2-40B4-BE49-F238E27FC236}">
                <a16:creationId xmlns:a16="http://schemas.microsoft.com/office/drawing/2014/main" id="{7FFC1214-8471-D748-9A65-91802CF9CC46}"/>
              </a:ext>
            </a:extLst>
          </p:cNvPr>
          <p:cNvSpPr/>
          <p:nvPr/>
        </p:nvSpPr>
        <p:spPr>
          <a:xfrm>
            <a:off x="7402513"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AC0446B1-40F2-7343-A27A-161859252E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20" y="2153696"/>
            <a:ext cx="487560" cy="627603"/>
          </a:xfrm>
          <a:prstGeom prst="rect">
            <a:avLst/>
          </a:prstGeom>
        </p:spPr>
      </p:pic>
    </p:spTree>
    <p:extLst>
      <p:ext uri="{BB962C8B-B14F-4D97-AF65-F5344CB8AC3E}">
        <p14:creationId xmlns:p14="http://schemas.microsoft.com/office/powerpoint/2010/main" val="118265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628AC8-1BAD-DE45-85E2-BBB1448719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5026" y="3928819"/>
            <a:ext cx="1558763" cy="1558763"/>
          </a:xfrm>
          <a:prstGeom prst="rect">
            <a:avLst/>
          </a:prstGeom>
        </p:spPr>
      </p:pic>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714"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Avoid investment jargon</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447992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9745116" y="3238500"/>
            <a:ext cx="40470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76600"/>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You say</a:t>
            </a: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9717044" y="3276600"/>
            <a:ext cx="2354511"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Instead say</a:t>
            </a:r>
          </a:p>
        </p:txBody>
      </p:sp>
      <p:sp>
        <p:nvSpPr>
          <p:cNvPr id="16" name="Oval 15">
            <a:extLst>
              <a:ext uri="{FF2B5EF4-FFF2-40B4-BE49-F238E27FC236}">
                <a16:creationId xmlns:a16="http://schemas.microsoft.com/office/drawing/2014/main" id="{C2AF295C-8F89-2849-838F-2C87196FA0E2}"/>
              </a:ext>
            </a:extLst>
          </p:cNvPr>
          <p:cNvSpPr/>
          <p:nvPr/>
        </p:nvSpPr>
        <p:spPr>
          <a:xfrm>
            <a:off x="473102" y="1950388"/>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D152929-B87A-0F4D-BA23-FB1294BD21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598" y="2017548"/>
            <a:ext cx="909879" cy="909879"/>
          </a:xfrm>
          <a:prstGeom prst="rect">
            <a:avLst/>
          </a:prstGeom>
        </p:spPr>
      </p:pic>
      <p:sp>
        <p:nvSpPr>
          <p:cNvPr id="23" name="Text Placeholder 5">
            <a:extLst>
              <a:ext uri="{FF2B5EF4-FFF2-40B4-BE49-F238E27FC236}">
                <a16:creationId xmlns:a16="http://schemas.microsoft.com/office/drawing/2014/main" id="{0D9F74DB-083E-2A4B-9AF5-E6935368800F}"/>
              </a:ext>
            </a:extLst>
          </p:cNvPr>
          <p:cNvSpPr txBox="1">
            <a:spLocks/>
          </p:cNvSpPr>
          <p:nvPr/>
        </p:nvSpPr>
        <p:spPr>
          <a:xfrm>
            <a:off x="5044860" y="3276384"/>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panose="020B0502040204020203" pitchFamily="34" charset="0"/>
                <a:cs typeface="Segoe UI" panose="020B0502040204020203" pitchFamily="34" charset="0"/>
                <a:sym typeface="Segoe UI" panose="020B0502040204020203" pitchFamily="34" charset="0"/>
              </a:rPr>
              <a:t>They hear</a:t>
            </a:r>
          </a:p>
          <a:p>
            <a:pPr marL="0" indent="0">
              <a:buNone/>
            </a:pPr>
            <a:endParaRPr lang="en-US" sz="2000" b="1" dirty="0">
              <a:solidFill>
                <a:srgbClr val="002577"/>
              </a:solidFill>
              <a:latin typeface="Segoe UI" panose="020B0502040204020203" pitchFamily="34" charset="0"/>
              <a:cs typeface="Segoe UI" panose="020B0502040204020203" pitchFamily="34" charset="0"/>
            </a:endParaRPr>
          </a:p>
        </p:txBody>
      </p:sp>
      <p:sp>
        <p:nvSpPr>
          <p:cNvPr id="27" name="Oval 26">
            <a:extLst>
              <a:ext uri="{FF2B5EF4-FFF2-40B4-BE49-F238E27FC236}">
                <a16:creationId xmlns:a16="http://schemas.microsoft.com/office/drawing/2014/main" id="{59CF5364-B8D2-354E-BCC5-1040CB5DFBC0}"/>
              </a:ext>
            </a:extLst>
          </p:cNvPr>
          <p:cNvSpPr/>
          <p:nvPr/>
        </p:nvSpPr>
        <p:spPr>
          <a:xfrm>
            <a:off x="5134432" y="1939925"/>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9ECFC9D-35F3-D844-B9FC-0011A6C12AD7}"/>
              </a:ext>
            </a:extLst>
          </p:cNvPr>
          <p:cNvSpPr/>
          <p:nvPr/>
        </p:nvSpPr>
        <p:spPr>
          <a:xfrm>
            <a:off x="9802914" y="1939925"/>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1183A99E-11DA-0146-968C-F67011F3DE7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36184" y="2137417"/>
            <a:ext cx="599290" cy="596824"/>
          </a:xfrm>
          <a:prstGeom prst="rect">
            <a:avLst/>
          </a:prstGeom>
        </p:spPr>
      </p:pic>
      <p:cxnSp>
        <p:nvCxnSpPr>
          <p:cNvPr id="45" name="Straight Connector 44">
            <a:extLst>
              <a:ext uri="{FF2B5EF4-FFF2-40B4-BE49-F238E27FC236}">
                <a16:creationId xmlns:a16="http://schemas.microsoft.com/office/drawing/2014/main" id="{82E65F53-0145-3E40-BE3D-84ECAEBDECE5}"/>
              </a:ext>
            </a:extLst>
          </p:cNvPr>
          <p:cNvCxnSpPr>
            <a:cxnSpLocks/>
          </p:cNvCxnSpPr>
          <p:nvPr/>
        </p:nvCxnSpPr>
        <p:spPr>
          <a:xfrm>
            <a:off x="5097087" y="3238500"/>
            <a:ext cx="44533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3A8CECD8-A356-DF4A-85EB-43FF154DD128}"/>
              </a:ext>
            </a:extLst>
          </p:cNvPr>
          <p:cNvGraphicFramePr>
            <a:graphicFrameLocks noGrp="1"/>
          </p:cNvGraphicFramePr>
          <p:nvPr/>
        </p:nvGraphicFramePr>
        <p:xfrm>
          <a:off x="15785869" y="3017520"/>
          <a:ext cx="208280" cy="420624"/>
        </p:xfrm>
        <a:graphic>
          <a:graphicData uri="http://schemas.openxmlformats.org/drawingml/2006/table">
            <a:tbl>
              <a:tblPr/>
              <a:tblGrid>
                <a:gridCol w="208280">
                  <a:extLst>
                    <a:ext uri="{9D8B030D-6E8A-4147-A177-3AD203B41FA5}">
                      <a16:colId xmlns:a16="http://schemas.microsoft.com/office/drawing/2014/main" val="859867635"/>
                    </a:ext>
                  </a:extLst>
                </a:gridCol>
              </a:tblGrid>
              <a:tr h="0">
                <a:tc>
                  <a:txBody>
                    <a:bodyPr/>
                    <a:lstStyle/>
                    <a:p>
                      <a:endParaRPr lang="en-US" dirty="0"/>
                    </a:p>
                  </a:txBody>
                  <a:tcPr>
                    <a:lnL w="3175" cmpd="sng">
                      <a:solidFill>
                        <a:srgbClr val="FFFFFF"/>
                      </a:solidFill>
                      <a:prstDash val="solid"/>
                    </a:lnL>
                    <a:lnR w="3175" cmpd="sng">
                      <a:solidFill>
                        <a:srgbClr val="FFFFFF"/>
                      </a:solidFill>
                      <a:prstDash val="solid"/>
                    </a:lnR>
                    <a:lnT w="3175" cmpd="sng">
                      <a:solidFill>
                        <a:srgbClr val="FFFFFF"/>
                      </a:solidFill>
                      <a:prstDash val="solid"/>
                    </a:lnT>
                    <a:lnB w="3175" cmpd="sng">
                      <a:solidFill>
                        <a:srgbClr val="FFFFFF"/>
                      </a:solidFill>
                      <a:prstDash val="solid"/>
                    </a:lnB>
                  </a:tcPr>
                </a:tc>
                <a:extLst>
                  <a:ext uri="{0D108BD9-81ED-4DB2-BD59-A6C34878D82A}">
                    <a16:rowId xmlns:a16="http://schemas.microsoft.com/office/drawing/2014/main" val="3847398802"/>
                  </a:ext>
                </a:extLst>
              </a:tr>
            </a:tbl>
          </a:graphicData>
        </a:graphic>
      </p:graphicFrame>
      <p:sp>
        <p:nvSpPr>
          <p:cNvPr id="5" name="TextBox 4">
            <a:extLst>
              <a:ext uri="{FF2B5EF4-FFF2-40B4-BE49-F238E27FC236}">
                <a16:creationId xmlns:a16="http://schemas.microsoft.com/office/drawing/2014/main" id="{B28C21FB-C6E9-7F40-A82B-383FBFB6E23B}"/>
              </a:ext>
            </a:extLst>
          </p:cNvPr>
          <p:cNvSpPr txBox="1"/>
          <p:nvPr/>
        </p:nvSpPr>
        <p:spPr>
          <a:xfrm>
            <a:off x="369280" y="4282671"/>
            <a:ext cx="4479925" cy="707886"/>
          </a:xfrm>
          <a:prstGeom prst="rect">
            <a:avLst/>
          </a:prstGeom>
          <a:noFill/>
        </p:spPr>
        <p:txBody>
          <a:bodyPr wrap="square" rtlCol="0">
            <a:spAutoFit/>
          </a:bodyPr>
          <a:lstStyle/>
          <a:p>
            <a:pPr lvl="0" defTabSz="914400" fontAlgn="base">
              <a:spcBef>
                <a:spcPts val="1200"/>
              </a:spcBef>
              <a:spcAft>
                <a:spcPct val="0"/>
              </a:spcAft>
            </a:pPr>
            <a:r>
              <a:rPr lang="en-US" sz="2000" dirty="0">
                <a:solidFill>
                  <a:srgbClr val="002577"/>
                </a:solidFill>
                <a:latin typeface="Segoe UI" panose="020B0502040204020203" pitchFamily="34" charset="0"/>
                <a:cs typeface="Segoe UI" panose="020B0502040204020203" pitchFamily="34" charset="0"/>
              </a:rPr>
              <a:t>Your earned value may </a:t>
            </a:r>
            <a:r>
              <a:rPr lang="en-US" sz="2000" b="1" dirty="0">
                <a:solidFill>
                  <a:srgbClr val="3369FF"/>
                </a:solidFill>
                <a:latin typeface="Segoe UI" panose="020B0502040204020203" pitchFamily="34" charset="0"/>
                <a:cs typeface="Segoe UI" panose="020B0502040204020203" pitchFamily="34" charset="0"/>
              </a:rPr>
              <a:t>increase </a:t>
            </a:r>
            <a:br>
              <a:rPr lang="en-US" sz="2000" b="1" dirty="0">
                <a:solidFill>
                  <a:srgbClr val="3369FF"/>
                </a:solidFill>
                <a:latin typeface="Segoe UI" panose="020B0502040204020203" pitchFamily="34" charset="0"/>
                <a:cs typeface="Segoe UI" panose="020B0502040204020203" pitchFamily="34" charset="0"/>
              </a:rPr>
            </a:br>
            <a:r>
              <a:rPr lang="en-US" sz="2000" b="1" dirty="0">
                <a:solidFill>
                  <a:srgbClr val="3369FF"/>
                </a:solidFill>
                <a:latin typeface="Segoe UI" panose="020B0502040204020203" pitchFamily="34" charset="0"/>
                <a:cs typeface="Segoe UI" panose="020B0502040204020203" pitchFamily="34" charset="0"/>
              </a:rPr>
              <a:t>and decrease </a:t>
            </a:r>
            <a:r>
              <a:rPr lang="en-US" sz="2000" dirty="0">
                <a:solidFill>
                  <a:srgbClr val="002577"/>
                </a:solidFill>
                <a:latin typeface="Segoe UI" panose="020B0502040204020203" pitchFamily="34" charset="0"/>
                <a:cs typeface="Segoe UI" panose="020B0502040204020203" pitchFamily="34" charset="0"/>
              </a:rPr>
              <a:t>with the market</a:t>
            </a:r>
          </a:p>
        </p:txBody>
      </p:sp>
      <p:sp>
        <p:nvSpPr>
          <p:cNvPr id="26" name="TextBox 25">
            <a:extLst>
              <a:ext uri="{FF2B5EF4-FFF2-40B4-BE49-F238E27FC236}">
                <a16:creationId xmlns:a16="http://schemas.microsoft.com/office/drawing/2014/main" id="{4AE76681-C31F-0649-BED6-563C514AC93E}"/>
              </a:ext>
            </a:extLst>
          </p:cNvPr>
          <p:cNvSpPr txBox="1"/>
          <p:nvPr/>
        </p:nvSpPr>
        <p:spPr>
          <a:xfrm>
            <a:off x="9694027" y="4282671"/>
            <a:ext cx="4098174" cy="1015663"/>
          </a:xfrm>
          <a:prstGeom prst="rect">
            <a:avLst/>
          </a:prstGeom>
          <a:noFill/>
        </p:spPr>
        <p:txBody>
          <a:bodyPr wrap="square" rtlCol="0">
            <a:spAutoFit/>
          </a:bodyPr>
          <a:lstStyle/>
          <a:p>
            <a:pPr>
              <a:spcBef>
                <a:spcPts val="1200"/>
              </a:spcBef>
            </a:pPr>
            <a:r>
              <a:rPr lang="en-US" sz="2000" b="1" dirty="0">
                <a:solidFill>
                  <a:srgbClr val="3369FF"/>
                </a:solidFill>
                <a:latin typeface="Segoe UI" panose="020B0502040204020203" pitchFamily="34" charset="0"/>
                <a:cs typeface="Segoe UI" panose="020B0502040204020203" pitchFamily="34" charset="0"/>
              </a:rPr>
              <a:t>Unlike term insurance, your permanent life cash value </a:t>
            </a:r>
            <a:br>
              <a:rPr lang="en-US" sz="2000" b="1" dirty="0">
                <a:solidFill>
                  <a:srgbClr val="3369FF"/>
                </a:solidFill>
                <a:latin typeface="Segoe UI" panose="020B0502040204020203" pitchFamily="34" charset="0"/>
                <a:cs typeface="Segoe UI" panose="020B0502040204020203" pitchFamily="34" charset="0"/>
              </a:rPr>
            </a:br>
            <a:r>
              <a:rPr lang="en-US" sz="2000" b="1" dirty="0">
                <a:solidFill>
                  <a:srgbClr val="3369FF"/>
                </a:solidFill>
                <a:latin typeface="Segoe UI" panose="020B0502040204020203" pitchFamily="34" charset="0"/>
                <a:cs typeface="Segoe UI" panose="020B0502040204020203" pitchFamily="34" charset="0"/>
              </a:rPr>
              <a:t>can grow over time </a:t>
            </a:r>
          </a:p>
        </p:txBody>
      </p:sp>
      <p:pic>
        <p:nvPicPr>
          <p:cNvPr id="24" name="Graphic 23">
            <a:extLst>
              <a:ext uri="{FF2B5EF4-FFF2-40B4-BE49-F238E27FC236}">
                <a16:creationId xmlns:a16="http://schemas.microsoft.com/office/drawing/2014/main" id="{CDE42FD7-3C6E-554E-B33B-57A7053C18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04793" y="1957626"/>
            <a:ext cx="930537" cy="930537"/>
          </a:xfrm>
          <a:prstGeom prst="rect">
            <a:avLst/>
          </a:prstGeom>
        </p:spPr>
      </p:pic>
    </p:spTree>
    <p:extLst>
      <p:ext uri="{BB962C8B-B14F-4D97-AF65-F5344CB8AC3E}">
        <p14:creationId xmlns:p14="http://schemas.microsoft.com/office/powerpoint/2010/main" val="334695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a:extLst>
              <a:ext uri="{FF2B5EF4-FFF2-40B4-BE49-F238E27FC236}">
                <a16:creationId xmlns:a16="http://schemas.microsoft.com/office/drawing/2014/main" id="{6FA60F24-B29E-1741-84F0-9D3A9DC58448}"/>
              </a:ext>
            </a:extLst>
          </p:cNvPr>
          <p:cNvGraphicFramePr>
            <a:graphicFrameLocks noGrp="1"/>
          </p:cNvGraphicFramePr>
          <p:nvPr>
            <p:extLst>
              <p:ext uri="{D42A27DB-BD31-4B8C-83A1-F6EECF244321}">
                <p14:modId xmlns:p14="http://schemas.microsoft.com/office/powerpoint/2010/main" val="2737357495"/>
              </p:ext>
            </p:extLst>
          </p:nvPr>
        </p:nvGraphicFramePr>
        <p:xfrm>
          <a:off x="521937" y="2577370"/>
          <a:ext cx="13287663" cy="4485089"/>
        </p:xfrm>
        <a:graphic>
          <a:graphicData uri="http://schemas.openxmlformats.org/drawingml/2006/table">
            <a:tbl>
              <a:tblPr firstRow="1" bandRow="1">
                <a:tableStyleId>{5C22544A-7EE6-4342-B048-85BDC9FD1C3A}</a:tableStyleId>
              </a:tblPr>
              <a:tblGrid>
                <a:gridCol w="1525348">
                  <a:extLst>
                    <a:ext uri="{9D8B030D-6E8A-4147-A177-3AD203B41FA5}">
                      <a16:colId xmlns:a16="http://schemas.microsoft.com/office/drawing/2014/main" val="3436389386"/>
                    </a:ext>
                  </a:extLst>
                </a:gridCol>
                <a:gridCol w="4062202">
                  <a:extLst>
                    <a:ext uri="{9D8B030D-6E8A-4147-A177-3AD203B41FA5}">
                      <a16:colId xmlns:a16="http://schemas.microsoft.com/office/drawing/2014/main" val="2089351694"/>
                    </a:ext>
                  </a:extLst>
                </a:gridCol>
                <a:gridCol w="3689968">
                  <a:extLst>
                    <a:ext uri="{9D8B030D-6E8A-4147-A177-3AD203B41FA5}">
                      <a16:colId xmlns:a16="http://schemas.microsoft.com/office/drawing/2014/main" val="1846117313"/>
                    </a:ext>
                  </a:extLst>
                </a:gridCol>
                <a:gridCol w="4010145">
                  <a:extLst>
                    <a:ext uri="{9D8B030D-6E8A-4147-A177-3AD203B41FA5}">
                      <a16:colId xmlns:a16="http://schemas.microsoft.com/office/drawing/2014/main" val="1108538627"/>
                    </a:ext>
                  </a:extLst>
                </a:gridCol>
              </a:tblGrid>
              <a:tr h="446612">
                <a:tc>
                  <a:txBody>
                    <a:bodyPr/>
                    <a:lstStyle/>
                    <a:p>
                      <a:endParaRPr lang="en-US" dirty="0"/>
                    </a:p>
                  </a:txBody>
                  <a:tcPr marL="0">
                    <a:lnB w="57150" cap="flat" cmpd="sng" algn="ctr">
                      <a:solidFill>
                        <a:srgbClr val="3369FF"/>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i="0" dirty="0">
                          <a:solidFill>
                            <a:srgbClr val="002577"/>
                          </a:solidFill>
                          <a:latin typeface="Segoe UI" panose="020B0502040204020203" pitchFamily="34" charset="0"/>
                          <a:cs typeface="Segoe UI" panose="020B0502040204020203" pitchFamily="34" charset="0"/>
                        </a:rPr>
                        <a:t>Live More.</a:t>
                      </a:r>
                    </a:p>
                  </a:txBody>
                  <a:tcPr>
                    <a:lnB w="571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i="0" dirty="0">
                          <a:solidFill>
                            <a:srgbClr val="002577"/>
                          </a:solidFill>
                          <a:latin typeface="Segoe UI" panose="020B0502040204020203" pitchFamily="34" charset="0"/>
                          <a:cs typeface="Segoe UI" panose="020B0502040204020203" pitchFamily="34" charset="0"/>
                        </a:rPr>
                        <a:t>Keep More.</a:t>
                      </a:r>
                    </a:p>
                  </a:txBody>
                  <a:tcPr>
                    <a:lnB w="571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2000" b="1" i="0" dirty="0">
                          <a:solidFill>
                            <a:srgbClr val="002577"/>
                          </a:solidFill>
                          <a:latin typeface="Segoe UI" panose="020B0502040204020203" pitchFamily="34" charset="0"/>
                          <a:cs typeface="Segoe UI" panose="020B0502040204020203" pitchFamily="34" charset="0"/>
                        </a:rPr>
                        <a:t>Build More.</a:t>
                      </a:r>
                    </a:p>
                  </a:txBody>
                  <a:tcPr>
                    <a:lnB w="571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837700610"/>
                  </a:ext>
                </a:extLst>
              </a:tr>
              <a:tr h="2179197">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1" i="0" dirty="0">
                          <a:solidFill>
                            <a:srgbClr val="3369FF"/>
                          </a:solidFill>
                          <a:latin typeface="Segoe UI" panose="020B0502040204020203" pitchFamily="34" charset="0"/>
                          <a:cs typeface="Segoe UI" panose="020B0502040204020203" pitchFamily="34" charset="0"/>
                        </a:rPr>
                        <a:t>How we tell our story</a:t>
                      </a:r>
                    </a:p>
                    <a:p>
                      <a:endParaRPr lang="en-US" sz="1600" b="1" i="0" dirty="0">
                        <a:latin typeface="Segoe UI" panose="020B0502040204020203" pitchFamily="34" charset="0"/>
                        <a:cs typeface="Segoe UI" panose="020B0502040204020203" pitchFamily="34" charset="0"/>
                      </a:endParaRPr>
                    </a:p>
                  </a:txBody>
                  <a:tcPr marL="0" marT="137160">
                    <a:lnT w="57150" cap="flat" cmpd="sng" algn="ctr">
                      <a:solidFill>
                        <a:srgbClr val="3369FF"/>
                      </a:solidFill>
                      <a:prstDash val="solid"/>
                      <a:round/>
                      <a:headEnd type="none" w="med" len="med"/>
                      <a:tailEnd type="none" w="med" len="med"/>
                    </a:lnT>
                    <a:noFill/>
                  </a:tcPr>
                </a:tc>
                <a:tc>
                  <a:txBody>
                    <a:bodyPr/>
                    <a:lstStyle/>
                    <a:p>
                      <a:pPr defTabSz="914400">
                        <a:lnSpc>
                          <a:spcPct val="100000"/>
                        </a:lnSpc>
                      </a:pPr>
                      <a:r>
                        <a:rPr lang="en-US" sz="1250" b="0" i="0" spc="0" dirty="0">
                          <a:solidFill>
                            <a:srgbClr val="002577"/>
                          </a:solidFill>
                          <a:latin typeface="Segoe UI" panose="020B0502040204020203" pitchFamily="34" charset="0"/>
                          <a:cs typeface="Segoe UI" panose="020B0502040204020203" pitchFamily="34" charset="0"/>
                        </a:rPr>
                        <a:t>Unlike term insurance, permanent life insurance </a:t>
                      </a:r>
                      <a:br>
                        <a:rPr lang="en-US" sz="1250" b="0" i="0" spc="0" dirty="0">
                          <a:solidFill>
                            <a:srgbClr val="002577"/>
                          </a:solidFill>
                          <a:latin typeface="Segoe UI" panose="020B0502040204020203" pitchFamily="34" charset="0"/>
                          <a:cs typeface="Segoe UI" panose="020B0502040204020203" pitchFamily="34" charset="0"/>
                        </a:rPr>
                      </a:br>
                      <a:r>
                        <a:rPr lang="en-US" sz="1250" b="0" i="0" spc="0" dirty="0">
                          <a:solidFill>
                            <a:srgbClr val="002577"/>
                          </a:solidFill>
                          <a:latin typeface="Segoe UI" panose="020B0502040204020203" pitchFamily="34" charset="0"/>
                          <a:cs typeface="Segoe UI" panose="020B0502040204020203" pitchFamily="34" charset="0"/>
                        </a:rPr>
                        <a:t>protects your family for your entire life, while </a:t>
                      </a:r>
                      <a:br>
                        <a:rPr lang="en-US" sz="1250" b="0" i="0" spc="0" dirty="0">
                          <a:solidFill>
                            <a:srgbClr val="002577"/>
                          </a:solidFill>
                          <a:latin typeface="Segoe UI" panose="020B0502040204020203" pitchFamily="34" charset="0"/>
                          <a:cs typeface="Segoe UI" panose="020B0502040204020203" pitchFamily="34" charset="0"/>
                        </a:rPr>
                      </a:br>
                      <a:r>
                        <a:rPr lang="en-US" sz="1250" b="0" i="0" spc="0" dirty="0">
                          <a:solidFill>
                            <a:srgbClr val="002577"/>
                          </a:solidFill>
                          <a:latin typeface="Segoe UI" panose="020B0502040204020203" pitchFamily="34" charset="0"/>
                          <a:cs typeface="Segoe UI" panose="020B0502040204020203" pitchFamily="34" charset="0"/>
                        </a:rPr>
                        <a:t>adapting throughout your life to provide access to </a:t>
                      </a:r>
                      <a:br>
                        <a:rPr lang="en-US" sz="1250" b="0" i="0" spc="0" dirty="0">
                          <a:solidFill>
                            <a:srgbClr val="002577"/>
                          </a:solidFill>
                          <a:latin typeface="Segoe UI" panose="020B0502040204020203" pitchFamily="34" charset="0"/>
                          <a:cs typeface="Segoe UI" panose="020B0502040204020203" pitchFamily="34" charset="0"/>
                        </a:rPr>
                      </a:br>
                      <a:r>
                        <a:rPr lang="en-US" sz="1250" b="0" i="0" spc="0" dirty="0">
                          <a:solidFill>
                            <a:srgbClr val="002577"/>
                          </a:solidFill>
                          <a:latin typeface="Segoe UI" panose="020B0502040204020203" pitchFamily="34" charset="0"/>
                          <a:cs typeface="Segoe UI" panose="020B0502040204020203" pitchFamily="34" charset="0"/>
                        </a:rPr>
                        <a:t>your cash value, through loans and withdrawals, </a:t>
                      </a:r>
                      <a:br>
                        <a:rPr lang="en-US" sz="1250" b="0" i="0" spc="0" dirty="0">
                          <a:solidFill>
                            <a:srgbClr val="002577"/>
                          </a:solidFill>
                          <a:latin typeface="Segoe UI" panose="020B0502040204020203" pitchFamily="34" charset="0"/>
                          <a:cs typeface="Segoe UI" panose="020B0502040204020203" pitchFamily="34" charset="0"/>
                        </a:rPr>
                      </a:br>
                      <a:r>
                        <a:rPr lang="en-US" sz="1250" b="0" i="0" spc="0" dirty="0">
                          <a:solidFill>
                            <a:srgbClr val="002577"/>
                          </a:solidFill>
                          <a:latin typeface="Segoe UI" panose="020B0502040204020203" pitchFamily="34" charset="0"/>
                          <a:cs typeface="Segoe UI" panose="020B0502040204020203" pitchFamily="34" charset="0"/>
                        </a:rPr>
                        <a:t>when you need it most.</a:t>
                      </a:r>
                      <a:r>
                        <a:rPr lang="en-US" sz="1250" b="0" i="0" spc="0" baseline="40000" dirty="0">
                          <a:solidFill>
                            <a:srgbClr val="002577"/>
                          </a:solidFill>
                          <a:latin typeface="Segoe UI" panose="020B0502040204020203" pitchFamily="34" charset="0"/>
                          <a:cs typeface="Segoe UI" panose="020B0502040204020203" pitchFamily="34" charset="0"/>
                        </a:rPr>
                        <a:t>5,6</a:t>
                      </a:r>
                    </a:p>
                  </a:txBody>
                  <a:tcPr marT="137160">
                    <a:lnT w="57150" cap="flat" cmpd="sng" algn="ctr">
                      <a:solidFill>
                        <a:srgbClr val="002577"/>
                      </a:solidFill>
                      <a:prstDash val="solid"/>
                      <a:round/>
                      <a:headEnd type="none" w="med" len="med"/>
                      <a:tailEnd type="none" w="med" len="med"/>
                    </a:lnT>
                    <a:lnB w="9525" cap="flat" cmpd="sng" algn="ctr">
                      <a:solidFill>
                        <a:srgbClr val="002577"/>
                      </a:solidFill>
                      <a:prstDash val="solid"/>
                      <a:round/>
                      <a:headEnd type="none" w="med" len="med"/>
                      <a:tailEnd type="none" w="med" len="med"/>
                    </a:lnB>
                    <a:noFill/>
                  </a:tcPr>
                </a:tc>
                <a:tc>
                  <a:txBody>
                    <a:bodyPr/>
                    <a:lstStyle/>
                    <a:p>
                      <a:pPr lvl="0" defTabSz="914400">
                        <a:lnSpc>
                          <a:spcPct val="100000"/>
                        </a:lnSpc>
                        <a:spcBef>
                          <a:spcPts val="800"/>
                        </a:spcBef>
                        <a:defRPr/>
                      </a:pPr>
                      <a:r>
                        <a:rPr lang="en-US" sz="1250" b="0" i="0" dirty="0">
                          <a:solidFill>
                            <a:srgbClr val="002577"/>
                          </a:solidFill>
                          <a:latin typeface="Segoe UI" panose="020B0502040204020203" pitchFamily="34" charset="0"/>
                          <a:cs typeface="Segoe UI" panose="020B0502040204020203" pitchFamily="34" charset="0"/>
                        </a:rPr>
                        <a:t>While 401</a:t>
                      </a:r>
                      <a:r>
                        <a:rPr lang="en-US" sz="1250" b="0" i="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250" b="0" i="0" dirty="0">
                          <a:solidFill>
                            <a:srgbClr val="002577"/>
                          </a:solidFill>
                          <a:latin typeface="Segoe UI" panose="020B0502040204020203" pitchFamily="34" charset="0"/>
                          <a:cs typeface="Segoe UI" panose="020B0502040204020203" pitchFamily="34" charset="0"/>
                        </a:rPr>
                        <a:t>k</a:t>
                      </a:r>
                      <a:r>
                        <a:rPr lang="en-US" sz="1250" b="0" i="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250" b="0" i="0" dirty="0">
                          <a:solidFill>
                            <a:srgbClr val="002577"/>
                          </a:solidFill>
                          <a:latin typeface="Segoe UI" panose="020B0502040204020203" pitchFamily="34" charset="0"/>
                          <a:cs typeface="Segoe UI" panose="020B0502040204020203" pitchFamily="34" charset="0"/>
                        </a:rPr>
                        <a:t>s and IRAs offer tax benefits,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they do have income taxes on money you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pass along. </a:t>
                      </a:r>
                    </a:p>
                    <a:p>
                      <a:pPr lvl="0" defTabSz="914400">
                        <a:lnSpc>
                          <a:spcPct val="100000"/>
                        </a:lnSpc>
                        <a:spcBef>
                          <a:spcPts val="800"/>
                        </a:spcBef>
                        <a:defRPr/>
                      </a:pPr>
                      <a:r>
                        <a:rPr lang="en-US" sz="1250" b="0" i="0" dirty="0">
                          <a:solidFill>
                            <a:srgbClr val="002577"/>
                          </a:solidFill>
                          <a:latin typeface="Segoe UI" panose="020B0502040204020203" pitchFamily="34" charset="0"/>
                          <a:cs typeface="Segoe UI" panose="020B0502040204020203" pitchFamily="34" charset="0"/>
                        </a:rPr>
                        <a:t>Permanent life insurance allows you to keep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more of your money by helping to minimize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your taxes, and generally offering no income taxes on any money you pass along to help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give you more control over your and your </a:t>
                      </a:r>
                      <a:br>
                        <a:rPr lang="en-US" sz="1250" b="0" i="0" dirty="0">
                          <a:solidFill>
                            <a:srgbClr val="002577"/>
                          </a:solidFill>
                          <a:latin typeface="Segoe UI"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cs typeface="Segoe UI" panose="020B0502040204020203" pitchFamily="34" charset="0"/>
                        </a:rPr>
                        <a:t>family’s financial future.</a:t>
                      </a:r>
                    </a:p>
                  </a:txBody>
                  <a:tcPr marT="137160">
                    <a:lnT w="57150" cap="flat" cmpd="sng" algn="ctr">
                      <a:solidFill>
                        <a:srgbClr val="002577"/>
                      </a:solidFill>
                      <a:prstDash val="solid"/>
                      <a:round/>
                      <a:headEnd type="none" w="med" len="med"/>
                      <a:tailEnd type="none" w="med" len="med"/>
                    </a:lnT>
                    <a:lnB w="9525"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250" b="0" i="0" baseline="0" dirty="0">
                          <a:solidFill>
                            <a:srgbClr val="002577"/>
                          </a:solidFill>
                          <a:latin typeface="Segoe UI" panose="020B0502040204020203" pitchFamily="34" charset="0"/>
                          <a:cs typeface="Segoe UI" panose="020B0502040204020203" pitchFamily="34" charset="0"/>
                        </a:rPr>
                        <a:t>Permanent life insurance is a smart addition to help build your assets. Unlike term insurance, permanent life insurance has cash value with the potential to grow over time, with tax-deferred growth. </a:t>
                      </a:r>
                    </a:p>
                    <a:p>
                      <a:endParaRPr lang="en-US" sz="1250" b="0" i="0" dirty="0">
                        <a:latin typeface="Segoe UI" panose="020B0502040204020203" pitchFamily="34" charset="0"/>
                        <a:cs typeface="Segoe UI" panose="020B0502040204020203" pitchFamily="34" charset="0"/>
                      </a:endParaRPr>
                    </a:p>
                  </a:txBody>
                  <a:tcPr marT="137160">
                    <a:lnT w="57150" cap="flat" cmpd="sng" algn="ctr">
                      <a:solidFill>
                        <a:srgbClr val="002577"/>
                      </a:solidFill>
                      <a:prstDash val="solid"/>
                      <a:round/>
                      <a:headEnd type="none" w="med" len="med"/>
                      <a:tailEnd type="none" w="med" len="med"/>
                    </a:lnT>
                    <a:lnB w="9525"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502491670"/>
                  </a:ext>
                </a:extLst>
              </a:tr>
              <a:tr h="1764966">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1" i="0" dirty="0">
                          <a:solidFill>
                            <a:srgbClr val="3369FF"/>
                          </a:solidFill>
                          <a:latin typeface="Segoe UI" panose="020B0502040204020203" pitchFamily="34" charset="0"/>
                          <a:cs typeface="Segoe UI" panose="020B0502040204020203" pitchFamily="34" charset="0"/>
                        </a:rPr>
                        <a:t>How we </a:t>
                      </a:r>
                      <a:br>
                        <a:rPr lang="en-US" sz="1600" b="1" i="0" dirty="0">
                          <a:solidFill>
                            <a:srgbClr val="3369FF"/>
                          </a:solidFill>
                          <a:latin typeface="Segoe UI" panose="020B0502040204020203" pitchFamily="34" charset="0"/>
                          <a:cs typeface="Segoe UI" panose="020B0502040204020203" pitchFamily="34" charset="0"/>
                        </a:rPr>
                      </a:br>
                      <a:r>
                        <a:rPr lang="en-US" sz="1600" b="1" i="0" dirty="0">
                          <a:solidFill>
                            <a:srgbClr val="3369FF"/>
                          </a:solidFill>
                          <a:latin typeface="Segoe UI" panose="020B0502040204020203" pitchFamily="34" charset="0"/>
                          <a:cs typeface="Segoe UI" panose="020B0502040204020203" pitchFamily="34" charset="0"/>
                        </a:rPr>
                        <a:t>prove it</a:t>
                      </a:r>
                    </a:p>
                    <a:p>
                      <a:endParaRPr lang="en-US" sz="1600" b="1" i="0" dirty="0">
                        <a:latin typeface="Segoe UI" panose="020B0502040204020203" pitchFamily="34" charset="0"/>
                        <a:cs typeface="Segoe UI" panose="020B0502040204020203" pitchFamily="34" charset="0"/>
                      </a:endParaRPr>
                    </a:p>
                  </a:txBody>
                  <a:tcPr marL="0" marT="137160">
                    <a:noFill/>
                  </a:tcPr>
                </a:tc>
                <a:tc>
                  <a:txBody>
                    <a:bodyPr/>
                    <a:lstStyle/>
                    <a:p>
                      <a:pPr marL="293688" indent="-293688">
                        <a:lnSpc>
                          <a:spcPct val="100000"/>
                        </a:lnSpc>
                        <a:spcBef>
                          <a:spcPts val="6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Guaranteed financial security benefit for your family, through a death benefit</a:t>
                      </a:r>
                    </a:p>
                    <a:p>
                      <a:pPr marL="293688" indent="-293688">
                        <a:lnSpc>
                          <a:spcPct val="100000"/>
                        </a:lnSpc>
                        <a:spcBef>
                          <a:spcPts val="6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Flexibility to access your money through loans </a:t>
                      </a:r>
                      <a:b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b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and withdrawals</a:t>
                      </a:r>
                    </a:p>
                    <a:p>
                      <a:pPr marL="293688" indent="-293688">
                        <a:lnSpc>
                          <a:spcPct val="100000"/>
                        </a:lnSpc>
                        <a:spcBef>
                          <a:spcPts val="6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Ability to customize benefits with our industry- leading Long-Term Care </a:t>
                      </a:r>
                      <a:r>
                        <a:rPr lang="en-US" sz="1250" b="0" i="0" dirty="0" err="1">
                          <a:solidFill>
                            <a:srgbClr val="002577"/>
                          </a:solidFill>
                          <a:latin typeface="Segoe UI" panose="020B0502040204020203" pitchFamily="34" charset="0"/>
                          <a:ea typeface="ＭＳ Ｐゴシック" pitchFamily="34" charset="-128"/>
                          <a:cs typeface="Segoe UI" panose="020B0502040204020203" pitchFamily="34" charset="0"/>
                        </a:rPr>
                        <a:t>Services</a:t>
                      </a:r>
                      <a:r>
                        <a:rPr lang="en-US" sz="1250" b="0" i="0" baseline="30000" dirty="0" err="1">
                          <a:solidFill>
                            <a:srgbClr val="002577"/>
                          </a:solidFill>
                          <a:latin typeface="Segoe UI" panose="020B0502040204020203" pitchFamily="34" charset="0"/>
                          <a:ea typeface="ＭＳ Ｐゴシック" pitchFamily="34" charset="-128"/>
                          <a:cs typeface="Segoe UI" panose="020B0502040204020203" pitchFamily="34" charset="0"/>
                        </a:rPr>
                        <a:t>SM</a:t>
                      </a: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 Rider, </a:t>
                      </a:r>
                      <a:b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b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Market Stabilizer Option</a:t>
                      </a:r>
                      <a:r>
                        <a:rPr lang="en-US" sz="1100" b="0" i="0" baseline="30000" dirty="0">
                          <a:solidFill>
                            <a:srgbClr val="002577"/>
                          </a:solidFill>
                          <a:latin typeface="Segoe UI" panose="020B0502040204020203" pitchFamily="34" charset="0"/>
                          <a:ea typeface="ＭＳ Ｐゴシック" pitchFamily="34" charset="-128"/>
                          <a:cs typeface="Segoe UI" panose="020B0502040204020203" pitchFamily="34" charset="0"/>
                        </a:rPr>
                        <a:t>®</a:t>
                      </a:r>
                      <a:r>
                        <a:rPr lang="en-US" sz="1250" b="0" i="0" baseline="30000" dirty="0">
                          <a:solidFill>
                            <a:srgbClr val="002577"/>
                          </a:solidFill>
                          <a:latin typeface="Segoe UI" panose="020B0502040204020203" pitchFamily="34" charset="0"/>
                          <a:ea typeface="ＭＳ Ｐゴシック" pitchFamily="34" charset="-128"/>
                          <a:cs typeface="Segoe UI" panose="020B0502040204020203" pitchFamily="34" charset="0"/>
                        </a:rPr>
                        <a:t> </a:t>
                      </a: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and more.</a:t>
                      </a:r>
                    </a:p>
                    <a:p>
                      <a:endParaRPr lang="en-US" sz="1250" b="0" i="0" dirty="0">
                        <a:latin typeface="Segoe UI" panose="020B0502040204020203" pitchFamily="34" charset="0"/>
                        <a:cs typeface="Segoe UI" panose="020B0502040204020203" pitchFamily="34" charset="0"/>
                      </a:endParaRPr>
                    </a:p>
                  </a:txBody>
                  <a:tcPr marT="137160">
                    <a:lnT w="9525" cap="flat" cmpd="sng" algn="ctr">
                      <a:solidFill>
                        <a:srgbClr val="002577"/>
                      </a:solidFill>
                      <a:prstDash val="solid"/>
                      <a:round/>
                      <a:headEnd type="none" w="med" len="med"/>
                      <a:tailEnd type="none" w="med" len="med"/>
                    </a:lnT>
                    <a:noFill/>
                  </a:tcPr>
                </a:tc>
                <a:tc>
                  <a:txBody>
                    <a:bodyPr/>
                    <a:lstStyle/>
                    <a:p>
                      <a:pPr marL="285750" indent="-285750">
                        <a:lnSpc>
                          <a:spcPct val="100000"/>
                        </a:lnSpc>
                        <a:spcBef>
                          <a:spcPts val="8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Lower overall tax burden</a:t>
                      </a:r>
                    </a:p>
                    <a:p>
                      <a:pPr marL="285750" indent="-285750">
                        <a:lnSpc>
                          <a:spcPct val="100000"/>
                        </a:lnSpc>
                        <a:spcBef>
                          <a:spcPts val="8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Tax-free financial security benefit</a:t>
                      </a:r>
                    </a:p>
                    <a:p>
                      <a:endParaRPr lang="en-US" sz="1250" b="0" i="0" dirty="0">
                        <a:latin typeface="Segoe UI" panose="020B0502040204020203" pitchFamily="34" charset="0"/>
                        <a:cs typeface="Segoe UI" panose="020B0502040204020203" pitchFamily="34" charset="0"/>
                      </a:endParaRPr>
                    </a:p>
                  </a:txBody>
                  <a:tcPr marT="137160">
                    <a:lnT w="9525" cap="flat" cmpd="sng" algn="ctr">
                      <a:solidFill>
                        <a:srgbClr val="002577"/>
                      </a:solidFill>
                      <a:prstDash val="solid"/>
                      <a:round/>
                      <a:headEnd type="none" w="med" len="med"/>
                      <a:tailEnd type="none" w="med" len="med"/>
                    </a:lnT>
                    <a:noFill/>
                  </a:tcPr>
                </a:tc>
                <a:tc>
                  <a:txBody>
                    <a:bodyPr/>
                    <a:lstStyle/>
                    <a:p>
                      <a:pPr marL="285750" indent="-285750">
                        <a:lnSpc>
                          <a:spcPct val="100000"/>
                        </a:lnSpc>
                        <a:spcBef>
                          <a:spcPts val="8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Builds cash value over time</a:t>
                      </a:r>
                    </a:p>
                    <a:p>
                      <a:pPr marL="285750" indent="-285750">
                        <a:lnSpc>
                          <a:spcPct val="100000"/>
                        </a:lnSpc>
                        <a:spcBef>
                          <a:spcPts val="8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Wide range of investment choices </a:t>
                      </a:r>
                      <a:r>
                        <a:rPr lang="en-US" sz="1250" b="0" i="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250" b="0" i="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within </a:t>
                      </a:r>
                      <a:br>
                        <a:rPr lang="en-US" sz="1250" b="0" i="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br>
                      <a:r>
                        <a:rPr lang="en-US" sz="1250" b="0" i="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variable life insurance policies</a:t>
                      </a:r>
                      <a:r>
                        <a:rPr lang="en-US" sz="1250" b="0" i="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5750" indent="-285750">
                        <a:lnSpc>
                          <a:spcPct val="100000"/>
                        </a:lnSpc>
                        <a:spcBef>
                          <a:spcPts val="800"/>
                        </a:spcBef>
                        <a:buClr>
                          <a:srgbClr val="002577"/>
                        </a:buClr>
                        <a:buFont typeface="Courier New" panose="02070309020205020404" pitchFamily="49" charset="0"/>
                        <a:buChar char="o"/>
                      </a:pPr>
                      <a:r>
                        <a:rPr lang="en-US" sz="1250" b="0" i="0" dirty="0">
                          <a:solidFill>
                            <a:srgbClr val="002577"/>
                          </a:solidFill>
                          <a:latin typeface="Segoe UI" panose="020B0502040204020203" pitchFamily="34" charset="0"/>
                          <a:ea typeface="ＭＳ Ｐゴシック" pitchFamily="34" charset="-128"/>
                          <a:cs typeface="Segoe UI" panose="020B0502040204020203" pitchFamily="34" charset="0"/>
                        </a:rPr>
                        <a:t>Tax-deferred growth</a:t>
                      </a:r>
                    </a:p>
                    <a:p>
                      <a:endParaRPr lang="en-US" sz="1250" b="0" i="0" dirty="0">
                        <a:latin typeface="Segoe UI" panose="020B0502040204020203" pitchFamily="34" charset="0"/>
                        <a:cs typeface="Segoe UI" panose="020B0502040204020203" pitchFamily="34" charset="0"/>
                      </a:endParaRPr>
                    </a:p>
                  </a:txBody>
                  <a:tcPr marT="137160">
                    <a:lnT w="9525" cap="flat" cmpd="sng" algn="ctr">
                      <a:solidFill>
                        <a:srgbClr val="002577"/>
                      </a:solidFill>
                      <a:prstDash val="solid"/>
                      <a:round/>
                      <a:headEnd type="none" w="med" len="med"/>
                      <a:tailEnd type="none" w="med" len="med"/>
                    </a:lnT>
                    <a:noFill/>
                  </a:tcPr>
                </a:tc>
                <a:extLst>
                  <a:ext uri="{0D108BD9-81ED-4DB2-BD59-A6C34878D82A}">
                    <a16:rowId xmlns:a16="http://schemas.microsoft.com/office/drawing/2014/main" val="3911107679"/>
                  </a:ext>
                </a:extLst>
              </a:tr>
            </a:tbl>
          </a:graphicData>
        </a:graphic>
      </p:graphicFrame>
      <p:sp>
        <p:nvSpPr>
          <p:cNvPr id="29" name="Rectangle 28">
            <a:extLst>
              <a:ext uri="{FF2B5EF4-FFF2-40B4-BE49-F238E27FC236}">
                <a16:creationId xmlns:a16="http://schemas.microsoft.com/office/drawing/2014/main" id="{DAD615A3-C415-B94D-8A4F-00E88D347EC9}"/>
              </a:ext>
            </a:extLst>
          </p:cNvPr>
          <p:cNvSpPr/>
          <p:nvPr/>
        </p:nvSpPr>
        <p:spPr>
          <a:xfrm>
            <a:off x="7185727" y="1152293"/>
            <a:ext cx="6606473" cy="131584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1BD719E8-EBB2-A142-9F7E-0F29E74D8D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2875" y="1382797"/>
            <a:ext cx="461418" cy="461418"/>
          </a:xfrm>
          <a:prstGeom prst="rect">
            <a:avLst/>
          </a:prstGeom>
        </p:spPr>
      </p:pic>
      <p:sp>
        <p:nvSpPr>
          <p:cNvPr id="5" name="Rectangle 4">
            <a:extLst>
              <a:ext uri="{FF2B5EF4-FFF2-40B4-BE49-F238E27FC236}">
                <a16:creationId xmlns:a16="http://schemas.microsoft.com/office/drawing/2014/main" id="{632F6FA8-89B0-2B4C-AFEF-D35CFE22897E}"/>
              </a:ext>
            </a:extLst>
          </p:cNvPr>
          <p:cNvSpPr/>
          <p:nvPr/>
        </p:nvSpPr>
        <p:spPr>
          <a:xfrm>
            <a:off x="505521" y="1152293"/>
            <a:ext cx="6623561" cy="131584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9878"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Consumer positioning</a:t>
            </a:r>
          </a:p>
        </p:txBody>
      </p:sp>
      <p:sp>
        <p:nvSpPr>
          <p:cNvPr id="43" name="Text Placeholder 2">
            <a:extLst>
              <a:ext uri="{FF2B5EF4-FFF2-40B4-BE49-F238E27FC236}">
                <a16:creationId xmlns:a16="http://schemas.microsoft.com/office/drawing/2014/main" id="{8F95F8BB-EC1E-AB48-B0B5-B4986D1E9C64}"/>
              </a:ext>
            </a:extLst>
          </p:cNvPr>
          <p:cNvSpPr txBox="1">
            <a:spLocks/>
          </p:cNvSpPr>
          <p:nvPr/>
        </p:nvSpPr>
        <p:spPr>
          <a:xfrm>
            <a:off x="366484" y="6918690"/>
            <a:ext cx="11479441" cy="396510"/>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400"/>
              </a:spcBef>
              <a:buNone/>
              <a:tabLst>
                <a:tab pos="111125" algn="l"/>
              </a:tabLst>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5	Policy loans and withdrawals will reduce the face amount and cash value of the contract. Clients may need to fund higher premiums in later years to keep the policy from lapsing.</a:t>
            </a:r>
          </a:p>
          <a:p>
            <a:pPr marL="0" indent="0">
              <a:spcBef>
                <a:spcPts val="400"/>
              </a:spcBef>
              <a:buNone/>
              <a:tabLst>
                <a:tab pos="111125" algn="l"/>
              </a:tabLst>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6	The Long-Term Care </a:t>
            </a:r>
            <a:r>
              <a:rPr lang="en-US" sz="800" dirty="0" err="1">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Services</a:t>
            </a:r>
            <a:r>
              <a:rPr lang="en-US" sz="700" baseline="40000" dirty="0" err="1">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SM</a:t>
            </a: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Rider is available for an additional charge, and has restrictions and limitations. A client may qualify for the insurance, but not the rider. It is paid as an acceleration of the death benefit.</a:t>
            </a:r>
          </a:p>
        </p:txBody>
      </p:sp>
      <p:sp>
        <p:nvSpPr>
          <p:cNvPr id="8" name="TextBox 7">
            <a:extLst>
              <a:ext uri="{FF2B5EF4-FFF2-40B4-BE49-F238E27FC236}">
                <a16:creationId xmlns:a16="http://schemas.microsoft.com/office/drawing/2014/main" id="{A9B22F01-88A0-0F4B-B9AF-E35277BF57C0}"/>
              </a:ext>
            </a:extLst>
          </p:cNvPr>
          <p:cNvSpPr txBox="1"/>
          <p:nvPr/>
        </p:nvSpPr>
        <p:spPr>
          <a:xfrm>
            <a:off x="1449657" y="1263145"/>
            <a:ext cx="5315415" cy="1320874"/>
          </a:xfrm>
          <a:prstGeom prst="rect">
            <a:avLst/>
          </a:prstGeom>
          <a:noFill/>
        </p:spPr>
        <p:txBody>
          <a:bodyPr wrap="square" rtlCol="0">
            <a:spAutoFit/>
          </a:bodyPr>
          <a:lstStyle/>
          <a:p>
            <a:r>
              <a:rPr lang="en-US" sz="1600" b="1" dirty="0">
                <a:solidFill>
                  <a:srgbClr val="FFFFFF"/>
                </a:solidFill>
                <a:latin typeface="Segoe UI" panose="020B0502040204020203" pitchFamily="34" charset="0"/>
                <a:cs typeface="Segoe UI" panose="020B0502040204020203" pitchFamily="34" charset="0"/>
              </a:rPr>
              <a:t>Core positioning</a:t>
            </a:r>
          </a:p>
          <a:p>
            <a:pPr>
              <a:spcBef>
                <a:spcPts val="700"/>
              </a:spcBef>
            </a:pPr>
            <a:r>
              <a:rPr lang="en-US" sz="1400" dirty="0">
                <a:solidFill>
                  <a:srgbClr val="FFFFFF"/>
                </a:solidFill>
                <a:latin typeface="Segoe UI" panose="020B0502040204020203" pitchFamily="34" charset="0"/>
                <a:ea typeface="ＭＳ Ｐゴシック" pitchFamily="34" charset="-128"/>
                <a:cs typeface="Segoe UI" panose="020B0502040204020203" pitchFamily="34" charset="0"/>
              </a:rPr>
              <a:t>Permanent life insurance provides fewer restrictions than other types of life insurance and more flexibility that adapts to any financial plan.</a:t>
            </a:r>
            <a:endParaRPr lang="en-US" sz="1400" dirty="0">
              <a:solidFill>
                <a:srgbClr val="FFFFFF"/>
              </a:solidFill>
              <a:latin typeface="Segoe UI" panose="020B0502040204020203" pitchFamily="34" charset="0"/>
              <a:cs typeface="Segoe UI" panose="020B0502040204020203" pitchFamily="34" charset="0"/>
            </a:endParaRPr>
          </a:p>
          <a:p>
            <a:endParaRPr lang="en-US" sz="1600" b="1" dirty="0">
              <a:solidFill>
                <a:srgbClr val="73C0FF"/>
              </a:solidFill>
              <a:latin typeface="Helvetica" pitchFamily="2" charset="0"/>
            </a:endParaRPr>
          </a:p>
        </p:txBody>
      </p:sp>
      <p:sp>
        <p:nvSpPr>
          <p:cNvPr id="33" name="TextBox 32">
            <a:extLst>
              <a:ext uri="{FF2B5EF4-FFF2-40B4-BE49-F238E27FC236}">
                <a16:creationId xmlns:a16="http://schemas.microsoft.com/office/drawing/2014/main" id="{71252607-4E6D-4148-9BE0-39203C8BCE32}"/>
              </a:ext>
            </a:extLst>
          </p:cNvPr>
          <p:cNvSpPr txBox="1"/>
          <p:nvPr/>
        </p:nvSpPr>
        <p:spPr>
          <a:xfrm>
            <a:off x="8244468" y="1263145"/>
            <a:ext cx="5315415" cy="1320874"/>
          </a:xfrm>
          <a:prstGeom prst="rect">
            <a:avLst/>
          </a:prstGeom>
          <a:noFill/>
        </p:spPr>
        <p:txBody>
          <a:bodyPr wrap="square" rtlCol="0">
            <a:spAutoFit/>
          </a:bodyPr>
          <a:lstStyle/>
          <a:p>
            <a:r>
              <a:rPr lang="en-US" sz="1600" b="1" dirty="0">
                <a:solidFill>
                  <a:srgbClr val="FFFFFF"/>
                </a:solidFill>
                <a:latin typeface="Segoe UI" panose="020B0502040204020203" pitchFamily="34" charset="0"/>
                <a:cs typeface="Segoe UI" panose="020B0502040204020203" pitchFamily="34" charset="0"/>
              </a:rPr>
              <a:t>Core message</a:t>
            </a:r>
          </a:p>
          <a:p>
            <a:pPr lvl="0" defTabSz="1097198">
              <a:spcBef>
                <a:spcPts val="700"/>
              </a:spcBef>
              <a:defRPr/>
            </a:pPr>
            <a:r>
              <a:rPr lang="en-US" sz="1400" dirty="0">
                <a:solidFill>
                  <a:srgbClr val="FFFFFF"/>
                </a:solidFill>
                <a:latin typeface="Segoe UI" panose="020B0502040204020203" pitchFamily="34" charset="0"/>
                <a:ea typeface="ＭＳ Ｐゴシック" pitchFamily="34" charset="-128"/>
                <a:cs typeface="Segoe UI" panose="020B0502040204020203" pitchFamily="34" charset="0"/>
              </a:rPr>
              <a:t>Permanent life insurance is a smart addition to any </a:t>
            </a:r>
            <a:r>
              <a:rPr lang="en-US" sz="1400" spc="-10" dirty="0">
                <a:solidFill>
                  <a:srgbClr val="FFFFFF"/>
                </a:solidFill>
                <a:latin typeface="Segoe UI" panose="020B0502040204020203" pitchFamily="34" charset="0"/>
                <a:ea typeface="ＭＳ Ｐゴシック" pitchFamily="34" charset="-128"/>
                <a:cs typeface="Segoe UI" panose="020B0502040204020203" pitchFamily="34" charset="0"/>
              </a:rPr>
              <a:t>financial plan </a:t>
            </a:r>
            <a:br>
              <a:rPr lang="en-US" sz="1400" spc="-10" dirty="0">
                <a:solidFill>
                  <a:srgbClr val="FFFFFF"/>
                </a:solidFill>
                <a:latin typeface="Segoe UI" panose="020B0502040204020203" pitchFamily="34" charset="0"/>
                <a:ea typeface="ＭＳ Ｐゴシック" pitchFamily="34" charset="-128"/>
                <a:cs typeface="Segoe UI" panose="020B0502040204020203" pitchFamily="34" charset="0"/>
              </a:rPr>
            </a:br>
            <a:r>
              <a:rPr lang="en-US" sz="1400" spc="-10" dirty="0">
                <a:solidFill>
                  <a:srgbClr val="FFFFFF"/>
                </a:solidFill>
                <a:latin typeface="Segoe UI" panose="020B0502040204020203" pitchFamily="34" charset="0"/>
                <a:ea typeface="ＭＳ Ｐゴシック" pitchFamily="34" charset="-128"/>
                <a:cs typeface="Segoe UI" panose="020B0502040204020203" pitchFamily="34" charset="0"/>
              </a:rPr>
              <a:t>for more ways to protect their family, minimize </a:t>
            </a:r>
            <a:r>
              <a:rPr lang="en-US" sz="1400" dirty="0">
                <a:solidFill>
                  <a:srgbClr val="FFFFFF"/>
                </a:solidFill>
                <a:latin typeface="Segoe UI" panose="020B0502040204020203" pitchFamily="34" charset="0"/>
                <a:ea typeface="ＭＳ Ｐゴシック" pitchFamily="34" charset="-128"/>
                <a:cs typeface="Segoe UI" panose="020B0502040204020203" pitchFamily="34" charset="0"/>
              </a:rPr>
              <a:t>their taxes</a:t>
            </a:r>
            <a:br>
              <a:rPr lang="en-US" sz="1400" dirty="0">
                <a:solidFill>
                  <a:srgbClr val="FFFFFF"/>
                </a:solidFill>
                <a:latin typeface="Segoe UI" panose="020B0502040204020203" pitchFamily="34" charset="0"/>
                <a:ea typeface="ＭＳ Ｐゴシック" pitchFamily="34" charset="-128"/>
                <a:cs typeface="Segoe UI" panose="020B0502040204020203" pitchFamily="34" charset="0"/>
              </a:rPr>
            </a:br>
            <a:r>
              <a:rPr lang="en-US" sz="1400" dirty="0">
                <a:solidFill>
                  <a:srgbClr val="FFFFFF"/>
                </a:solidFill>
                <a:latin typeface="Segoe UI" panose="020B0502040204020203" pitchFamily="34" charset="0"/>
                <a:ea typeface="ＭＳ Ｐゴシック" pitchFamily="34" charset="-128"/>
                <a:cs typeface="Segoe UI" panose="020B0502040204020203" pitchFamily="34" charset="0"/>
              </a:rPr>
              <a:t>and grow their money over time.</a:t>
            </a:r>
          </a:p>
          <a:p>
            <a:endParaRPr lang="en-US" sz="1600" b="1" dirty="0">
              <a:solidFill>
                <a:srgbClr val="73C0FF"/>
              </a:solidFill>
              <a:latin typeface="Helvetica" pitchFamily="2" charset="0"/>
            </a:endParaRPr>
          </a:p>
        </p:txBody>
      </p:sp>
      <p:pic>
        <p:nvPicPr>
          <p:cNvPr id="45" name="Graphic 44">
            <a:extLst>
              <a:ext uri="{FF2B5EF4-FFF2-40B4-BE49-F238E27FC236}">
                <a16:creationId xmlns:a16="http://schemas.microsoft.com/office/drawing/2014/main" id="{F387194D-949C-0D47-ABBB-267DAF0F20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2211" y="1335897"/>
            <a:ext cx="459069" cy="459069"/>
          </a:xfrm>
          <a:prstGeom prst="rect">
            <a:avLst/>
          </a:prstGeom>
        </p:spPr>
      </p:pic>
      <p:sp>
        <p:nvSpPr>
          <p:cNvPr id="54" name="Rectangle 53">
            <a:extLst>
              <a:ext uri="{FF2B5EF4-FFF2-40B4-BE49-F238E27FC236}">
                <a16:creationId xmlns:a16="http://schemas.microsoft.com/office/drawing/2014/main" id="{854810BA-7672-0C45-B944-092716BAF0E1}"/>
              </a:ext>
            </a:extLst>
          </p:cNvPr>
          <p:cNvSpPr/>
          <p:nvPr/>
        </p:nvSpPr>
        <p:spPr>
          <a:xfrm>
            <a:off x="1859496" y="2679033"/>
            <a:ext cx="252525" cy="417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2FD8B1F-04C6-A545-9665-85BB4366DE6C}"/>
              </a:ext>
            </a:extLst>
          </p:cNvPr>
          <p:cNvSpPr/>
          <p:nvPr/>
        </p:nvSpPr>
        <p:spPr>
          <a:xfrm>
            <a:off x="5943600" y="2679032"/>
            <a:ext cx="252525" cy="417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0956310-68C2-824A-AD94-9B622606025F}"/>
              </a:ext>
            </a:extLst>
          </p:cNvPr>
          <p:cNvSpPr/>
          <p:nvPr/>
        </p:nvSpPr>
        <p:spPr>
          <a:xfrm>
            <a:off x="9601200" y="2679032"/>
            <a:ext cx="252525" cy="417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520D17-2DEF-44C5-8807-D2A3C83D863F}"/>
              </a:ext>
            </a:extLst>
          </p:cNvPr>
          <p:cNvSpPr>
            <a:spLocks noGrp="1"/>
          </p:cNvSpPr>
          <p:nvPr>
            <p:ph type="body" sz="quarter" idx="10"/>
          </p:nvPr>
        </p:nvSpPr>
        <p:spPr>
          <a:xfrm>
            <a:off x="301834" y="1381027"/>
            <a:ext cx="13712549" cy="2762295"/>
          </a:xfrm>
        </p:spPr>
        <p:txBody>
          <a:bodyPr wrap="square" numCol="1" spcCol="365760">
            <a:spAutoFit/>
          </a:bodyPr>
          <a:lstStyle/>
          <a:p>
            <a:pPr marL="0" indent="0">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 variable universal life insurance contract is a contract with the primary purpose of providing a death benefit. It is also a long-term financial investment that can also allow potential accumulation of assets through customized, professionally managed investment portfolios. These portfolios are closely managed in order to satisfy stated investment objectives. There are fees and charges associated with variable life insurance contracts, including mortality and risk charges, a front-end load, administrative fees, investment management fees, surrender charges and charges for optional riders.</a:t>
            </a:r>
          </a:p>
          <a:p>
            <a:pPr marL="0" indent="0">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There are fees and charges associated with permanent life insurance, including (but not limited to) insurance charges, surrender charges, a front-end load and administrative charges. </a:t>
            </a:r>
          </a:p>
          <a:p>
            <a:pPr marL="0" indent="0">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Financial and its affiliates do not provide legal or tax advice. Clients must rely on their own advisors on these matters. </a:t>
            </a:r>
          </a:p>
          <a:p>
            <a:pPr marL="0" indent="0">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Life insurance policies are issued by either Equitable Financial Life Insurance Company (NY, NY) or Equitable Financial Life Insurance Company of America (Equitable America), an Arizona stock company with its main administration office in Jersey City, NJ; and are co-distributed by Equitable Network, LLC (Equitable Network Insurance Agency of California, LLC in CA; Equitable Network Insurance Agency of Utah, LLC in Utah; Equitable Network of Puerto Rico in PR) and Equitable Distributors, LLC. Variable products are co-distributed by Equitable Advisors, LLC (member FINRA, SIPC) and Equitable Distributors, LLC.</a:t>
            </a:r>
          </a:p>
          <a:p>
            <a:pPr marL="0" indent="0">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(NY, NY); Equitable Financial Life Insurance Company of America, an AZ stock company with main administrative headquarters in Jersey City, NJ; and Equitable Distributors, LLC. Equitable Advisors is the brand name of Equitable Advisors, LLC (member FINRA, SIPC) (Equitable Financial Advisors in MI &amp; TN). The obligations of Equitable Financial and Equitable America are backed solely by their claims-paying abilities.</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2020 Equitable Holdings, Inc. All rights reserved. IU-3148356 (7/20) (Exp. 7/24)  |  G939409</a:t>
            </a:r>
          </a:p>
        </p:txBody>
      </p:sp>
      <p:sp>
        <p:nvSpPr>
          <p:cNvPr id="4" name="Espace réservé du texte 2"/>
          <p:cNvSpPr>
            <a:spLocks noGrp="1"/>
          </p:cNvSpPr>
          <p:nvPr>
            <p:ph type="body" sz="quarter" idx="4294967295"/>
          </p:nvPr>
        </p:nvSpPr>
        <p:spPr>
          <a:xfrm>
            <a:off x="457200" y="459462"/>
            <a:ext cx="13030200" cy="493725"/>
          </a:xfrm>
          <a:prstGeom prst="rect">
            <a:avLst/>
          </a:prstGeom>
        </p:spPr>
        <p:txBody>
          <a:bodyPr wrap="square" lIns="0" tIns="0" rIns="0" bIns="0">
            <a:spAutoFit/>
          </a:bodyPr>
          <a:lstStyle/>
          <a:p>
            <a:pPr marL="0" indent="0">
              <a:buNone/>
            </a:pPr>
            <a:r>
              <a:rPr lang="en-US" sz="3500" b="1" dirty="0">
                <a:solidFill>
                  <a:srgbClr val="002677"/>
                </a:solidFill>
                <a:latin typeface="Segoe UI" panose="020B0502040204020203" pitchFamily="34" charset="0"/>
              </a:rPr>
              <a:t>Important information</a:t>
            </a:r>
          </a:p>
        </p:txBody>
      </p:sp>
      <p:pic>
        <p:nvPicPr>
          <p:cNvPr id="7" name="Picture 6">
            <a:extLst>
              <a:ext uri="{FF2B5EF4-FFF2-40B4-BE49-F238E27FC236}">
                <a16:creationId xmlns:a16="http://schemas.microsoft.com/office/drawing/2014/main" id="{18AEC85F-6E33-EA49-8BE6-14A59B4E096D}"/>
              </a:ext>
            </a:extLst>
          </p:cNvPr>
          <p:cNvPicPr>
            <a:picLocks noChangeAspect="1"/>
          </p:cNvPicPr>
          <p:nvPr/>
        </p:nvPicPr>
        <p:blipFill>
          <a:blip r:embed="rId3"/>
          <a:stretch>
            <a:fillRect/>
          </a:stretch>
        </p:blipFill>
        <p:spPr>
          <a:xfrm>
            <a:off x="365760" y="7571232"/>
            <a:ext cx="1335024" cy="312525"/>
          </a:xfrm>
          <a:prstGeom prst="rect">
            <a:avLst/>
          </a:prstGeom>
        </p:spPr>
      </p:pic>
      <p:sp>
        <p:nvSpPr>
          <p:cNvPr id="9" name="Slide Number Placeholder 5">
            <a:extLst>
              <a:ext uri="{FF2B5EF4-FFF2-40B4-BE49-F238E27FC236}">
                <a16:creationId xmlns:a16="http://schemas.microsoft.com/office/drawing/2014/main" id="{7091FCCD-35EE-F34E-BC6C-650EC1805B58}"/>
              </a:ext>
            </a:extLst>
          </p:cNvPr>
          <p:cNvSpPr txBox="1">
            <a:spLocks/>
          </p:cNvSpPr>
          <p:nvPr/>
        </p:nvSpPr>
        <p:spPr>
          <a:xfrm>
            <a:off x="13892655"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ym typeface="Segoe UI" panose="020B0502040204020203" pitchFamily="34" charset="0"/>
              </a:rPr>
              <a:pPr>
                <a:defRPr/>
              </a:pPr>
              <a:t>24</a:t>
            </a:fld>
            <a:endParaRPr lang="en-US" dirty="0">
              <a:sym typeface="Segoe UI" panose="020B0502040204020203" pitchFamily="34" charset="0"/>
            </a:endParaRPr>
          </a:p>
        </p:txBody>
      </p:sp>
      <p:sp>
        <p:nvSpPr>
          <p:cNvPr id="10" name="Footer Placeholder 3">
            <a:extLst>
              <a:ext uri="{FF2B5EF4-FFF2-40B4-BE49-F238E27FC236}">
                <a16:creationId xmlns:a16="http://schemas.microsoft.com/office/drawing/2014/main" id="{719C38F1-5F9E-7C44-A57E-EA6B349F2622}"/>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The new language of life insurance – Month 00, 2020</a:t>
            </a:r>
            <a:endParaRPr lang="en-US" dirty="0"/>
          </a:p>
        </p:txBody>
      </p:sp>
    </p:spTree>
    <p:extLst>
      <p:ext uri="{BB962C8B-B14F-4D97-AF65-F5344CB8AC3E}">
        <p14:creationId xmlns:p14="http://schemas.microsoft.com/office/powerpoint/2010/main" val="386639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829622-D25C-C944-8092-70CB9814A72A}"/>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4757"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0A829622-D25C-C944-8092-70CB9814A72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56B02539-39E2-DF41-9AC0-DB9268A92C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006" y="2514601"/>
            <a:ext cx="3587745" cy="3187460"/>
          </a:xfrm>
          <a:prstGeom prst="rect">
            <a:avLst/>
          </a:prstGeom>
        </p:spPr>
      </p:pic>
    </p:spTree>
    <p:extLst>
      <p:ext uri="{BB962C8B-B14F-4D97-AF65-F5344CB8AC3E}">
        <p14:creationId xmlns:p14="http://schemas.microsoft.com/office/powerpoint/2010/main" val="208789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6805"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a:latin typeface="Segoe UI" panose="020B0502040204020203" pitchFamily="34" charset="0"/>
                <a:sym typeface="Segoe UI" panose="020B0502040204020203" pitchFamily="34" charset="0"/>
              </a:rPr>
              <a:t>Thank you.</a:t>
            </a:r>
          </a:p>
        </p:txBody>
      </p:sp>
    </p:spTree>
    <p:extLst>
      <p:ext uri="{BB962C8B-B14F-4D97-AF65-F5344CB8AC3E}">
        <p14:creationId xmlns:p14="http://schemas.microsoft.com/office/powerpoint/2010/main" val="261575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8854"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1264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6068"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6950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The </a:t>
            </a:r>
            <a:r>
              <a:rPr lang="en-US" sz="3500" dirty="0" err="1">
                <a:solidFill>
                  <a:srgbClr val="002577"/>
                </a:solidFill>
                <a:latin typeface="Segoe UI" panose="020B0502040204020203" pitchFamily="34" charset="0"/>
                <a:sym typeface="Segoe UI" panose="020B0502040204020203" pitchFamily="34" charset="0"/>
              </a:rPr>
              <a:t>maslansky</a:t>
            </a:r>
            <a:r>
              <a:rPr lang="en-US" sz="3500" dirty="0">
                <a:solidFill>
                  <a:srgbClr val="002577"/>
                </a:solidFill>
                <a:latin typeface="Segoe UI" panose="020B0502040204020203" pitchFamily="34" charset="0"/>
                <a:sym typeface="Segoe UI" panose="020B0502040204020203" pitchFamily="34" charset="0"/>
              </a:rPr>
              <a:t> philosophy</a:t>
            </a:r>
          </a:p>
        </p:txBody>
      </p:sp>
      <p:sp>
        <p:nvSpPr>
          <p:cNvPr id="8" name="Text Placeholder 4">
            <a:extLst>
              <a:ext uri="{FF2B5EF4-FFF2-40B4-BE49-F238E27FC236}">
                <a16:creationId xmlns:a16="http://schemas.microsoft.com/office/drawing/2014/main" id="{CEF93739-88DD-E54E-861C-176698DEE4A5}"/>
              </a:ext>
            </a:extLst>
          </p:cNvPr>
          <p:cNvSpPr txBox="1">
            <a:spLocks/>
          </p:cNvSpPr>
          <p:nvPr/>
        </p:nvSpPr>
        <p:spPr>
          <a:xfrm>
            <a:off x="9326756" y="4727143"/>
            <a:ext cx="5292671" cy="213451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002577"/>
              </a:buClr>
              <a:buFont typeface="Courier New" panose="02070309020205020404" pitchFamily="49" charset="0"/>
              <a:buChar char="o"/>
            </a:pPr>
            <a:r>
              <a:rPr lang="en-US" sz="18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Washington, D.C. politics</a:t>
            </a:r>
          </a:p>
          <a:p>
            <a:pPr>
              <a:buClr>
                <a:srgbClr val="002577"/>
              </a:buClr>
              <a:buFont typeface="Courier New" panose="02070309020205020404" pitchFamily="49" charset="0"/>
              <a:buChar char="o"/>
            </a:pPr>
            <a:r>
              <a:rPr lang="en-US" sz="18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Fortune 100 companies</a:t>
            </a:r>
          </a:p>
          <a:p>
            <a:pPr>
              <a:buClr>
                <a:srgbClr val="002577"/>
              </a:buClr>
              <a:buFont typeface="Courier New" panose="02070309020205020404" pitchFamily="49" charset="0"/>
              <a:buChar char="o"/>
            </a:pPr>
            <a:r>
              <a:rPr lang="en-US" sz="18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Published books</a:t>
            </a:r>
          </a:p>
          <a:p>
            <a:pPr>
              <a:buClr>
                <a:srgbClr val="002577"/>
              </a:buClr>
              <a:buFont typeface="Courier New" panose="02070309020205020404" pitchFamily="49" charset="0"/>
              <a:buChar char="o"/>
            </a:pPr>
            <a:r>
              <a:rPr lang="en-US" sz="18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News media</a:t>
            </a:r>
          </a:p>
          <a:p>
            <a:pPr>
              <a:buClr>
                <a:srgbClr val="002577"/>
              </a:buClr>
              <a:buFont typeface="Courier New" panose="02070309020205020404" pitchFamily="49" charset="0"/>
              <a:buChar char="o"/>
            </a:pPr>
            <a:r>
              <a:rPr lang="en-US" sz="1800" dirty="0">
                <a:solidFill>
                  <a:srgbClr val="002577"/>
                </a:solidFill>
                <a:latin typeface="Segoe UI" panose="020B0502040204020203" pitchFamily="34" charset="0"/>
                <a:ea typeface="Segoe UI Historic" panose="020B0502040204020203" pitchFamily="34" charset="0"/>
                <a:cs typeface="Segoe UI" panose="020B0502040204020203" pitchFamily="34" charset="0"/>
              </a:rPr>
              <a:t>Research in 21 countries in 16 languages</a:t>
            </a:r>
          </a:p>
        </p:txBody>
      </p:sp>
      <p:cxnSp>
        <p:nvCxnSpPr>
          <p:cNvPr id="9" name="Straight Connector 8">
            <a:extLst>
              <a:ext uri="{FF2B5EF4-FFF2-40B4-BE49-F238E27FC236}">
                <a16:creationId xmlns:a16="http://schemas.microsoft.com/office/drawing/2014/main" id="{451D9DB9-3339-6248-993C-7CF655C15DAA}"/>
              </a:ext>
            </a:extLst>
          </p:cNvPr>
          <p:cNvCxnSpPr>
            <a:cxnSpLocks/>
          </p:cNvCxnSpPr>
          <p:nvPr/>
        </p:nvCxnSpPr>
        <p:spPr>
          <a:xfrm>
            <a:off x="9126105" y="4741996"/>
            <a:ext cx="0" cy="1899672"/>
          </a:xfrm>
          <a:prstGeom prst="line">
            <a:avLst/>
          </a:prstGeom>
          <a:ln>
            <a:solidFill>
              <a:srgbClr val="002577"/>
            </a:solidFill>
          </a:ln>
        </p:spPr>
        <p:style>
          <a:lnRef idx="1">
            <a:schemeClr val="accent1"/>
          </a:lnRef>
          <a:fillRef idx="0">
            <a:schemeClr val="accent1"/>
          </a:fillRef>
          <a:effectRef idx="0">
            <a:schemeClr val="accent1"/>
          </a:effectRef>
          <a:fontRef idx="minor">
            <a:schemeClr val="tx1"/>
          </a:fontRef>
        </p:style>
      </p:cxnSp>
      <p:sp>
        <p:nvSpPr>
          <p:cNvPr id="10" name="Subtitle 4">
            <a:extLst>
              <a:ext uri="{FF2B5EF4-FFF2-40B4-BE49-F238E27FC236}">
                <a16:creationId xmlns:a16="http://schemas.microsoft.com/office/drawing/2014/main" id="{6BBB6AB4-7C99-154B-8125-180735BB5EFB}"/>
              </a:ext>
            </a:extLst>
          </p:cNvPr>
          <p:cNvSpPr>
            <a:spLocks noGrp="1"/>
          </p:cNvSpPr>
          <p:nvPr>
            <p:ph type="subTitle" idx="1"/>
          </p:nvPr>
        </p:nvSpPr>
        <p:spPr>
          <a:xfrm>
            <a:off x="332853" y="2653993"/>
            <a:ext cx="7439547" cy="1918008"/>
          </a:xfrm>
        </p:spPr>
        <p:txBody>
          <a:bodyPr/>
          <a:lstStyle/>
          <a:p>
            <a:pPr>
              <a:spcBef>
                <a:spcPts val="0"/>
              </a:spcBef>
            </a:pPr>
            <a:r>
              <a:rPr lang="en-US" dirty="0">
                <a:latin typeface="Segoe UI" panose="020B0502040204020203" pitchFamily="34" charset="0"/>
                <a:sym typeface="Segoe UI" panose="020B0502040204020203" pitchFamily="34" charset="0"/>
              </a:rPr>
              <a:t>It’s not what </a:t>
            </a:r>
            <a:r>
              <a:rPr lang="en-US" dirty="0">
                <a:solidFill>
                  <a:srgbClr val="3369FF"/>
                </a:solidFill>
                <a:latin typeface="Segoe UI" panose="020B0502040204020203" pitchFamily="34" charset="0"/>
                <a:sym typeface="Segoe UI" panose="020B0502040204020203" pitchFamily="34" charset="0"/>
              </a:rPr>
              <a:t>you say,</a:t>
            </a:r>
          </a:p>
          <a:p>
            <a:pPr>
              <a:spcBef>
                <a:spcPts val="0"/>
              </a:spcBef>
            </a:pPr>
            <a:r>
              <a:rPr lang="en-US" dirty="0">
                <a:latin typeface="Segoe UI" panose="020B0502040204020203" pitchFamily="34" charset="0"/>
                <a:sym typeface="Segoe UI" panose="020B0502040204020203" pitchFamily="34" charset="0"/>
              </a:rPr>
              <a:t>it’s what </a:t>
            </a:r>
            <a:r>
              <a:rPr lang="en-US" dirty="0">
                <a:solidFill>
                  <a:srgbClr val="3369FF"/>
                </a:solidFill>
                <a:latin typeface="Segoe UI" panose="020B0502040204020203" pitchFamily="34" charset="0"/>
                <a:sym typeface="Segoe UI" panose="020B0502040204020203" pitchFamily="34" charset="0"/>
              </a:rPr>
              <a:t>they hear</a:t>
            </a:r>
            <a:r>
              <a:rPr lang="en-US" spc="-100" dirty="0">
                <a:solidFill>
                  <a:srgbClr val="3369FF"/>
                </a:solidFill>
                <a:latin typeface="Segoe UI" panose="020B0502040204020203" pitchFamily="34" charset="0"/>
                <a:sym typeface="Segoe UI" panose="020B0502040204020203" pitchFamily="34" charset="0"/>
              </a:rPr>
              <a:t>.</a:t>
            </a:r>
            <a:r>
              <a:rPr lang="en-US" sz="5000" spc="-100" baseline="30000" dirty="0">
                <a:solidFill>
                  <a:srgbClr val="3369FF"/>
                </a:solidFill>
                <a:latin typeface="Segoe UI" panose="020B0502040204020203" pitchFamily="34" charset="0"/>
                <a:sym typeface="Segoe UI" panose="020B0502040204020203" pitchFamily="34" charset="0"/>
              </a:rPr>
              <a:t>®</a:t>
            </a:r>
          </a:p>
        </p:txBody>
      </p:sp>
    </p:spTree>
    <p:extLst>
      <p:ext uri="{BB962C8B-B14F-4D97-AF65-F5344CB8AC3E}">
        <p14:creationId xmlns:p14="http://schemas.microsoft.com/office/powerpoint/2010/main" val="147196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080EA0F-E311-8D43-B8B7-15D64384950A}"/>
              </a:ext>
            </a:extLst>
          </p:cNvPr>
          <p:cNvSpPr/>
          <p:nvPr/>
        </p:nvSpPr>
        <p:spPr>
          <a:xfrm>
            <a:off x="5134432" y="3238500"/>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3E7C136-CBD2-D441-BC8E-526CA4D61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9528" y="3259565"/>
            <a:ext cx="930537" cy="930537"/>
          </a:xfrm>
          <a:prstGeom prst="rect">
            <a:avLst/>
          </a:prstGeom>
        </p:spPr>
      </p:pic>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049"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6950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Research methodology</a:t>
            </a:r>
          </a:p>
        </p:txBody>
      </p:sp>
      <p:sp>
        <p:nvSpPr>
          <p:cNvPr id="18" name="Text Placeholder 4">
            <a:extLst>
              <a:ext uri="{FF2B5EF4-FFF2-40B4-BE49-F238E27FC236}">
                <a16:creationId xmlns:a16="http://schemas.microsoft.com/office/drawing/2014/main" id="{5D30C6D0-ECCB-314E-B60F-7C60189D3303}"/>
              </a:ext>
            </a:extLst>
          </p:cNvPr>
          <p:cNvSpPr txBox="1">
            <a:spLocks/>
          </p:cNvSpPr>
          <p:nvPr/>
        </p:nvSpPr>
        <p:spPr>
          <a:xfrm>
            <a:off x="373162" y="4525081"/>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3369FF"/>
                </a:solidFill>
                <a:latin typeface="Segoe UI" panose="020B0502040204020203" pitchFamily="34" charset="0"/>
                <a:cs typeface="Segoe UI" panose="020B0502040204020203" pitchFamily="34" charset="0"/>
                <a:sym typeface="Segoe UI" panose="020B0502040204020203" pitchFamily="34" charset="0"/>
              </a:rPr>
              <a:t>You say</a:t>
            </a:r>
          </a:p>
          <a:p>
            <a:pPr marL="0" indent="0">
              <a:buNone/>
            </a:pPr>
            <a:endParaRPr lang="en-US" sz="2000" b="1" dirty="0">
              <a:latin typeface="Segoe UI" panose="020B0502040204020203" pitchFamily="34" charset="0"/>
              <a:cs typeface="Segoe UI" panose="020B0502040204020203" pitchFamily="34" charset="0"/>
            </a:endParaRPr>
          </a:p>
        </p:txBody>
      </p:sp>
      <p:sp>
        <p:nvSpPr>
          <p:cNvPr id="19" name="Text Placeholder 5">
            <a:extLst>
              <a:ext uri="{FF2B5EF4-FFF2-40B4-BE49-F238E27FC236}">
                <a16:creationId xmlns:a16="http://schemas.microsoft.com/office/drawing/2014/main" id="{A5D37E64-388A-8F49-9DD0-A5AD6560532A}"/>
              </a:ext>
            </a:extLst>
          </p:cNvPr>
          <p:cNvSpPr txBox="1">
            <a:spLocks/>
          </p:cNvSpPr>
          <p:nvPr/>
        </p:nvSpPr>
        <p:spPr>
          <a:xfrm>
            <a:off x="5044860" y="4525081"/>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3369FF"/>
                </a:solidFill>
                <a:latin typeface="Segoe UI" panose="020B0502040204020203" pitchFamily="34" charset="0"/>
                <a:cs typeface="Segoe UI" panose="020B0502040204020203" pitchFamily="34" charset="0"/>
                <a:sym typeface="Segoe UI" panose="020B0502040204020203" pitchFamily="34" charset="0"/>
              </a:rPr>
              <a:t>They hear</a:t>
            </a:r>
          </a:p>
          <a:p>
            <a:pPr marL="0" indent="0">
              <a:buNone/>
            </a:pPr>
            <a:endParaRPr lang="en-US" sz="2000" b="1" dirty="0">
              <a:latin typeface="Segoe UI" panose="020B0502040204020203" pitchFamily="34" charset="0"/>
              <a:cs typeface="Segoe UI" panose="020B0502040204020203" pitchFamily="34" charset="0"/>
            </a:endParaRPr>
          </a:p>
        </p:txBody>
      </p:sp>
      <p:sp>
        <p:nvSpPr>
          <p:cNvPr id="20" name="Text Placeholder 6">
            <a:extLst>
              <a:ext uri="{FF2B5EF4-FFF2-40B4-BE49-F238E27FC236}">
                <a16:creationId xmlns:a16="http://schemas.microsoft.com/office/drawing/2014/main" id="{AC68D93A-99DE-3346-9B93-37457B665593}"/>
              </a:ext>
            </a:extLst>
          </p:cNvPr>
          <p:cNvSpPr txBox="1">
            <a:spLocks/>
          </p:cNvSpPr>
          <p:nvPr/>
        </p:nvSpPr>
        <p:spPr>
          <a:xfrm>
            <a:off x="9667991" y="4525081"/>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3369FF"/>
                </a:solidFill>
                <a:latin typeface="Segoe UI" panose="020B0502040204020203" pitchFamily="34" charset="0"/>
                <a:cs typeface="Segoe UI" panose="020B0502040204020203" pitchFamily="34" charset="0"/>
                <a:sym typeface="Segoe UI" panose="020B0502040204020203" pitchFamily="34" charset="0"/>
              </a:rPr>
              <a:t>Instead say</a:t>
            </a:r>
          </a:p>
          <a:p>
            <a:pPr marL="0" indent="0">
              <a:buNone/>
            </a:pPr>
            <a:endParaRPr lang="en-US" sz="2000" b="1" dirty="0">
              <a:latin typeface="Segoe UI" panose="020B0502040204020203" pitchFamily="34" charset="0"/>
              <a:cs typeface="Segoe UI" panose="020B0502040204020203" pitchFamily="34" charset="0"/>
            </a:endParaRPr>
          </a:p>
        </p:txBody>
      </p:sp>
      <p:sp>
        <p:nvSpPr>
          <p:cNvPr id="21" name="Text Placeholder 10">
            <a:extLst>
              <a:ext uri="{FF2B5EF4-FFF2-40B4-BE49-F238E27FC236}">
                <a16:creationId xmlns:a16="http://schemas.microsoft.com/office/drawing/2014/main" id="{9457A6FF-1847-E54B-B431-B7E5DA19A66E}"/>
              </a:ext>
            </a:extLst>
          </p:cNvPr>
          <p:cNvSpPr txBox="1">
            <a:spLocks/>
          </p:cNvSpPr>
          <p:nvPr/>
        </p:nvSpPr>
        <p:spPr>
          <a:xfrm>
            <a:off x="367924" y="4923737"/>
            <a:ext cx="3746875" cy="157780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ts val="1800"/>
              </a:lnSpc>
              <a:buClr>
                <a:srgbClr val="002577"/>
              </a:buClr>
              <a:buSzPct val="120000"/>
              <a:buNone/>
              <a:defRPr/>
            </a:pPr>
            <a:r>
              <a:rPr lang="en-US" sz="1800" b="1" dirty="0">
                <a:solidFill>
                  <a:srgbClr val="002577"/>
                </a:solidFill>
                <a:latin typeface="Segoe UI" panose="020B0502040204020203" pitchFamily="34" charset="0"/>
                <a:ea typeface="ＭＳ Ｐゴシック" charset="0"/>
                <a:cs typeface="Segoe UI" panose="020B0502040204020203" pitchFamily="34" charset="0"/>
              </a:rPr>
              <a:t>Design creative language stimuli</a:t>
            </a:r>
          </a:p>
          <a:p>
            <a:pPr defTabSz="457200">
              <a:lnSpc>
                <a:spcPts val="1800"/>
              </a:lnSpc>
              <a:buClr>
                <a:srgbClr val="002577"/>
              </a:buClr>
              <a:buSzPct val="100000"/>
              <a:buFont typeface="Courier New" panose="02070309020205020404" pitchFamily="49" charset="0"/>
              <a:buChar char="o"/>
              <a:defRPr/>
            </a:pPr>
            <a:r>
              <a:rPr lang="en-US" sz="1600" dirty="0">
                <a:solidFill>
                  <a:srgbClr val="002577"/>
                </a:solidFill>
                <a:latin typeface="Segoe UI" panose="020B0502040204020203" pitchFamily="34" charset="0"/>
                <a:ea typeface="ＭＳ Ｐゴシック" charset="0"/>
                <a:cs typeface="Segoe UI" panose="020B0502040204020203" pitchFamily="34" charset="0"/>
              </a:rPr>
              <a:t>Instant response sessions</a:t>
            </a:r>
          </a:p>
          <a:p>
            <a:pPr defTabSz="457200">
              <a:lnSpc>
                <a:spcPts val="1800"/>
              </a:lnSpc>
              <a:buClr>
                <a:srgbClr val="002577"/>
              </a:buClr>
              <a:buSzPct val="100000"/>
              <a:buFont typeface="Courier New" panose="02070309020205020404" pitchFamily="49" charset="0"/>
              <a:buChar char="o"/>
              <a:defRPr/>
            </a:pPr>
            <a:r>
              <a:rPr lang="en-US" sz="1600" dirty="0">
                <a:solidFill>
                  <a:srgbClr val="002577"/>
                </a:solidFill>
                <a:latin typeface="Segoe UI" panose="020B0502040204020203" pitchFamily="34" charset="0"/>
                <a:ea typeface="ＭＳ Ｐゴシック" charset="0"/>
                <a:cs typeface="Segoe UI" panose="020B0502040204020203" pitchFamily="34" charset="0"/>
              </a:rPr>
              <a:t>Online surveys</a:t>
            </a:r>
          </a:p>
          <a:p>
            <a:pPr defTabSz="457200">
              <a:lnSpc>
                <a:spcPts val="1800"/>
              </a:lnSpc>
              <a:buClr>
                <a:srgbClr val="002577"/>
              </a:buClr>
              <a:buSzPct val="120000"/>
              <a:buFont typeface="Courier New" panose="02070309020205020404" pitchFamily="49" charset="0"/>
              <a:buChar char="o"/>
              <a:defRPr/>
            </a:pPr>
            <a:endParaRPr lang="en-US" sz="1400" baseline="30000" dirty="0">
              <a:solidFill>
                <a:srgbClr val="002577"/>
              </a:solidFill>
              <a:latin typeface="Segoe UI" panose="020B0502040204020203" pitchFamily="34" charset="0"/>
              <a:ea typeface="Arial" charset="0"/>
              <a:cs typeface="Segoe UI" panose="020B0502040204020203" pitchFamily="34" charset="0"/>
            </a:endParaRPr>
          </a:p>
        </p:txBody>
      </p:sp>
      <p:sp>
        <p:nvSpPr>
          <p:cNvPr id="28" name="Oval 27">
            <a:extLst>
              <a:ext uri="{FF2B5EF4-FFF2-40B4-BE49-F238E27FC236}">
                <a16:creationId xmlns:a16="http://schemas.microsoft.com/office/drawing/2014/main" id="{F307646B-B49C-D64B-8897-94C3DC976E4E}"/>
              </a:ext>
            </a:extLst>
          </p:cNvPr>
          <p:cNvSpPr/>
          <p:nvPr/>
        </p:nvSpPr>
        <p:spPr>
          <a:xfrm>
            <a:off x="457200" y="3238500"/>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B8A380-FF8A-9746-BC0F-90A3C1508EFD}"/>
              </a:ext>
            </a:extLst>
          </p:cNvPr>
          <p:cNvSpPr/>
          <p:nvPr/>
        </p:nvSpPr>
        <p:spPr>
          <a:xfrm>
            <a:off x="9761349" y="3238500"/>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D99AED08-3571-BA40-B952-1C7A62662DA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94619" y="3435992"/>
            <a:ext cx="599290" cy="596824"/>
          </a:xfrm>
          <a:prstGeom prst="rect">
            <a:avLst/>
          </a:prstGeom>
        </p:spPr>
      </p:pic>
      <p:sp>
        <p:nvSpPr>
          <p:cNvPr id="34" name="Text Placeholder 10">
            <a:extLst>
              <a:ext uri="{FF2B5EF4-FFF2-40B4-BE49-F238E27FC236}">
                <a16:creationId xmlns:a16="http://schemas.microsoft.com/office/drawing/2014/main" id="{1909D8D7-B446-9C45-8D5D-103C1C5A2DF6}"/>
              </a:ext>
            </a:extLst>
          </p:cNvPr>
          <p:cNvSpPr txBox="1">
            <a:spLocks/>
          </p:cNvSpPr>
          <p:nvPr/>
        </p:nvSpPr>
        <p:spPr>
          <a:xfrm>
            <a:off x="5053736" y="4923737"/>
            <a:ext cx="3989523" cy="112060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ts val="1800"/>
              </a:lnSpc>
              <a:buClr>
                <a:srgbClr val="002577"/>
              </a:buClr>
              <a:buSzPct val="120000"/>
              <a:buNone/>
              <a:defRPr/>
            </a:pPr>
            <a:r>
              <a:rPr lang="en-US" sz="1800" b="1" dirty="0">
                <a:solidFill>
                  <a:srgbClr val="002577"/>
                </a:solidFill>
                <a:latin typeface="Segoe UI" panose="020B0502040204020203" pitchFamily="34" charset="0"/>
                <a:ea typeface="ＭＳ Ｐゴシック" charset="0"/>
                <a:cs typeface="Segoe UI" panose="020B0502040204020203" pitchFamily="34" charset="0"/>
              </a:rPr>
              <a:t>Study of perception + emotion</a:t>
            </a:r>
          </a:p>
        </p:txBody>
      </p:sp>
      <p:sp>
        <p:nvSpPr>
          <p:cNvPr id="35" name="Text Placeholder 10">
            <a:extLst>
              <a:ext uri="{FF2B5EF4-FFF2-40B4-BE49-F238E27FC236}">
                <a16:creationId xmlns:a16="http://schemas.microsoft.com/office/drawing/2014/main" id="{8F4487C9-F842-A84F-81D3-6BAD6FA0F599}"/>
              </a:ext>
            </a:extLst>
          </p:cNvPr>
          <p:cNvSpPr txBox="1">
            <a:spLocks/>
          </p:cNvSpPr>
          <p:nvPr/>
        </p:nvSpPr>
        <p:spPr>
          <a:xfrm>
            <a:off x="9661902" y="4923737"/>
            <a:ext cx="3442076" cy="1128351"/>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defTabSz="457200">
              <a:lnSpc>
                <a:spcPts val="1800"/>
              </a:lnSpc>
              <a:buClr>
                <a:srgbClr val="002577"/>
              </a:buClr>
              <a:buSzPct val="120000"/>
              <a:buNone/>
              <a:defRPr/>
            </a:pPr>
            <a:r>
              <a:rPr lang="en-US" sz="1800" b="1" dirty="0">
                <a:solidFill>
                  <a:srgbClr val="002577"/>
                </a:solidFill>
                <a:latin typeface="Segoe UI" panose="020B0502040204020203" pitchFamily="34" charset="0"/>
                <a:ea typeface="ＭＳ Ｐゴシック" charset="0"/>
                <a:cs typeface="Segoe UI" panose="020B0502040204020203" pitchFamily="34" charset="0"/>
              </a:rPr>
              <a:t>Find our answer</a:t>
            </a:r>
          </a:p>
        </p:txBody>
      </p:sp>
      <p:grpSp>
        <p:nvGrpSpPr>
          <p:cNvPr id="38" name="Group 37">
            <a:extLst>
              <a:ext uri="{FF2B5EF4-FFF2-40B4-BE49-F238E27FC236}">
                <a16:creationId xmlns:a16="http://schemas.microsoft.com/office/drawing/2014/main" id="{93365DEA-4CBE-624F-8A85-94FB9B57467B}"/>
              </a:ext>
            </a:extLst>
          </p:cNvPr>
          <p:cNvGrpSpPr/>
          <p:nvPr/>
        </p:nvGrpSpPr>
        <p:grpSpPr>
          <a:xfrm>
            <a:off x="1807964" y="3692315"/>
            <a:ext cx="2306836" cy="159169"/>
            <a:chOff x="7494312" y="990836"/>
            <a:chExt cx="5029200" cy="347008"/>
          </a:xfrm>
        </p:grpSpPr>
        <p:cxnSp>
          <p:nvCxnSpPr>
            <p:cNvPr id="39" name="Straight Arrow Connector 38">
              <a:extLst>
                <a:ext uri="{FF2B5EF4-FFF2-40B4-BE49-F238E27FC236}">
                  <a16:creationId xmlns:a16="http://schemas.microsoft.com/office/drawing/2014/main" id="{9B8549DE-CDEA-4C45-994C-2A8CDE02FBF9}"/>
                </a:ext>
              </a:extLst>
            </p:cNvPr>
            <p:cNvCxnSpPr>
              <a:cxnSpLocks/>
            </p:cNvCxnSpPr>
            <p:nvPr/>
          </p:nvCxnSpPr>
          <p:spPr>
            <a:xfrm>
              <a:off x="7494312" y="1162878"/>
              <a:ext cx="5029200" cy="0"/>
            </a:xfrm>
            <a:prstGeom prst="straightConnector1">
              <a:avLst/>
            </a:prstGeom>
            <a:ln w="19050" cap="rnd">
              <a:solidFill>
                <a:srgbClr val="002577"/>
              </a:solidFill>
              <a:prstDash val="solid"/>
              <a:round/>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FE562C5C-A3FB-8D41-9801-B44151872496}"/>
                </a:ext>
              </a:extLst>
            </p:cNvPr>
            <p:cNvGrpSpPr/>
            <p:nvPr/>
          </p:nvGrpSpPr>
          <p:grpSpPr>
            <a:xfrm>
              <a:off x="12353971" y="990836"/>
              <a:ext cx="169541" cy="347008"/>
              <a:chOff x="3934531" y="3135544"/>
              <a:chExt cx="172123" cy="347008"/>
            </a:xfrm>
          </p:grpSpPr>
          <p:cxnSp>
            <p:nvCxnSpPr>
              <p:cNvPr id="44" name="Straight Connector 43">
                <a:extLst>
                  <a:ext uri="{FF2B5EF4-FFF2-40B4-BE49-F238E27FC236}">
                    <a16:creationId xmlns:a16="http://schemas.microsoft.com/office/drawing/2014/main" id="{DEAD539C-2E2B-F84D-AEB9-6B50E66F13F8}"/>
                  </a:ext>
                </a:extLst>
              </p:cNvPr>
              <p:cNvCxnSpPr/>
              <p:nvPr userDrawn="1"/>
            </p:nvCxnSpPr>
            <p:spPr>
              <a:xfrm flipH="1" flipV="1">
                <a:off x="3934531" y="3135544"/>
                <a:ext cx="172123" cy="172122"/>
              </a:xfrm>
              <a:prstGeom prst="line">
                <a:avLst/>
              </a:prstGeom>
              <a:ln w="19050" cap="rnd">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80FE32-20AB-9042-A4F7-FFF31383648D}"/>
                  </a:ext>
                </a:extLst>
              </p:cNvPr>
              <p:cNvCxnSpPr/>
              <p:nvPr userDrawn="1"/>
            </p:nvCxnSpPr>
            <p:spPr>
              <a:xfrm flipH="1">
                <a:off x="3934531" y="3310903"/>
                <a:ext cx="171650" cy="171649"/>
              </a:xfrm>
              <a:prstGeom prst="line">
                <a:avLst/>
              </a:prstGeom>
              <a:ln w="19050" cap="rnd">
                <a:solidFill>
                  <a:srgbClr val="002577"/>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FFDC592F-623F-384C-954B-E2D9E05A5A84}"/>
              </a:ext>
            </a:extLst>
          </p:cNvPr>
          <p:cNvGrpSpPr/>
          <p:nvPr/>
        </p:nvGrpSpPr>
        <p:grpSpPr>
          <a:xfrm>
            <a:off x="6498957" y="3692315"/>
            <a:ext cx="2306836" cy="159169"/>
            <a:chOff x="7494312" y="990836"/>
            <a:chExt cx="5029200" cy="347008"/>
          </a:xfrm>
        </p:grpSpPr>
        <p:cxnSp>
          <p:nvCxnSpPr>
            <p:cNvPr id="48" name="Straight Arrow Connector 47">
              <a:extLst>
                <a:ext uri="{FF2B5EF4-FFF2-40B4-BE49-F238E27FC236}">
                  <a16:creationId xmlns:a16="http://schemas.microsoft.com/office/drawing/2014/main" id="{A1C6AC38-3C4D-7B48-9FAB-305676357380}"/>
                </a:ext>
              </a:extLst>
            </p:cNvPr>
            <p:cNvCxnSpPr>
              <a:cxnSpLocks/>
            </p:cNvCxnSpPr>
            <p:nvPr/>
          </p:nvCxnSpPr>
          <p:spPr>
            <a:xfrm>
              <a:off x="7494312" y="1162878"/>
              <a:ext cx="5029200" cy="0"/>
            </a:xfrm>
            <a:prstGeom prst="straightConnector1">
              <a:avLst/>
            </a:prstGeom>
            <a:ln w="19050" cap="rnd">
              <a:solidFill>
                <a:srgbClr val="002577"/>
              </a:solidFill>
              <a:prstDash val="solid"/>
              <a:round/>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599B5EE5-EDCA-0447-91C4-ED229E02BB7E}"/>
                </a:ext>
              </a:extLst>
            </p:cNvPr>
            <p:cNvGrpSpPr/>
            <p:nvPr/>
          </p:nvGrpSpPr>
          <p:grpSpPr>
            <a:xfrm>
              <a:off x="12353971" y="990836"/>
              <a:ext cx="169541" cy="347008"/>
              <a:chOff x="3934531" y="3135544"/>
              <a:chExt cx="172123" cy="347008"/>
            </a:xfrm>
          </p:grpSpPr>
          <p:cxnSp>
            <p:nvCxnSpPr>
              <p:cNvPr id="50" name="Straight Connector 49">
                <a:extLst>
                  <a:ext uri="{FF2B5EF4-FFF2-40B4-BE49-F238E27FC236}">
                    <a16:creationId xmlns:a16="http://schemas.microsoft.com/office/drawing/2014/main" id="{5D5FDC3C-8A64-984D-88A1-DD2545A326E5}"/>
                  </a:ext>
                </a:extLst>
              </p:cNvPr>
              <p:cNvCxnSpPr/>
              <p:nvPr userDrawn="1"/>
            </p:nvCxnSpPr>
            <p:spPr>
              <a:xfrm flipH="1" flipV="1">
                <a:off x="3934531" y="3135544"/>
                <a:ext cx="172123" cy="172122"/>
              </a:xfrm>
              <a:prstGeom prst="line">
                <a:avLst/>
              </a:prstGeom>
              <a:ln w="19050" cap="rnd">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1BE496-0078-AD42-B7A9-AAE74CB37EFC}"/>
                  </a:ext>
                </a:extLst>
              </p:cNvPr>
              <p:cNvCxnSpPr/>
              <p:nvPr userDrawn="1"/>
            </p:nvCxnSpPr>
            <p:spPr>
              <a:xfrm flipH="1">
                <a:off x="3934531" y="3310903"/>
                <a:ext cx="171650" cy="171649"/>
              </a:xfrm>
              <a:prstGeom prst="line">
                <a:avLst/>
              </a:prstGeom>
              <a:ln w="19050" cap="rnd">
                <a:solidFill>
                  <a:srgbClr val="002577"/>
                </a:solidFill>
              </a:ln>
            </p:spPr>
            <p:style>
              <a:lnRef idx="1">
                <a:schemeClr val="accent1"/>
              </a:lnRef>
              <a:fillRef idx="0">
                <a:schemeClr val="accent1"/>
              </a:fillRef>
              <a:effectRef idx="0">
                <a:schemeClr val="accent1"/>
              </a:effectRef>
              <a:fontRef idx="minor">
                <a:schemeClr val="tx1"/>
              </a:fontRef>
            </p:style>
          </p:cxnSp>
        </p:grpSp>
      </p:grpSp>
      <p:pic>
        <p:nvPicPr>
          <p:cNvPr id="57" name="Graphic 56">
            <a:extLst>
              <a:ext uri="{FF2B5EF4-FFF2-40B4-BE49-F238E27FC236}">
                <a16:creationId xmlns:a16="http://schemas.microsoft.com/office/drawing/2014/main" id="{1A851AE2-81EC-C043-B7DE-299D00E7F8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3696" y="3305660"/>
            <a:ext cx="909879" cy="909879"/>
          </a:xfrm>
          <a:prstGeom prst="rect">
            <a:avLst/>
          </a:prstGeom>
        </p:spPr>
      </p:pic>
    </p:spTree>
    <p:extLst>
      <p:ext uri="{BB962C8B-B14F-4D97-AF65-F5344CB8AC3E}">
        <p14:creationId xmlns:p14="http://schemas.microsoft.com/office/powerpoint/2010/main" val="282872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92616-97BE-4E43-BC12-F97D37DEBD63}"/>
              </a:ext>
            </a:extLst>
          </p:cNvPr>
          <p:cNvSpPr/>
          <p:nvPr/>
        </p:nvSpPr>
        <p:spPr>
          <a:xfrm>
            <a:off x="7315200" y="4138138"/>
            <a:ext cx="7315200" cy="4091457"/>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0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F890C70-2C45-5049-BF43-003835790AA3}"/>
              </a:ext>
            </a:extLst>
          </p:cNvPr>
          <p:cNvSpPr>
            <a:spLocks noGrp="1"/>
          </p:cNvSpPr>
          <p:nvPr>
            <p:ph type="body" sz="quarter" idx="24"/>
          </p:nvPr>
        </p:nvSpPr>
        <p:spPr>
          <a:xfrm>
            <a:off x="8042155" y="4691743"/>
            <a:ext cx="6125723" cy="2634343"/>
          </a:xfrm>
        </p:spPr>
        <p:txBody>
          <a:bodyPr anchor="t" anchorCtr="0">
            <a:noAutofit/>
          </a:bodyPr>
          <a:lstStyle/>
          <a:p>
            <a:r>
              <a:rPr lang="en-US" dirty="0">
                <a:solidFill>
                  <a:srgbClr val="73C0FF"/>
                </a:solidFill>
              </a:rPr>
              <a:t>Target clients:</a:t>
            </a:r>
          </a:p>
          <a:p>
            <a:pPr marL="292100" lvl="1" indent="-282575">
              <a:lnSpc>
                <a:spcPct val="100000"/>
              </a:lnSpc>
              <a:spcBef>
                <a:spcPts val="1200"/>
              </a:spcBef>
              <a:buFont typeface="Courier New" panose="02070309020205020404" pitchFamily="49" charset="0"/>
              <a:buChar char="o"/>
            </a:pPr>
            <a:r>
              <a:rPr lang="en-US" sz="1800" dirty="0">
                <a:solidFill>
                  <a:srgbClr val="FFFFFF"/>
                </a:solidFill>
                <a:latin typeface="Segoe UI" panose="020B0502040204020203" pitchFamily="34" charset="0"/>
                <a:cs typeface="Segoe UI" panose="020B0502040204020203" pitchFamily="34" charset="0"/>
              </a:rPr>
              <a:t>Affluent</a:t>
            </a:r>
          </a:p>
          <a:p>
            <a:pPr marL="292100" lvl="1" indent="-282575">
              <a:lnSpc>
                <a:spcPct val="100000"/>
              </a:lnSpc>
              <a:spcBef>
                <a:spcPts val="1200"/>
              </a:spcBef>
              <a:buFont typeface="Courier New" panose="02070309020205020404" pitchFamily="49" charset="0"/>
              <a:buChar char="o"/>
            </a:pPr>
            <a:r>
              <a:rPr lang="en-US" sz="1800" dirty="0">
                <a:solidFill>
                  <a:srgbClr val="FFFFFF"/>
                </a:solidFill>
                <a:latin typeface="Segoe UI" panose="020B0502040204020203" pitchFamily="34" charset="0"/>
                <a:cs typeface="Segoe UI" panose="020B0502040204020203" pitchFamily="34" charset="0"/>
              </a:rPr>
              <a:t>Ages 35-65</a:t>
            </a:r>
          </a:p>
          <a:p>
            <a:pPr marL="292100" lvl="1" indent="-282575">
              <a:lnSpc>
                <a:spcPct val="100000"/>
              </a:lnSpc>
              <a:spcBef>
                <a:spcPts val="1200"/>
              </a:spcBef>
              <a:buFont typeface="Courier New" panose="02070309020205020404" pitchFamily="49" charset="0"/>
              <a:buChar char="o"/>
            </a:pPr>
            <a:r>
              <a:rPr lang="en-US" sz="1800" dirty="0">
                <a:solidFill>
                  <a:srgbClr val="FFFFFF"/>
                </a:solidFill>
                <a:latin typeface="Segoe UI" panose="020B0502040204020203" pitchFamily="34" charset="0"/>
                <a:cs typeface="Segoe UI" panose="020B0502040204020203" pitchFamily="34" charset="0"/>
              </a:rPr>
              <a:t>Maximizing 401</a:t>
            </a:r>
            <a:r>
              <a:rPr lang="en-US" sz="18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800" dirty="0">
                <a:solidFill>
                  <a:srgbClr val="FFFFFF"/>
                </a:solidFill>
                <a:latin typeface="Segoe UI" panose="020B0502040204020203" pitchFamily="34" charset="0"/>
                <a:cs typeface="Segoe UI" panose="020B0502040204020203" pitchFamily="34" charset="0"/>
              </a:rPr>
              <a:t>k</a:t>
            </a:r>
            <a:r>
              <a:rPr lang="en-US" sz="18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800" dirty="0">
                <a:solidFill>
                  <a:srgbClr val="FFFFFF"/>
                </a:solidFill>
                <a:latin typeface="Segoe UI" panose="020B0502040204020203" pitchFamily="34" charset="0"/>
                <a:cs typeface="Segoe UI" panose="020B0502040204020203" pitchFamily="34" charset="0"/>
              </a:rPr>
              <a:t> plans</a:t>
            </a:r>
          </a:p>
          <a:p>
            <a:pPr marL="292100" lvl="1" indent="-282575">
              <a:lnSpc>
                <a:spcPct val="100000"/>
              </a:lnSpc>
              <a:spcBef>
                <a:spcPts val="1200"/>
              </a:spcBef>
              <a:buFont typeface="Courier New" panose="02070309020205020404" pitchFamily="49" charset="0"/>
              <a:buChar char="o"/>
            </a:pPr>
            <a:r>
              <a:rPr lang="en-US" sz="1800" dirty="0">
                <a:solidFill>
                  <a:srgbClr val="FFFFFF"/>
                </a:solidFill>
                <a:latin typeface="Segoe UI" panose="020B0502040204020203" pitchFamily="34" charset="0"/>
                <a:cs typeface="Segoe UI" panose="020B0502040204020203" pitchFamily="34" charset="0"/>
              </a:rPr>
              <a:t>Active investors</a:t>
            </a:r>
          </a:p>
          <a:p>
            <a:endParaRPr lang="en-US" dirty="0">
              <a:sym typeface="Segoe UI" panose="020B0502040204020203" pitchFamily="34" charset="0"/>
            </a:endParaRPr>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5" y="2570453"/>
            <a:ext cx="5245496" cy="1703097"/>
          </a:xfrm>
        </p:spPr>
        <p:txBody>
          <a:bodyPr/>
          <a:lstStyle/>
          <a:p>
            <a:pPr>
              <a:lnSpc>
                <a:spcPts val="2800"/>
              </a:lnSpc>
            </a:pPr>
            <a:r>
              <a:rPr lang="en-US" sz="2000" dirty="0"/>
              <a:t>How do we get more people to buy permanent life insurance?</a:t>
            </a:r>
          </a:p>
          <a:p>
            <a:pPr marL="205725" lvl="1" indent="0">
              <a:buNone/>
            </a:pPr>
            <a:endParaRPr lang="en-US" sz="1600" dirty="0">
              <a:solidFill>
                <a:srgbClr val="FFFFFF"/>
              </a:solidFill>
              <a:cs typeface="Segoe UI" panose="020B0502040204020203" pitchFamily="34" charset="0"/>
              <a:sym typeface="Segoe UI" panose="020B0502040204020203" pitchFamily="34" charset="0"/>
            </a:endParaRPr>
          </a:p>
          <a:p>
            <a:pPr marL="1059109" lvl="2" indent="-171446"/>
            <a:endParaRPr lang="en-US" sz="208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13" name="Title 3">
            <a:extLst>
              <a:ext uri="{FF2B5EF4-FFF2-40B4-BE49-F238E27FC236}">
                <a16:creationId xmlns:a16="http://schemas.microsoft.com/office/drawing/2014/main" id="{3C76AFFA-FCD5-BA4B-91F1-3A78BC685F20}"/>
              </a:ext>
            </a:extLst>
          </p:cNvPr>
          <p:cNvSpPr txBox="1">
            <a:spLocks/>
          </p:cNvSpPr>
          <p:nvPr/>
        </p:nvSpPr>
        <p:spPr>
          <a:xfrm>
            <a:off x="364864" y="400484"/>
            <a:ext cx="6950336" cy="575833"/>
          </a:xfrm>
          <a:prstGeom prst="rect">
            <a:avLst/>
          </a:prstGeom>
        </p:spPr>
        <p:txBody>
          <a:bodyPr>
            <a:normAutofit/>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40" dirty="0">
                <a:solidFill>
                  <a:srgbClr val="002577"/>
                </a:solidFill>
                <a:latin typeface="Segoe UI" panose="020B0502040204020203" pitchFamily="34" charset="0"/>
                <a:sym typeface="Segoe UI" panose="020B0502040204020203" pitchFamily="34" charset="0"/>
              </a:rPr>
              <a:t>What Equitable wanted to know</a:t>
            </a:r>
          </a:p>
        </p:txBody>
      </p:sp>
      <p:pic>
        <p:nvPicPr>
          <p:cNvPr id="17" name="Picture Placeholder 16" descr="Two people sitting at a table using a computer&#10;&#10;Description automatically generated">
            <a:extLst>
              <a:ext uri="{FF2B5EF4-FFF2-40B4-BE49-F238E27FC236}">
                <a16:creationId xmlns:a16="http://schemas.microsoft.com/office/drawing/2014/main" id="{3F147E9C-3567-D94E-9E80-E327A7A58D26}"/>
              </a:ext>
            </a:extLst>
          </p:cNvPr>
          <p:cNvPicPr>
            <a:picLocks noGrp="1" noChangeAspect="1"/>
          </p:cNvPicPr>
          <p:nvPr>
            <p:ph type="pic" sz="quarter" idx="23"/>
          </p:nvPr>
        </p:nvPicPr>
        <p:blipFill>
          <a:blip r:embed="rId7"/>
          <a:srcRect l="288" r="288"/>
          <a:stretch>
            <a:fillRect/>
          </a:stretch>
        </p:blipFill>
        <p:spPr/>
      </p:pic>
      <p:sp>
        <p:nvSpPr>
          <p:cNvPr id="10" name="Slide Number Placeholder 5">
            <a:extLst>
              <a:ext uri="{FF2B5EF4-FFF2-40B4-BE49-F238E27FC236}">
                <a16:creationId xmlns:a16="http://schemas.microsoft.com/office/drawing/2014/main" id="{CFE11EF4-4267-3B49-9721-C44FA3DD04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1" name="Footer Placeholder 3">
            <a:extLst>
              <a:ext uri="{FF2B5EF4-FFF2-40B4-BE49-F238E27FC236}">
                <a16:creationId xmlns:a16="http://schemas.microsoft.com/office/drawing/2014/main" id="{51415A5E-535F-3943-8FE2-90F236F2447B}"/>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rgbClr val="FFFFFF"/>
                </a:solidFill>
              </a:rPr>
              <a:t>The new language of life insurance – Month 00, 2020</a:t>
            </a:r>
            <a:endParaRPr lang="en-US" dirty="0">
              <a:solidFill>
                <a:srgbClr val="FFFFFF"/>
              </a:solidFill>
            </a:endParaRPr>
          </a:p>
        </p:txBody>
      </p:sp>
    </p:spTree>
    <p:extLst>
      <p:ext uri="{BB962C8B-B14F-4D97-AF65-F5344CB8AC3E}">
        <p14:creationId xmlns:p14="http://schemas.microsoft.com/office/powerpoint/2010/main" val="347397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125"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What we found out</a:t>
            </a:r>
          </a:p>
        </p:txBody>
      </p:sp>
      <p:cxnSp>
        <p:nvCxnSpPr>
          <p:cNvPr id="9" name="Straight Connector 8">
            <a:extLst>
              <a:ext uri="{FF2B5EF4-FFF2-40B4-BE49-F238E27FC236}">
                <a16:creationId xmlns:a16="http://schemas.microsoft.com/office/drawing/2014/main" id="{5A19E8C5-8570-BA4C-BF26-DC24354819BC}"/>
              </a:ext>
            </a:extLst>
          </p:cNvPr>
          <p:cNvCxnSpPr>
            <a:cxnSpLocks/>
          </p:cNvCxnSpPr>
          <p:nvPr/>
        </p:nvCxnSpPr>
        <p:spPr>
          <a:xfrm>
            <a:off x="457201"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073410-B8C2-224D-8339-9CA0B0BD14F3}"/>
              </a:ext>
            </a:extLst>
          </p:cNvPr>
          <p:cNvCxnSpPr>
            <a:cxnSpLocks/>
          </p:cNvCxnSpPr>
          <p:nvPr/>
        </p:nvCxnSpPr>
        <p:spPr>
          <a:xfrm>
            <a:off x="7402513" y="3238500"/>
            <a:ext cx="679291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drawing, food&#10;&#10;Description automatically generated">
            <a:extLst>
              <a:ext uri="{FF2B5EF4-FFF2-40B4-BE49-F238E27FC236}">
                <a16:creationId xmlns:a16="http://schemas.microsoft.com/office/drawing/2014/main" id="{4EE297EA-28CA-AF40-A912-A0A31A133AA3}"/>
              </a:ext>
            </a:extLst>
          </p:cNvPr>
          <p:cNvPicPr>
            <a:picLocks noChangeAspect="1"/>
          </p:cNvPicPr>
          <p:nvPr/>
        </p:nvPicPr>
        <p:blipFill>
          <a:blip r:embed="rId7"/>
          <a:stretch>
            <a:fillRect/>
          </a:stretch>
        </p:blipFill>
        <p:spPr>
          <a:xfrm>
            <a:off x="457200" y="1916114"/>
            <a:ext cx="1098135" cy="1085216"/>
          </a:xfrm>
          <a:prstGeom prst="rect">
            <a:avLst/>
          </a:prstGeom>
        </p:spPr>
      </p:pic>
      <p:sp>
        <p:nvSpPr>
          <p:cNvPr id="23" name="Oval 22">
            <a:extLst>
              <a:ext uri="{FF2B5EF4-FFF2-40B4-BE49-F238E27FC236}">
                <a16:creationId xmlns:a16="http://schemas.microsoft.com/office/drawing/2014/main" id="{B843A409-F743-9D48-A6D6-C7758A4906CA}"/>
              </a:ext>
            </a:extLst>
          </p:cNvPr>
          <p:cNvSpPr/>
          <p:nvPr/>
        </p:nvSpPr>
        <p:spPr>
          <a:xfrm>
            <a:off x="7402513" y="1936750"/>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4C20E4AF-1D15-A24C-AC57-63CEC204EA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4221" y="2099417"/>
            <a:ext cx="656513" cy="635237"/>
          </a:xfrm>
          <a:prstGeom prst="rect">
            <a:avLst/>
          </a:prstGeom>
        </p:spPr>
      </p:pic>
      <p:sp>
        <p:nvSpPr>
          <p:cNvPr id="28" name="Text Placeholder 3">
            <a:extLst>
              <a:ext uri="{FF2B5EF4-FFF2-40B4-BE49-F238E27FC236}">
                <a16:creationId xmlns:a16="http://schemas.microsoft.com/office/drawing/2014/main" id="{FCFD04D3-A403-8B46-9B4C-C1E38CFE0271}"/>
              </a:ext>
            </a:extLst>
          </p:cNvPr>
          <p:cNvSpPr txBox="1">
            <a:spLocks/>
          </p:cNvSpPr>
          <p:nvPr/>
        </p:nvSpPr>
        <p:spPr>
          <a:xfrm>
            <a:off x="376238" y="3987800"/>
            <a:ext cx="4560888" cy="328930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6075" indent="-346075" eaLnBrk="0" fontAlgn="base" hangingPunct="0">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Permanent life insurance offers so much more value than term</a:t>
            </a:r>
          </a:p>
          <a:p>
            <a:pPr marL="346075" indent="-346075" eaLnBrk="0" fontAlgn="base" hangingPunct="0">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Permanent life insurance is for you and your family</a:t>
            </a:r>
          </a:p>
          <a:p>
            <a:pPr marL="346075" indent="-346075" eaLnBrk="0" fontAlgn="base" hangingPunct="0">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Permanent life insurance offers the opportunity for growth</a:t>
            </a:r>
          </a:p>
          <a:p>
            <a:pPr marL="346075" indent="-346075" eaLnBrk="0" fontAlgn="base" hangingPunct="0">
              <a:lnSpc>
                <a:spcPct val="100000"/>
              </a:lnSpc>
              <a:spcBef>
                <a:spcPts val="1200"/>
              </a:spcBef>
            </a:pPr>
            <a:r>
              <a:rPr lang="en-US" dirty="0">
                <a:solidFill>
                  <a:srgbClr val="002577"/>
                </a:solidFill>
                <a:latin typeface="Segoe UI" panose="020B0502040204020203" pitchFamily="34" charset="0"/>
                <a:cs typeface="Segoe UI" panose="020B0502040204020203" pitchFamily="34" charset="0"/>
              </a:rPr>
              <a:t>Permanent life insurance provides potential access to your money through loans and withdrawals</a:t>
            </a:r>
            <a:r>
              <a:rPr lang="en-US" sz="1400" baseline="40000" dirty="0">
                <a:solidFill>
                  <a:srgbClr val="002577"/>
                </a:solidFill>
                <a:latin typeface="Segoe UI" panose="020B0502040204020203" pitchFamily="34" charset="0"/>
                <a:cs typeface="Segoe UI" panose="020B0502040204020203" pitchFamily="34" charset="0"/>
              </a:rPr>
              <a:t>1</a:t>
            </a:r>
            <a:endParaRPr lang="en-US" baseline="40000" dirty="0">
              <a:solidFill>
                <a:srgbClr val="002577"/>
              </a:solidFill>
              <a:latin typeface="Segoe UI" panose="020B0502040204020203" pitchFamily="34" charset="0"/>
              <a:cs typeface="Segoe UI" panose="020B0502040204020203" pitchFamily="34" charset="0"/>
            </a:endParaRPr>
          </a:p>
          <a:p>
            <a:pPr marL="279400" indent="-279400">
              <a:spcBef>
                <a:spcPts val="600"/>
              </a:spcBef>
              <a:buClr>
                <a:srgbClr val="002577"/>
              </a:buClr>
            </a:pPr>
            <a:endParaRPr lang="en-US" dirty="0">
              <a:solidFill>
                <a:srgbClr val="002577"/>
              </a:solidFill>
            </a:endParaRPr>
          </a:p>
        </p:txBody>
      </p:sp>
      <p:sp>
        <p:nvSpPr>
          <p:cNvPr id="29" name="Text Placeholder 4">
            <a:extLst>
              <a:ext uri="{FF2B5EF4-FFF2-40B4-BE49-F238E27FC236}">
                <a16:creationId xmlns:a16="http://schemas.microsoft.com/office/drawing/2014/main" id="{E4E12926-B5D3-A44C-BCA0-C56E30EDC070}"/>
              </a:ext>
            </a:extLst>
          </p:cNvPr>
          <p:cNvSpPr txBox="1">
            <a:spLocks/>
          </p:cNvSpPr>
          <p:nvPr/>
        </p:nvSpPr>
        <p:spPr>
          <a:xfrm>
            <a:off x="387102" y="3276600"/>
            <a:ext cx="5251698"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err="1"/>
              <a:t>Equitable’s</a:t>
            </a:r>
            <a:r>
              <a:rPr lang="en-US" sz="2000" dirty="0"/>
              <a:t> truth</a:t>
            </a:r>
          </a:p>
        </p:txBody>
      </p:sp>
      <p:sp>
        <p:nvSpPr>
          <p:cNvPr id="31" name="Text Placeholder 3">
            <a:extLst>
              <a:ext uri="{FF2B5EF4-FFF2-40B4-BE49-F238E27FC236}">
                <a16:creationId xmlns:a16="http://schemas.microsoft.com/office/drawing/2014/main" id="{7F6BFD25-2BBB-D84B-A4C7-BFF65BFEC1A2}"/>
              </a:ext>
            </a:extLst>
          </p:cNvPr>
          <p:cNvSpPr txBox="1">
            <a:spLocks/>
          </p:cNvSpPr>
          <p:nvPr/>
        </p:nvSpPr>
        <p:spPr>
          <a:xfrm>
            <a:off x="7321549" y="3987800"/>
            <a:ext cx="5490937" cy="279400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6075" indent="-346075" eaLnBrk="0" fontAlgn="base" hangingPunct="0">
              <a:lnSpc>
                <a:spcPct val="100000"/>
              </a:lnSpc>
              <a:spcBef>
                <a:spcPts val="1200"/>
              </a:spcBef>
              <a:buClr>
                <a:srgbClr val="002577"/>
              </a:buClr>
            </a:pPr>
            <a:r>
              <a:rPr lang="en-US" dirty="0">
                <a:solidFill>
                  <a:srgbClr val="002577"/>
                </a:solidFill>
                <a:latin typeface="Segoe UI" panose="020B0502040204020203" pitchFamily="34" charset="0"/>
                <a:cs typeface="Segoe UI" panose="020B0502040204020203" pitchFamily="34" charset="0"/>
              </a:rPr>
              <a:t>What’s permanent life insurance?</a:t>
            </a:r>
          </a:p>
          <a:p>
            <a:pPr marL="346075" indent="-346075" eaLnBrk="0" fontAlgn="base" hangingPunct="0">
              <a:lnSpc>
                <a:spcPct val="100000"/>
              </a:lnSpc>
              <a:spcBef>
                <a:spcPts val="1200"/>
              </a:spcBef>
              <a:buClr>
                <a:srgbClr val="002577"/>
              </a:buClr>
            </a:pPr>
            <a:r>
              <a:rPr lang="en-US" dirty="0">
                <a:solidFill>
                  <a:srgbClr val="002577"/>
                </a:solidFill>
                <a:latin typeface="Segoe UI" panose="020B0502040204020203" pitchFamily="34" charset="0"/>
                <a:cs typeface="Segoe UI" panose="020B0502040204020203" pitchFamily="34" charset="0"/>
              </a:rPr>
              <a:t>Life insurance is for your family when you die</a:t>
            </a:r>
          </a:p>
          <a:p>
            <a:pPr marL="346075" indent="-346075" eaLnBrk="0" fontAlgn="base" hangingPunct="0">
              <a:lnSpc>
                <a:spcPct val="100000"/>
              </a:lnSpc>
              <a:spcBef>
                <a:spcPts val="1200"/>
              </a:spcBef>
              <a:buClr>
                <a:srgbClr val="002577"/>
              </a:buClr>
            </a:pPr>
            <a:r>
              <a:rPr lang="en-US" dirty="0">
                <a:solidFill>
                  <a:srgbClr val="002577"/>
                </a:solidFill>
                <a:latin typeface="Segoe UI" panose="020B0502040204020203" pitchFamily="34" charset="0"/>
                <a:cs typeface="Segoe UI" panose="020B0502040204020203" pitchFamily="34" charset="0"/>
              </a:rPr>
              <a:t>The whole point of insurance is to minimize risk!</a:t>
            </a:r>
          </a:p>
          <a:p>
            <a:pPr marL="346075" indent="-346075" eaLnBrk="0" fontAlgn="base" hangingPunct="0">
              <a:lnSpc>
                <a:spcPct val="100000"/>
              </a:lnSpc>
              <a:spcBef>
                <a:spcPts val="1200"/>
              </a:spcBef>
              <a:buClr>
                <a:srgbClr val="002577"/>
              </a:buClr>
            </a:pPr>
            <a:r>
              <a:rPr lang="en-US" dirty="0">
                <a:solidFill>
                  <a:srgbClr val="002577"/>
                </a:solidFill>
                <a:latin typeface="Segoe UI" panose="020B0502040204020203" pitchFamily="34" charset="0"/>
                <a:cs typeface="Segoe UI" panose="020B0502040204020203" pitchFamily="34" charset="0"/>
              </a:rPr>
              <a:t>Life insurance means giving up money that I’ll probably never see again</a:t>
            </a:r>
          </a:p>
          <a:p>
            <a:pPr marL="279400" indent="-279400">
              <a:spcBef>
                <a:spcPts val="600"/>
              </a:spcBef>
              <a:buClr>
                <a:srgbClr val="002577"/>
              </a:buClr>
            </a:pPr>
            <a:endParaRPr lang="en-US" dirty="0">
              <a:solidFill>
                <a:srgbClr val="002577"/>
              </a:solidFill>
            </a:endParaRPr>
          </a:p>
        </p:txBody>
      </p:sp>
      <p:sp>
        <p:nvSpPr>
          <p:cNvPr id="32" name="Text Placeholder 4">
            <a:extLst>
              <a:ext uri="{FF2B5EF4-FFF2-40B4-BE49-F238E27FC236}">
                <a16:creationId xmlns:a16="http://schemas.microsoft.com/office/drawing/2014/main" id="{4E07D1B4-291D-9445-B9B0-582AAF7BA436}"/>
              </a:ext>
            </a:extLst>
          </p:cNvPr>
          <p:cNvSpPr txBox="1">
            <a:spLocks/>
          </p:cNvSpPr>
          <p:nvPr/>
        </p:nvSpPr>
        <p:spPr>
          <a:xfrm>
            <a:off x="7332414" y="3276600"/>
            <a:ext cx="471807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t>Client’s truth</a:t>
            </a:r>
          </a:p>
        </p:txBody>
      </p:sp>
      <p:sp>
        <p:nvSpPr>
          <p:cNvPr id="35" name="Text Placeholder 2">
            <a:extLst>
              <a:ext uri="{FF2B5EF4-FFF2-40B4-BE49-F238E27FC236}">
                <a16:creationId xmlns:a16="http://schemas.microsoft.com/office/drawing/2014/main" id="{237154DB-6D14-314E-86CA-88DD3536AC1E}"/>
              </a:ext>
            </a:extLst>
          </p:cNvPr>
          <p:cNvSpPr txBox="1">
            <a:spLocks/>
          </p:cNvSpPr>
          <p:nvPr/>
        </p:nvSpPr>
        <p:spPr>
          <a:xfrm>
            <a:off x="366483" y="7068457"/>
            <a:ext cx="9183917" cy="246743"/>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19063" indent="-119063">
              <a:spcBef>
                <a:spcPct val="50000"/>
              </a:spcBef>
              <a:buNone/>
            </a:pPr>
            <a:r>
              <a:rPr lang="en-US" sz="8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1	Policy loans and withdrawals will reduce the face amount and cash value of the contract. Clients may need to fund higher premiums in later years to keep the policy from lapsing.</a:t>
            </a:r>
          </a:p>
        </p:txBody>
      </p:sp>
    </p:spTree>
    <p:extLst>
      <p:ext uri="{BB962C8B-B14F-4D97-AF65-F5344CB8AC3E}">
        <p14:creationId xmlns:p14="http://schemas.microsoft.com/office/powerpoint/2010/main" val="174105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ED85E76C-4786-AA45-B172-1C4122C4CC22}"/>
              </a:ext>
            </a:extLst>
          </p:cNvPr>
          <p:cNvSpPr/>
          <p:nvPr/>
        </p:nvSpPr>
        <p:spPr>
          <a:xfrm>
            <a:off x="9411465" y="2756720"/>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DF6DFCE2-4236-074F-B713-2724620E43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6561" y="2777785"/>
            <a:ext cx="930537" cy="930537"/>
          </a:xfrm>
          <a:prstGeom prst="rect">
            <a:avLst/>
          </a:prstGeom>
        </p:spPr>
      </p:pic>
      <p:sp>
        <p:nvSpPr>
          <p:cNvPr id="15" name="Text Placeholder 5">
            <a:extLst>
              <a:ext uri="{FF2B5EF4-FFF2-40B4-BE49-F238E27FC236}">
                <a16:creationId xmlns:a16="http://schemas.microsoft.com/office/drawing/2014/main" id="{EE1D4AB1-ED6F-5440-BDAA-9320A0CCE2C5}"/>
              </a:ext>
            </a:extLst>
          </p:cNvPr>
          <p:cNvSpPr txBox="1">
            <a:spLocks/>
          </p:cNvSpPr>
          <p:nvPr/>
        </p:nvSpPr>
        <p:spPr>
          <a:xfrm>
            <a:off x="9338165" y="4017915"/>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panose="020B0502040204020203" pitchFamily="34" charset="0"/>
                <a:cs typeface="Segoe UI" panose="020B0502040204020203" pitchFamily="34" charset="0"/>
                <a:sym typeface="Segoe UI" panose="020B0502040204020203" pitchFamily="34" charset="0"/>
              </a:rPr>
              <a:t>They hear</a:t>
            </a:r>
          </a:p>
          <a:p>
            <a:pPr marL="0" indent="0">
              <a:buNone/>
            </a:pPr>
            <a:endParaRPr lang="en-US" sz="2000" b="1" dirty="0">
              <a:latin typeface="Segoe UI" panose="020B0502040204020203" pitchFamily="34" charset="0"/>
              <a:cs typeface="Segoe UI" panose="020B0502040204020203" pitchFamily="34" charset="0"/>
            </a:endParaRPr>
          </a:p>
        </p:txBody>
      </p:sp>
      <p:sp>
        <p:nvSpPr>
          <p:cNvPr id="35" name="Text Placeholder 11">
            <a:extLst>
              <a:ext uri="{FF2B5EF4-FFF2-40B4-BE49-F238E27FC236}">
                <a16:creationId xmlns:a16="http://schemas.microsoft.com/office/drawing/2014/main" id="{AF1E44FA-7E49-D446-8E19-D7C887493B46}"/>
              </a:ext>
            </a:extLst>
          </p:cNvPr>
          <p:cNvSpPr txBox="1">
            <a:spLocks/>
          </p:cNvSpPr>
          <p:nvPr/>
        </p:nvSpPr>
        <p:spPr>
          <a:xfrm>
            <a:off x="4564567" y="4007005"/>
            <a:ext cx="4348976" cy="1288894"/>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spcBef>
                <a:spcPts val="0"/>
              </a:spcBef>
              <a:buNone/>
            </a:pPr>
            <a:r>
              <a:rPr lang="en-US" sz="3800" b="1" dirty="0">
                <a:solidFill>
                  <a:srgbClr val="3369FF"/>
                </a:solidFill>
                <a:latin typeface="Segoe UI" panose="020B0502040204020203" pitchFamily="34" charset="0"/>
                <a:cs typeface="Segoe UI" panose="020B0502040204020203" pitchFamily="34" charset="0"/>
              </a:rPr>
              <a:t>The </a:t>
            </a:r>
            <a:br>
              <a:rPr lang="en-US" sz="3800" b="1" dirty="0">
                <a:solidFill>
                  <a:srgbClr val="3369FF"/>
                </a:solidFill>
                <a:latin typeface="Segoe UI" panose="020B0502040204020203" pitchFamily="34" charset="0"/>
                <a:cs typeface="Segoe UI" panose="020B0502040204020203" pitchFamily="34" charset="0"/>
              </a:rPr>
            </a:br>
            <a:r>
              <a:rPr lang="en-US" sz="3800" b="1" dirty="0">
                <a:solidFill>
                  <a:srgbClr val="3369FF"/>
                </a:solidFill>
                <a:latin typeface="Segoe UI" panose="020B0502040204020203" pitchFamily="34" charset="0"/>
                <a:cs typeface="Segoe UI" panose="020B0502040204020203" pitchFamily="34" charset="0"/>
              </a:rPr>
              <a:t>mindset gap</a:t>
            </a:r>
          </a:p>
          <a:p>
            <a:pPr marL="0" indent="0">
              <a:buNone/>
            </a:pPr>
            <a:endParaRPr lang="en-US" sz="1800" b="1" dirty="0">
              <a:solidFill>
                <a:srgbClr val="002577"/>
              </a:solidFill>
              <a:latin typeface="Segoe UI" panose="020B0502040204020203" pitchFamily="34" charset="0"/>
              <a:cs typeface="Segoe UI" panose="020B0502040204020203" pitchFamily="34" charset="0"/>
            </a:endParaRPr>
          </a:p>
        </p:txBody>
      </p:sp>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165"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lvl="0">
              <a:defRPr/>
            </a:pPr>
            <a:r>
              <a:rPr lang="en-US" dirty="0"/>
              <a:t>The new language of life insurance – Month 00, 2020</a:t>
            </a:r>
          </a:p>
        </p:txBody>
      </p:sp>
      <p:sp>
        <p:nvSpPr>
          <p:cNvPr id="17" name="Title 3">
            <a:extLst>
              <a:ext uri="{FF2B5EF4-FFF2-40B4-BE49-F238E27FC236}">
                <a16:creationId xmlns:a16="http://schemas.microsoft.com/office/drawing/2014/main" id="{A731823B-43BA-F044-9549-99BE3B45B6AB}"/>
              </a:ext>
            </a:extLst>
          </p:cNvPr>
          <p:cNvSpPr>
            <a:spLocks noGrp="1"/>
          </p:cNvSpPr>
          <p:nvPr>
            <p:ph type="ctrTitle"/>
          </p:nvPr>
        </p:nvSpPr>
        <p:spPr>
          <a:xfrm>
            <a:off x="364864" y="400484"/>
            <a:ext cx="13808336" cy="575833"/>
          </a:xfrm>
        </p:spPr>
        <p:txBody>
          <a:bodyPr>
            <a:normAutofit/>
          </a:bodyPr>
          <a:lstStyle/>
          <a:p>
            <a:r>
              <a:rPr lang="en-US" sz="3500" dirty="0">
                <a:solidFill>
                  <a:srgbClr val="002577"/>
                </a:solidFill>
                <a:latin typeface="Segoe UI" panose="020B0502040204020203" pitchFamily="34" charset="0"/>
                <a:sym typeface="Segoe UI" panose="020B0502040204020203" pitchFamily="34" charset="0"/>
              </a:rPr>
              <a:t>The communication implication</a:t>
            </a:r>
          </a:p>
        </p:txBody>
      </p:sp>
      <p:sp>
        <p:nvSpPr>
          <p:cNvPr id="22" name="Text Placeholder 13">
            <a:extLst>
              <a:ext uri="{FF2B5EF4-FFF2-40B4-BE49-F238E27FC236}">
                <a16:creationId xmlns:a16="http://schemas.microsoft.com/office/drawing/2014/main" id="{7F021087-07CB-704E-B3FD-FB13DF4F8AC8}"/>
              </a:ext>
            </a:extLst>
          </p:cNvPr>
          <p:cNvSpPr txBox="1">
            <a:spLocks/>
          </p:cNvSpPr>
          <p:nvPr/>
        </p:nvSpPr>
        <p:spPr>
          <a:xfrm>
            <a:off x="381863" y="4466685"/>
            <a:ext cx="3558312" cy="1182820"/>
          </a:xfrm>
          <a:prstGeom prst="rect">
            <a:avLst/>
          </a:prstGeom>
        </p:spPr>
        <p:txBody>
          <a:bodyPr>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800" dirty="0">
                <a:solidFill>
                  <a:srgbClr val="002577"/>
                </a:solidFill>
                <a:latin typeface="Segoe UI" panose="020B0502040204020203" pitchFamily="34" charset="0"/>
                <a:cs typeface="Segoe UI" panose="020B0502040204020203" pitchFamily="34" charset="0"/>
                <a:sym typeface="Wingdings" pitchFamily="2" charset="2"/>
              </a:rPr>
              <a:t>Life insurance is a multipurpose financial planning tool</a:t>
            </a:r>
          </a:p>
        </p:txBody>
      </p:sp>
      <p:sp>
        <p:nvSpPr>
          <p:cNvPr id="24" name="Text Placeholder 15">
            <a:extLst>
              <a:ext uri="{FF2B5EF4-FFF2-40B4-BE49-F238E27FC236}">
                <a16:creationId xmlns:a16="http://schemas.microsoft.com/office/drawing/2014/main" id="{1564B87D-7AF0-1446-A322-2DDA8FF15D75}"/>
              </a:ext>
            </a:extLst>
          </p:cNvPr>
          <p:cNvSpPr txBox="1">
            <a:spLocks/>
          </p:cNvSpPr>
          <p:nvPr/>
        </p:nvSpPr>
        <p:spPr>
          <a:xfrm>
            <a:off x="9366125" y="4457978"/>
            <a:ext cx="3890020" cy="1182820"/>
          </a:xfrm>
          <a:prstGeom prst="rect">
            <a:avLst/>
          </a:prstGeom>
        </p:spPr>
        <p:txBody>
          <a:bodyPr>
            <a:no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800" dirty="0">
                <a:solidFill>
                  <a:srgbClr val="002577"/>
                </a:solidFill>
                <a:latin typeface="Segoe UI" panose="020B0502040204020203" pitchFamily="34" charset="0"/>
                <a:cs typeface="Segoe UI" panose="020B0502040204020203" pitchFamily="34" charset="0"/>
                <a:sym typeface="Wingdings" pitchFamily="2" charset="2"/>
              </a:rPr>
              <a:t>Life insurance is a </a:t>
            </a:r>
            <a:r>
              <a:rPr lang="en-US" sz="1800" b="1" dirty="0">
                <a:solidFill>
                  <a:srgbClr val="3369FF"/>
                </a:solidFill>
                <a:latin typeface="Segoe UI" panose="020B0502040204020203" pitchFamily="34" charset="0"/>
                <a:cs typeface="Segoe UI" panose="020B0502040204020203" pitchFamily="34" charset="0"/>
                <a:sym typeface="Wingdings" pitchFamily="2" charset="2"/>
              </a:rPr>
              <a:t>complex</a:t>
            </a:r>
            <a:r>
              <a:rPr lang="en-US" sz="1800" dirty="0">
                <a:solidFill>
                  <a:srgbClr val="002577"/>
                </a:solidFill>
                <a:latin typeface="Segoe UI" panose="020B0502040204020203" pitchFamily="34" charset="0"/>
                <a:cs typeface="Segoe UI" panose="020B0502040204020203" pitchFamily="34" charset="0"/>
                <a:sym typeface="Wingdings" pitchFamily="2" charset="2"/>
              </a:rPr>
              <a:t> financial planning tool you can never hope to understand. Want to buy some?</a:t>
            </a:r>
          </a:p>
        </p:txBody>
      </p:sp>
      <p:cxnSp>
        <p:nvCxnSpPr>
          <p:cNvPr id="37" name="Straight Connector 36">
            <a:extLst>
              <a:ext uri="{FF2B5EF4-FFF2-40B4-BE49-F238E27FC236}">
                <a16:creationId xmlns:a16="http://schemas.microsoft.com/office/drawing/2014/main" id="{0243FB91-3464-0542-96EF-1526F754C596}"/>
              </a:ext>
            </a:extLst>
          </p:cNvPr>
          <p:cNvCxnSpPr>
            <a:cxnSpLocks/>
          </p:cNvCxnSpPr>
          <p:nvPr/>
        </p:nvCxnSpPr>
        <p:spPr>
          <a:xfrm>
            <a:off x="4559472" y="2743200"/>
            <a:ext cx="0" cy="4572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BD9D79-F23E-0E4C-B566-CE9C7AB2CC96}"/>
              </a:ext>
            </a:extLst>
          </p:cNvPr>
          <p:cNvCxnSpPr>
            <a:cxnSpLocks/>
          </p:cNvCxnSpPr>
          <p:nvPr/>
        </p:nvCxnSpPr>
        <p:spPr>
          <a:xfrm>
            <a:off x="8915571" y="2743200"/>
            <a:ext cx="0" cy="4572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1E8113A3-57D6-B248-A916-1CFC3DF66FF3}"/>
              </a:ext>
            </a:extLst>
          </p:cNvPr>
          <p:cNvSpPr txBox="1">
            <a:spLocks/>
          </p:cNvSpPr>
          <p:nvPr/>
        </p:nvSpPr>
        <p:spPr>
          <a:xfrm>
            <a:off x="373162" y="4017915"/>
            <a:ext cx="3424237" cy="273050"/>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panose="020B0502040204020203" pitchFamily="34" charset="0"/>
                <a:cs typeface="Segoe UI" panose="020B0502040204020203" pitchFamily="34" charset="0"/>
                <a:sym typeface="Segoe UI" panose="020B0502040204020203" pitchFamily="34" charset="0"/>
              </a:rPr>
              <a:t>You say</a:t>
            </a:r>
          </a:p>
          <a:p>
            <a:pPr marL="0" indent="0">
              <a:buNone/>
            </a:pPr>
            <a:endParaRPr lang="en-US" sz="2000" b="1" dirty="0">
              <a:latin typeface="Segoe UI" panose="020B0502040204020203" pitchFamily="34" charset="0"/>
              <a:cs typeface="Segoe UI" panose="020B0502040204020203" pitchFamily="34" charset="0"/>
            </a:endParaRPr>
          </a:p>
        </p:txBody>
      </p:sp>
      <p:sp>
        <p:nvSpPr>
          <p:cNvPr id="16" name="Oval 15">
            <a:extLst>
              <a:ext uri="{FF2B5EF4-FFF2-40B4-BE49-F238E27FC236}">
                <a16:creationId xmlns:a16="http://schemas.microsoft.com/office/drawing/2014/main" id="{8A8A1599-58CD-B64C-BCCB-76945A7A97A2}"/>
              </a:ext>
            </a:extLst>
          </p:cNvPr>
          <p:cNvSpPr/>
          <p:nvPr/>
        </p:nvSpPr>
        <p:spPr>
          <a:xfrm>
            <a:off x="457200" y="2748752"/>
            <a:ext cx="1035050" cy="1035050"/>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9520856E-C651-9940-8E6F-7EB8B1672D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696" y="2815912"/>
            <a:ext cx="909879" cy="909879"/>
          </a:xfrm>
          <a:prstGeom prst="rect">
            <a:avLst/>
          </a:prstGeom>
        </p:spPr>
      </p:pic>
    </p:spTree>
    <p:extLst>
      <p:ext uri="{BB962C8B-B14F-4D97-AF65-F5344CB8AC3E}">
        <p14:creationId xmlns:p14="http://schemas.microsoft.com/office/powerpoint/2010/main" val="16104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2C87FA-34DF-9741-8A52-022C4883446B}"/>
              </a:ext>
            </a:extLst>
          </p:cNvPr>
          <p:cNvSpPr/>
          <p:nvPr/>
        </p:nvSpPr>
        <p:spPr>
          <a:xfrm>
            <a:off x="7315200" y="0"/>
            <a:ext cx="73152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hidden="1">
            <a:extLst>
              <a:ext uri="{FF2B5EF4-FFF2-40B4-BE49-F238E27FC236}">
                <a16:creationId xmlns:a16="http://schemas.microsoft.com/office/drawing/2014/main" id="{B7BA671C-F8E6-D54F-A18A-7DEFDDD11DD3}"/>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3209"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7BA671C-F8E6-D54F-A18A-7DEFDDD11DD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F1DF3FD-6173-4048-A85F-67CBED27B737}"/>
              </a:ext>
            </a:extLst>
          </p:cNvPr>
          <p:cNvSpPr>
            <a:spLocks noGrp="1"/>
          </p:cNvSpPr>
          <p:nvPr>
            <p:ph type="body" sz="quarter" idx="12"/>
          </p:nvPr>
        </p:nvSpPr>
        <p:spPr>
          <a:xfrm>
            <a:off x="335237" y="3130925"/>
            <a:ext cx="6312689" cy="1554208"/>
          </a:xfrm>
        </p:spPr>
        <p:txBody>
          <a:bodyPr/>
          <a:lstStyle/>
          <a:p>
            <a:pPr>
              <a:spcBef>
                <a:spcPts val="0"/>
              </a:spcBef>
            </a:pPr>
            <a:r>
              <a:rPr lang="en-US" dirty="0">
                <a:sym typeface="Segoe UI" panose="020B0502040204020203" pitchFamily="34" charset="0"/>
              </a:rPr>
              <a:t>Multipurpose </a:t>
            </a:r>
            <a:br>
              <a:rPr lang="en-US" dirty="0">
                <a:sym typeface="Segoe UI" panose="020B0502040204020203" pitchFamily="34" charset="0"/>
              </a:rPr>
            </a:br>
            <a:r>
              <a:rPr lang="en-US" dirty="0">
                <a:sym typeface="Segoe UI" panose="020B0502040204020203" pitchFamily="34" charset="0"/>
              </a:rPr>
              <a:t>financial planning tool</a:t>
            </a:r>
          </a:p>
        </p:txBody>
      </p:sp>
      <p:sp>
        <p:nvSpPr>
          <p:cNvPr id="8" name="Title 3">
            <a:extLst>
              <a:ext uri="{FF2B5EF4-FFF2-40B4-BE49-F238E27FC236}">
                <a16:creationId xmlns:a16="http://schemas.microsoft.com/office/drawing/2014/main" id="{DC90982B-AECE-FF4C-9F19-7A73D6991369}"/>
              </a:ext>
            </a:extLst>
          </p:cNvPr>
          <p:cNvSpPr txBox="1">
            <a:spLocks/>
          </p:cNvSpPr>
          <p:nvPr/>
        </p:nvSpPr>
        <p:spPr>
          <a:xfrm>
            <a:off x="364864" y="400484"/>
            <a:ext cx="6885249" cy="575833"/>
          </a:xfrm>
          <a:prstGeom prst="rect">
            <a:avLst/>
          </a:prstGeom>
        </p:spPr>
        <p:txBody>
          <a:bodyPr>
            <a:normAutofit/>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sym typeface="Segoe UI" panose="020B0502040204020203" pitchFamily="34" charset="0"/>
              </a:rPr>
              <a:t>The answer: shift the focus</a:t>
            </a:r>
          </a:p>
        </p:txBody>
      </p:sp>
      <p:sp>
        <p:nvSpPr>
          <p:cNvPr id="4" name="Text Placeholder 3">
            <a:extLst>
              <a:ext uri="{FF2B5EF4-FFF2-40B4-BE49-F238E27FC236}">
                <a16:creationId xmlns:a16="http://schemas.microsoft.com/office/drawing/2014/main" id="{BD60E89C-573F-EA4F-9ED2-487A012D28CD}"/>
              </a:ext>
            </a:extLst>
          </p:cNvPr>
          <p:cNvSpPr>
            <a:spLocks noGrp="1"/>
          </p:cNvSpPr>
          <p:nvPr>
            <p:ph type="body" sz="quarter" idx="15"/>
          </p:nvPr>
        </p:nvSpPr>
        <p:spPr>
          <a:xfrm>
            <a:off x="7793215" y="3580267"/>
            <a:ext cx="6362055" cy="1278610"/>
          </a:xfrm>
        </p:spPr>
        <p:txBody>
          <a:bodyPr wrap="none" lIns="0" tIns="0" rIns="0" bIns="0" anchor="t" anchorCtr="0"/>
          <a:lstStyle/>
          <a:p>
            <a:pPr algn="ctr">
              <a:spcBef>
                <a:spcPts val="2000"/>
              </a:spcBef>
            </a:pPr>
            <a:endParaRPr lang="en-US" sz="4500" b="1" dirty="0">
              <a:solidFill>
                <a:srgbClr val="FFFFFF"/>
              </a:solidFill>
            </a:endParaRPr>
          </a:p>
          <a:p>
            <a:pPr algn="ctr">
              <a:spcBef>
                <a:spcPts val="2000"/>
              </a:spcBef>
            </a:pPr>
            <a:r>
              <a:rPr lang="en-US" sz="4500" b="1" dirty="0">
                <a:solidFill>
                  <a:srgbClr val="FFFFFF"/>
                </a:solidFill>
              </a:rPr>
              <a:t>Protection + More</a:t>
            </a:r>
          </a:p>
        </p:txBody>
      </p:sp>
      <p:pic>
        <p:nvPicPr>
          <p:cNvPr id="24" name="Graphic 23">
            <a:extLst>
              <a:ext uri="{FF2B5EF4-FFF2-40B4-BE49-F238E27FC236}">
                <a16:creationId xmlns:a16="http://schemas.microsoft.com/office/drawing/2014/main" id="{BC16FC21-CCD0-2D45-9FAB-9ADADA99C7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9204" y="1903298"/>
            <a:ext cx="1714545" cy="1714545"/>
          </a:xfrm>
          <a:prstGeom prst="rect">
            <a:avLst/>
          </a:prstGeom>
        </p:spPr>
      </p:pic>
      <p:sp>
        <p:nvSpPr>
          <p:cNvPr id="6" name="Oval 5">
            <a:extLst>
              <a:ext uri="{FF2B5EF4-FFF2-40B4-BE49-F238E27FC236}">
                <a16:creationId xmlns:a16="http://schemas.microsoft.com/office/drawing/2014/main" id="{AF04ABE5-1050-BF49-9CE3-738F2213D416}"/>
              </a:ext>
            </a:extLst>
          </p:cNvPr>
          <p:cNvSpPr/>
          <p:nvPr/>
        </p:nvSpPr>
        <p:spPr>
          <a:xfrm>
            <a:off x="6972300" y="3771900"/>
            <a:ext cx="685800" cy="685800"/>
          </a:xfrm>
          <a:prstGeom prst="ellipse">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8F61305B-4622-A94A-B3F8-EB014F1A5DEF}"/>
              </a:ext>
            </a:extLst>
          </p:cNvPr>
          <p:cNvGrpSpPr/>
          <p:nvPr/>
        </p:nvGrpSpPr>
        <p:grpSpPr>
          <a:xfrm>
            <a:off x="7146925" y="3980099"/>
            <a:ext cx="351236" cy="278432"/>
            <a:chOff x="7277964" y="5356006"/>
            <a:chExt cx="351243" cy="278432"/>
          </a:xfrm>
        </p:grpSpPr>
        <p:cxnSp>
          <p:nvCxnSpPr>
            <p:cNvPr id="34" name="Straight Arrow Connector 33">
              <a:extLst>
                <a:ext uri="{FF2B5EF4-FFF2-40B4-BE49-F238E27FC236}">
                  <a16:creationId xmlns:a16="http://schemas.microsoft.com/office/drawing/2014/main" id="{CC9824E9-B423-3F4D-9FCE-CC98D415884F}"/>
                </a:ext>
              </a:extLst>
            </p:cNvPr>
            <p:cNvCxnSpPr>
              <a:cxnSpLocks/>
            </p:cNvCxnSpPr>
            <p:nvPr/>
          </p:nvCxnSpPr>
          <p:spPr>
            <a:xfrm>
              <a:off x="7277913" y="5490707"/>
              <a:ext cx="333776" cy="0"/>
            </a:xfrm>
            <a:prstGeom prst="straightConnector1">
              <a:avLst/>
            </a:prstGeom>
            <a:ln w="25400" cap="rnd">
              <a:solidFill>
                <a:srgbClr val="FFFFFF"/>
              </a:solidFill>
              <a:prstDash val="solid"/>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1B2E3435-C80C-D04D-8B9C-DCF448660911}"/>
                </a:ext>
              </a:extLst>
            </p:cNvPr>
            <p:cNvGrpSpPr/>
            <p:nvPr/>
          </p:nvGrpSpPr>
          <p:grpSpPr>
            <a:xfrm>
              <a:off x="7496527" y="5356006"/>
              <a:ext cx="132680" cy="278432"/>
              <a:chOff x="3893352" y="3126760"/>
              <a:chExt cx="172123" cy="355793"/>
            </a:xfrm>
          </p:grpSpPr>
          <p:cxnSp>
            <p:nvCxnSpPr>
              <p:cNvPr id="36" name="Straight Connector 35">
                <a:extLst>
                  <a:ext uri="{FF2B5EF4-FFF2-40B4-BE49-F238E27FC236}">
                    <a16:creationId xmlns:a16="http://schemas.microsoft.com/office/drawing/2014/main" id="{1033F90C-E4EF-F54C-B1AE-5C5F0AE70AE3}"/>
                  </a:ext>
                </a:extLst>
              </p:cNvPr>
              <p:cNvCxnSpPr/>
              <p:nvPr userDrawn="1"/>
            </p:nvCxnSpPr>
            <p:spPr>
              <a:xfrm flipH="1" flipV="1">
                <a:off x="3893352" y="3126760"/>
                <a:ext cx="172123" cy="172122"/>
              </a:xfrm>
              <a:prstGeom prst="line">
                <a:avLst/>
              </a:prstGeom>
              <a:ln w="254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9D8C29-9E70-8C40-9DE6-C3479826E6E0}"/>
                  </a:ext>
                </a:extLst>
              </p:cNvPr>
              <p:cNvCxnSpPr/>
              <p:nvPr userDrawn="1"/>
            </p:nvCxnSpPr>
            <p:spPr>
              <a:xfrm flipH="1">
                <a:off x="3893356" y="3310904"/>
                <a:ext cx="171650" cy="171649"/>
              </a:xfrm>
              <a:prstGeom prst="line">
                <a:avLst/>
              </a:prstGeom>
              <a:ln w="25400" cap="rnd">
                <a:solidFill>
                  <a:srgbClr val="FFFFFF"/>
                </a:solidFill>
              </a:ln>
            </p:spPr>
            <p:style>
              <a:lnRef idx="1">
                <a:schemeClr val="accent1"/>
              </a:lnRef>
              <a:fillRef idx="0">
                <a:schemeClr val="accent1"/>
              </a:fillRef>
              <a:effectRef idx="0">
                <a:schemeClr val="accent1"/>
              </a:effectRef>
              <a:fontRef idx="minor">
                <a:schemeClr val="tx1"/>
              </a:fontRef>
            </p:style>
          </p:cxnSp>
        </p:grpSp>
      </p:grpSp>
      <p:pic>
        <p:nvPicPr>
          <p:cNvPr id="42" name="Graphic 41">
            <a:extLst>
              <a:ext uri="{FF2B5EF4-FFF2-40B4-BE49-F238E27FC236}">
                <a16:creationId xmlns:a16="http://schemas.microsoft.com/office/drawing/2014/main" id="{41D87E99-F79D-D840-9866-A86CABA097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72939" y="2173357"/>
            <a:ext cx="1181099" cy="1181099"/>
          </a:xfrm>
          <a:prstGeom prst="rect">
            <a:avLst/>
          </a:prstGeom>
        </p:spPr>
      </p:pic>
      <p:sp>
        <p:nvSpPr>
          <p:cNvPr id="17" name="Slide Number Placeholder 5">
            <a:extLst>
              <a:ext uri="{FF2B5EF4-FFF2-40B4-BE49-F238E27FC236}">
                <a16:creationId xmlns:a16="http://schemas.microsoft.com/office/drawing/2014/main" id="{947C8B1E-F5FF-BF4C-8E01-A603606B4D49}"/>
              </a:ext>
            </a:extLst>
          </p:cNvPr>
          <p:cNvSpPr txBox="1">
            <a:spLocks/>
          </p:cNvSpPr>
          <p:nvPr/>
        </p:nvSpPr>
        <p:spPr>
          <a:xfrm>
            <a:off x="13892655"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rgbClr val="FFFFFF"/>
                </a:solidFill>
                <a:sym typeface="Segoe UI" panose="020B0502040204020203" pitchFamily="34" charset="0"/>
              </a:rPr>
              <a:pPr>
                <a:defRPr/>
              </a:pPr>
              <a:t>8</a:t>
            </a:fld>
            <a:endParaRPr lang="en-US" dirty="0">
              <a:solidFill>
                <a:srgbClr val="FFFFFF"/>
              </a:solidFill>
              <a:sym typeface="Segoe UI" panose="020B0502040204020203" pitchFamily="34" charset="0"/>
            </a:endParaRPr>
          </a:p>
        </p:txBody>
      </p:sp>
      <p:sp>
        <p:nvSpPr>
          <p:cNvPr id="18" name="Footer Placeholder 3">
            <a:extLst>
              <a:ext uri="{FF2B5EF4-FFF2-40B4-BE49-F238E27FC236}">
                <a16:creationId xmlns:a16="http://schemas.microsoft.com/office/drawing/2014/main" id="{28238022-A1FF-7340-8C6D-48BAC355A2A8}"/>
              </a:ext>
            </a:extLst>
          </p:cNvPr>
          <p:cNvSpPr txBox="1">
            <a:spLocks/>
          </p:cNvSpPr>
          <p:nvPr/>
        </p:nvSpPr>
        <p:spPr>
          <a:xfrm>
            <a:off x="8946505" y="7615599"/>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rgbClr val="FFFFFF"/>
                </a:solidFill>
              </a:rPr>
              <a:t>The new language of life insurance – Month 00, 2020</a:t>
            </a:r>
            <a:endParaRPr lang="en-US" dirty="0">
              <a:solidFill>
                <a:srgbClr val="FFFFFF"/>
              </a:solidFill>
            </a:endParaRPr>
          </a:p>
        </p:txBody>
      </p:sp>
    </p:spTree>
    <p:extLst>
      <p:ext uri="{BB962C8B-B14F-4D97-AF65-F5344CB8AC3E}">
        <p14:creationId xmlns:p14="http://schemas.microsoft.com/office/powerpoint/2010/main" val="29700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4225"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E494BC51-732B-3C4A-8501-2E2E0F2F5D2A}"/>
              </a:ext>
            </a:extLst>
          </p:cNvPr>
          <p:cNvSpPr>
            <a:spLocks noGrp="1"/>
          </p:cNvSpPr>
          <p:nvPr>
            <p:ph type="body" sz="quarter" idx="12"/>
          </p:nvPr>
        </p:nvSpPr>
        <p:spPr>
          <a:xfrm>
            <a:off x="371812" y="2208618"/>
            <a:ext cx="6438638" cy="1554208"/>
          </a:xfrm>
        </p:spPr>
        <p:txBody>
          <a:bodyPr/>
          <a:lstStyle/>
          <a:p>
            <a:pPr>
              <a:spcBef>
                <a:spcPts val="0"/>
              </a:spcBef>
            </a:pPr>
            <a:r>
              <a:rPr lang="en-US" sz="4800" dirty="0">
                <a:solidFill>
                  <a:schemeClr val="bg1"/>
                </a:solidFill>
                <a:sym typeface="Segoe UI" panose="020B0502040204020203" pitchFamily="34" charset="0"/>
              </a:rPr>
              <a:t>The new life insurance language</a:t>
            </a:r>
          </a:p>
          <a:p>
            <a:pPr>
              <a:spcBef>
                <a:spcPts val="0"/>
              </a:spcBef>
            </a:pPr>
            <a:endParaRPr lang="en-US" dirty="0"/>
          </a:p>
        </p:txBody>
      </p:sp>
      <p:sp>
        <p:nvSpPr>
          <p:cNvPr id="5" name="Text Placeholder 4">
            <a:extLst>
              <a:ext uri="{FF2B5EF4-FFF2-40B4-BE49-F238E27FC236}">
                <a16:creationId xmlns:a16="http://schemas.microsoft.com/office/drawing/2014/main" id="{1348A603-F8CF-A24B-BCCF-33576FC537A0}"/>
              </a:ext>
            </a:extLst>
          </p:cNvPr>
          <p:cNvSpPr>
            <a:spLocks noGrp="1"/>
          </p:cNvSpPr>
          <p:nvPr>
            <p:ph type="body" sz="quarter" idx="14"/>
          </p:nvPr>
        </p:nvSpPr>
        <p:spPr>
          <a:xfrm>
            <a:off x="356152" y="4002025"/>
            <a:ext cx="7111448" cy="1447800"/>
          </a:xfrm>
        </p:spPr>
        <p:txBody>
          <a:bodyPr/>
          <a:lstStyle/>
          <a:p>
            <a:pPr>
              <a:lnSpc>
                <a:spcPct val="100000"/>
              </a:lnSpc>
              <a:spcBef>
                <a:spcPct val="20000"/>
              </a:spcBef>
              <a:buClr>
                <a:srgbClr val="E46C0A"/>
              </a:buClr>
            </a:pPr>
            <a:r>
              <a:rPr lang="en-US" sz="2400" dirty="0">
                <a:ea typeface="ＭＳ Ｐゴシック" pitchFamily="34" charset="-128"/>
                <a:cs typeface="Arial"/>
              </a:rPr>
              <a:t>Permanent life insurance is a smart addition to any financial plan for people who want more ways to protect their family, minimize their taxes and grow their money over time.</a:t>
            </a:r>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t>The new language of life insurance – Month 00, 2020</a:t>
            </a:r>
          </a:p>
        </p:txBody>
      </p:sp>
    </p:spTree>
    <p:extLst>
      <p:ext uri="{BB962C8B-B14F-4D97-AF65-F5344CB8AC3E}">
        <p14:creationId xmlns:p14="http://schemas.microsoft.com/office/powerpoint/2010/main" val="626070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20609a-3051-41d9-b17a-8705bef0fda4">
      <Value>15</Value>
      <Value>18</Value>
      <Value>24</Value>
      <Value>3</Value>
      <Value>19</Value>
      <Value>1</Value>
    </TaxCatchAll>
    <_dlc_DocId xmlns="ac20609a-3051-41d9-b17a-8705bef0fda4">Y6CZYP3QUJ6H-1787642447-4201</_dlc_DocId>
    <_dlc_DocIdUrl xmlns="ac20609a-3051-41d9-b17a-8705bef0fda4">
      <Url>https://equprod.sharepoint.com/sites/edocs/MM-MP/_layouts/15/DocIdRedir.aspx?ID=Y6CZYP3QUJ6H-1787642447-4201</Url>
      <Description>Y6CZYP3QUJ6H-1787642447-4201</Description>
    </_dlc_DocIdUrl>
    <_dlc_DocIdPersistId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s>
    </kc37e8acea214b26bd23a9efa566ac16>
    <ActiveStatus xmlns="ac20609a-3051-41d9-b17a-8705bef0fda4">Active</ActiveStatus>
    <ExpirationDate xmlns="ac20609a-3051-41d9-b17a-8705bef0fda4">2024-07-31T04:00:00+00:00</ExpirationDate>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d9764e70-6c24-4864-bf04-7c169412843e</TermId>
        </TermInfo>
      </Terms>
    </ea0af7464256420b83d394d347890816>
    <ExcludeDocFromWhatsNew xmlns="ac20609a-3051-41d9-b17a-8705bef0fda4">false</ExcludeDocFromWhatsNew>
    <ePubNumber xmlns="ac20609a-3051-41d9-b17a-8705bef0fda4" xsi:nil="true"/>
    <Descriptions xmlns="ac20609a-3051-41d9-b17a-8705bef0fda4">New Language of Life Insurance Presentation</Descriptions>
    <FillableSavable xmlns="ac20609a-3051-41d9-b17a-8705bef0fda4" xsi:nil="true"/>
    <WeeklyWireGroup xmlns="ac20609a-3051-41d9-b17a-8705bef0fda4" xsi:nil="true"/>
    <ContentVersionDate xmlns="ac20609a-3051-41d9-b17a-8705bef0fda4">2017-09-01T04:00:00+00:00</ContentVersionDate>
    <PrintPermission xmlns="ac20609a-3051-41d9-b17a-8705bef0fda4">true</PrintPermission>
    <ItemNumber xmlns="ac20609a-3051-41d9-b17a-8705bef0fda4" xsi:nil="true"/>
    <Node xmlns="ac20609a-3051-41d9-b17a-8705bef0fda4">A2020080300005</Node>
    <DocumentName xmlns="ac20609a-3051-41d9-b17a-8705bef0fda4">New Language of Life Insurance Presentation</DocumentName>
    <ComplianceRelatedRequiredReading xmlns="ac20609a-3051-41d9-b17a-8705bef0fda4">false</ComplianceRelatedRequiredReading>
    <PlaceOrder xmlns="ac20609a-3051-41d9-b17a-8705bef0fda4">false</PlaceOrder>
    <Required_x0020_Approval xmlns="ac20609a-3051-41d9-b17a-8705bef0fda4">No</Required_x0020_Approval>
    <EffectiveDate xmlns="ac20609a-3051-41d9-b17a-8705bef0fda4">2021-08-11T04:00:00+00:00</EffectiveDate>
    <eDOXKeyword xmlns="ac20609a-3051-41d9-b17a-8705bef0fda4">New Language of Life Insurance Presentation, Life Marketing</eDOXKeyword>
    <CatalogNumber xmlns="ac20609a-3051-41d9-b17a-8705bef0fda4" xsi:nil="true"/>
    <OwnedBy xmlns="ac20609a-3051-41d9-b17a-8705bef0fda4">
      <UserInfo>
        <DisplayName>Azzaro, Jannelle</DisplayName>
        <AccountId>357</AccountId>
        <AccountType/>
      </UserInfo>
    </OwnedBy>
    <WhatsNewVersionControl xmlns="ac20609a-3051-41d9-b17a-8705bef0fda4" xsi:nil="true"/>
    <ContentOwner xmlns="ac20609a-3051-41d9-b17a-8705bef0fda4">Marketing</ContentOwner>
    <ComplianceNumber xmlns="ac20609a-3051-41d9-b17a-8705bef0fda4" xsi:nil="true"/>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s>
    </c473f98684114ecd9e62b403be213f9f>
  </documentManagement>
</p:properties>
</file>

<file path=customXml/item2.xml><?xml version="1.0" encoding="utf-8"?>
<ct:contentTypeSchema xmlns:ct="http://schemas.microsoft.com/office/2006/metadata/contentType" xmlns:ma="http://schemas.microsoft.com/office/2006/metadata/properties/metaAttributes" ct:_="" ma:_="" ma:contentTypeName="eDoxContent" ma:contentTypeID="0x010100B24C549A633F7C48BA2305DAC5266D4A0057AE83A2E3390D40B2C7768C49040E83" ma:contentTypeVersion="32" ma:contentTypeDescription="Base content type for all the eDox content libraries" ma:contentTypeScope="" ma:versionID="fd56600fc27d069310e89293857db65b">
  <xsd:schema xmlns:xsd="http://www.w3.org/2001/XMLSchema" xmlns:xs="http://www.w3.org/2001/XMLSchema" xmlns:p="http://schemas.microsoft.com/office/2006/metadata/properties" xmlns:ns2="ac20609a-3051-41d9-b17a-8705bef0fda4" xmlns:ns3="165c0ba8-d3ca-4924-85cd-96410058dcf8" targetNamespace="http://schemas.microsoft.com/office/2006/metadata/properties" ma:root="true" ma:fieldsID="cba0a91dbed1249aec4418444c7cab45" ns2:_="" ns3:_="">
    <xsd:import namespace="ac20609a-3051-41d9-b17a-8705bef0fda4"/>
    <xsd:import namespace="165c0ba8-d3ca-4924-85cd-96410058dcf8"/>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65c0ba8-d3ca-4924-85cd-96410058dcf8" elementFormDefault="qualified">
    <xsd:import namespace="http://schemas.microsoft.com/office/2006/documentManagement/types"/>
    <xsd:import namespace="http://schemas.microsoft.com/office/infopath/2007/PartnerControls"/>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B77FAA2-A4F3-41E8-817F-855624335B93}">
  <ds:schemaRefs>
    <ds:schemaRef ds:uri="http://purl.org/dc/dcmitype/"/>
    <ds:schemaRef ds:uri="f92df280-f664-4e53-92ab-78521e5922ac"/>
    <ds:schemaRef ds:uri="c031d8b5-d2bb-4885-8d92-af75111ff13d"/>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0207231-1E01-4F14-8A00-4E94387D758A}"/>
</file>

<file path=customXml/itemProps3.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4.xml><?xml version="1.0" encoding="utf-8"?>
<ds:datastoreItem xmlns:ds="http://schemas.openxmlformats.org/officeDocument/2006/customXml" ds:itemID="{3E2717AE-5CEC-4807-8995-04ADFC8D406A}"/>
</file>

<file path=docProps/app.xml><?xml version="1.0" encoding="utf-8"?>
<Properties xmlns="http://schemas.openxmlformats.org/officeDocument/2006/extended-properties" xmlns:vt="http://schemas.openxmlformats.org/officeDocument/2006/docPropsVTypes">
  <Template>Office Theme</Template>
  <TotalTime>21041</TotalTime>
  <Words>3037</Words>
  <Application>Microsoft Office PowerPoint</Application>
  <PresentationFormat>Custom</PresentationFormat>
  <Paragraphs>383</Paragraphs>
  <Slides>27</Slides>
  <Notes>27</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27</vt:i4>
      </vt:variant>
    </vt:vector>
  </HeadingPairs>
  <TitlesOfParts>
    <vt:vector size="47"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Wingdings</vt:lpstr>
      <vt:lpstr>2_White_Master slides</vt:lpstr>
      <vt:lpstr>EQ Blue Master Slides</vt:lpstr>
      <vt:lpstr>Medium Blue Master slides</vt:lpstr>
      <vt:lpstr>1_EQ Blue Master Slides</vt:lpstr>
      <vt:lpstr>3_White_Master slides</vt:lpstr>
      <vt:lpstr>4_White_Master slides</vt:lpstr>
      <vt:lpstr>1_Medium Blue Master slides</vt:lpstr>
      <vt:lpstr>2_EQ Blue Master Slides</vt:lpstr>
      <vt:lpstr>think-cell Slide</vt:lpstr>
      <vt:lpstr>PowerPoint Presentation</vt:lpstr>
      <vt:lpstr>What we’ll cover today</vt:lpstr>
      <vt:lpstr>The maslansky philosophy</vt:lpstr>
      <vt:lpstr>Research methodology</vt:lpstr>
      <vt:lpstr>PowerPoint Presentation</vt:lpstr>
      <vt:lpstr>What we found out</vt:lpstr>
      <vt:lpstr>The communication implication</vt:lpstr>
      <vt:lpstr>PowerPoint Presentation</vt:lpstr>
      <vt:lpstr>PowerPoint Presentation</vt:lpstr>
      <vt:lpstr>PowerPoint Presentation</vt:lpstr>
      <vt:lpstr>PowerPoint Presentation</vt:lpstr>
      <vt:lpstr>PowerPoint Presentation</vt:lpstr>
      <vt:lpstr>Why it works</vt:lpstr>
      <vt:lpstr>PowerPoint Presentation</vt:lpstr>
      <vt:lpstr>Why it works</vt:lpstr>
      <vt:lpstr>PowerPoint Presentation</vt:lpstr>
      <vt:lpstr>Considerations when reviewing life insurance with other vehicles</vt:lpstr>
      <vt:lpstr>Why it works</vt:lpstr>
      <vt:lpstr>PowerPoint Presentation</vt:lpstr>
      <vt:lpstr>PowerPoint Presentation</vt:lpstr>
      <vt:lpstr>Why it works</vt:lpstr>
      <vt:lpstr>Avoid investment jargon</vt:lpstr>
      <vt:lpstr>Consumer positioning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Crawford, Nicki</cp:lastModifiedBy>
  <cp:revision>1404</cp:revision>
  <cp:lastPrinted>2019-08-28T13:05:59Z</cp:lastPrinted>
  <dcterms:created xsi:type="dcterms:W3CDTF">2019-07-19T18:11:56Z</dcterms:created>
  <dcterms:modified xsi:type="dcterms:W3CDTF">2020-08-27T14:12:33Z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0x010100B24C549A633F7C48BA2305DAC5266D4A0057AE83A2E3390D40B2C7768C49040E83</vt:lpwstr>
  </property>
  <property fmtid="{D5CDD505-2E9C-101B-9397-08002B2CF9AE}" pid="3" name="DocumentSource1">
    <vt:lpwstr>1;#eDOX|dbdf074c-48cf-4384-adc6-d2152712d3e2;#18;#ADL|451c10f9-a6ec-4701-969e-cf5ecce0ecbf;#19;#Wholesale|f1630df0-df78-49b7-a52d-93942431ec7a;#1;#eDOX|dbdf074c-48cf-4384-adc6-d2152712d3e2;#18;#ADL|451c10f9-a6ec-4701-969e-cf5ecce0ecbf;#19;#Wholesale|f1630df0-df78-49b7-a52d-93942431ec7a</vt:lpwstr>
  </property>
  <property fmtid="{D5CDD505-2E9C-101B-9397-08002B2CF9AE}" pid="4" name="Entity">
    <vt:lpwstr>Part 4. Charters</vt:lpwstr>
  </property>
  <property fmtid="{D5CDD505-2E9C-101B-9397-08002B2CF9AE}" pid="5" name="DocumentType1">
    <vt:lpwstr>24;#Public|06aef62c-c796-46dd-a4d0-4224b632869e;#24;#Public|06aef62c-c796-46dd-a4d0-4224b632869e;#15;#Marketing Material|31c0caa7-5236-4218-b3d9-c93a6a728a07</vt:lpwstr>
  </property>
  <property fmtid="{D5CDD505-2E9C-101B-9397-08002B2CF9AE}" pid="6" name="ProductService1">
    <vt:lpwstr>3;#None|d9764e70-6c24-4864-bf04-7c169412843e</vt:lpwstr>
  </property>
  <property fmtid="{D5CDD505-2E9C-101B-9397-08002B2CF9AE}" pid="7" name="_dlc_DocIdItemGuid">
    <vt:lpwstr>0e8e47af-32f5-4064-a082-8187f5acfd38</vt:lpwstr>
  </property>
  <property fmtid="{D5CDD505-2E9C-101B-9397-08002B2CF9AE}" pid="8" name="WorkflowChangePath">
    <vt:lpwstr>621bed60-30d5-4740-ac1b-e05335bad9fe,6;621bed60-30d5-4740-ac1b-e05335bad9fe,13;621bed60-30d5-4740-ac1b-e05335bad9fe,20;</vt:lpwstr>
  </property>
  <property fmtid="{D5CDD505-2E9C-101B-9397-08002B2CF9AE}" pid="9" name="_NewReviewCycle">
    <vt:lpwstr/>
  </property>
  <property fmtid="{D5CDD505-2E9C-101B-9397-08002B2CF9AE}" pid="10" name="Type of Media">
    <vt:lpwstr>Stationery Charter</vt:lpwstr>
  </property>
  <property fmtid="{D5CDD505-2E9C-101B-9397-08002B2CF9AE}" pid="11" name="Update">
    <vt:lpwstr>2009-02-18T00:00:00Z</vt:lpwstr>
  </property>
  <property fmtid="{D5CDD505-2E9C-101B-9397-08002B2CF9AE}" pid="12" name="kc37e8acea214b26bd23a9efa566ac16">
    <vt:lpwstr>eDOX|dbdf074c-48cf-4384-adc6-d2152712d3e2;ADL|451c10f9-a6ec-4701-969e-cf5ecce0ecbf;Wholesale|f1630df0-df78-49b7-a52d-93942431ec7a</vt:lpwstr>
  </property>
  <property fmtid="{D5CDD505-2E9C-101B-9397-08002B2CF9AE}" pid="13" name="ActiveStatus">
    <vt:lpwstr>Active</vt:lpwstr>
  </property>
  <property fmtid="{D5CDD505-2E9C-101B-9397-08002B2CF9AE}" pid="14" name="ExpirationDate">
    <vt:filetime>2022-08-27T04:00:00Z</vt:filetime>
  </property>
  <property fmtid="{D5CDD505-2E9C-101B-9397-08002B2CF9AE}" pid="15" name="ea0af7464256420b83d394d347890816">
    <vt:lpwstr>None|d9764e70-6c24-4864-bf04-7c169412843e</vt:lpwstr>
  </property>
  <property fmtid="{D5CDD505-2E9C-101B-9397-08002B2CF9AE}" pid="16" name="ExcludeDocFromWhatsNew">
    <vt:bool>false</vt:bool>
  </property>
  <property fmtid="{D5CDD505-2E9C-101B-9397-08002B2CF9AE}" pid="18" name="Descriptions">
    <vt:lpwstr>Maslanky Language of Life Insurance Presentation</vt:lpwstr>
  </property>
  <property fmtid="{D5CDD505-2E9C-101B-9397-08002B2CF9AE}" pid="21" name="ContentVersionDate">
    <vt:filetime>2017-09-01T04:00:00Z</vt:filetime>
  </property>
  <property fmtid="{D5CDD505-2E9C-101B-9397-08002B2CF9AE}" pid="22" name="PrintPermission">
    <vt:bool>true</vt:bool>
  </property>
  <property fmtid="{D5CDD505-2E9C-101B-9397-08002B2CF9AE}" pid="24" name="Node">
    <vt:lpwstr>A2020080300005</vt:lpwstr>
  </property>
  <property fmtid="{D5CDD505-2E9C-101B-9397-08002B2CF9AE}" pid="25" name="DocumentName">
    <vt:lpwstr>New Language of Life Insurance Presentation</vt:lpwstr>
  </property>
  <property fmtid="{D5CDD505-2E9C-101B-9397-08002B2CF9AE}" pid="26" name="ComplianceRelatedRequiredReading">
    <vt:bool>false</vt:bool>
  </property>
  <property fmtid="{D5CDD505-2E9C-101B-9397-08002B2CF9AE}" pid="27" name="PlaceOrder">
    <vt:bool>false</vt:bool>
  </property>
  <property fmtid="{D5CDD505-2E9C-101B-9397-08002B2CF9AE}" pid="28" name="Required Approval">
    <vt:lpwstr>No</vt:lpwstr>
  </property>
  <property fmtid="{D5CDD505-2E9C-101B-9397-08002B2CF9AE}" pid="29" name="EffectiveDate">
    <vt:filetime>2020-08-27T04:00:00Z</vt:filetime>
  </property>
  <property fmtid="{D5CDD505-2E9C-101B-9397-08002B2CF9AE}" pid="30" name="eDOXKeyword">
    <vt:lpwstr>language of life insurance</vt:lpwstr>
  </property>
  <property fmtid="{D5CDD505-2E9C-101B-9397-08002B2CF9AE}" pid="32" name="OwnedBy">
    <vt:lpwstr>364;#Crawford, Nicki</vt:lpwstr>
  </property>
  <property fmtid="{D5CDD505-2E9C-101B-9397-08002B2CF9AE}" pid="34" name="URL">
    <vt:lpwstr/>
  </property>
  <property fmtid="{D5CDD505-2E9C-101B-9397-08002B2CF9AE}" pid="35" name="ContentOwner">
    <vt:lpwstr>Communications</vt:lpwstr>
  </property>
  <property fmtid="{D5CDD505-2E9C-101B-9397-08002B2CF9AE}" pid="37" name="c473f98684114ecd9e62b403be213f9f">
    <vt:lpwstr>Public|06aef62c-c796-46dd-a4d0-4224b632869e;Marketing Material|31c0caa7-5236-4218-b3d9-c93a6a728a07</vt:lpwstr>
  </property>
</Properties>
</file>