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5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307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5" r:id="rId32"/>
    <p:sldId id="286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14630400" cy="8229600"/>
  <p:notesSz cx="14630400" cy="8229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sidy, Sarah" initials="CS" lastIdx="16" clrIdx="0">
    <p:extLst>
      <p:ext uri="{19B8F6BF-5375-455C-9EA6-DF929625EA0E}">
        <p15:presenceInfo xmlns:p15="http://schemas.microsoft.com/office/powerpoint/2012/main" userId="S::sarah.cassidy@equitable.com::9c2f7ba6-cd8f-498e-8555-20b14f39a384" providerId="AD"/>
      </p:ext>
    </p:extLst>
  </p:cmAuthor>
  <p:cmAuthor id="2" name="Standrowicz, Andrea" initials="SA" lastIdx="29" clrIdx="1">
    <p:extLst>
      <p:ext uri="{19B8F6BF-5375-455C-9EA6-DF929625EA0E}">
        <p15:presenceInfo xmlns:p15="http://schemas.microsoft.com/office/powerpoint/2012/main" userId="S::Andrea.Standrowicz@equitable.com::63470240-41e4-4f7b-bd08-ad75846198b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90E3DB-7603-459B-925E-382854451218}" v="15" dt="2022-12-15T16:58:32.09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81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28675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C185B-2157-4A75-8C25-16E45639ED7F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45050" y="1028700"/>
            <a:ext cx="4940300" cy="2778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63675" y="3960813"/>
            <a:ext cx="11703050" cy="32400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28675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43BDC-082C-4DC5-9B5F-524D4F189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30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43BDC-082C-4DC5-9B5F-524D4F1891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40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79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P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ep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fo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4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c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pc="-4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fo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rt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b</a:t>
            </a:r>
            <a:r>
              <a:rPr spc="-10" dirty="0">
                <a:solidFill>
                  <a:srgbClr val="002677"/>
                </a:solidFill>
                <a:latin typeface="Segoe UI"/>
                <a:cs typeface="Segoe UI"/>
              </a:rPr>
              <a:t>l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pc="-1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4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pc="-4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00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,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202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9525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  <a:latin typeface="Segoe UI"/>
                <a:cs typeface="Segoe UI"/>
              </a:rPr>
              <a:t>‹#›</a:t>
            </a:fld>
            <a:endParaRPr dirty="0">
              <a:solidFill>
                <a:srgbClr val="002677"/>
              </a:solidFill>
              <a:latin typeface="Segoe UI"/>
              <a:cs typeface="Segoe U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800088"/>
            <a:ext cx="2206752" cy="1429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02577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P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ep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fo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4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c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pc="-4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fo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rt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b</a:t>
            </a:r>
            <a:r>
              <a:rPr spc="-10" dirty="0">
                <a:solidFill>
                  <a:srgbClr val="002677"/>
                </a:solidFill>
                <a:latin typeface="Segoe UI"/>
                <a:cs typeface="Segoe UI"/>
              </a:rPr>
              <a:t>l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pc="-1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4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pc="-4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00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,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202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9525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  <a:latin typeface="Segoe UI"/>
                <a:cs typeface="Segoe UI"/>
              </a:rPr>
              <a:t>‹#›</a:t>
            </a:fld>
            <a:endParaRPr dirty="0">
              <a:solidFill>
                <a:srgbClr val="002677"/>
              </a:solidFill>
              <a:latin typeface="Segoe UI"/>
              <a:cs typeface="Segoe U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02577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5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P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ep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fo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4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c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pc="-4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fo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rt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b</a:t>
            </a:r>
            <a:r>
              <a:rPr spc="-10" dirty="0">
                <a:solidFill>
                  <a:srgbClr val="002677"/>
                </a:solidFill>
                <a:latin typeface="Segoe UI"/>
                <a:cs typeface="Segoe UI"/>
              </a:rPr>
              <a:t>l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pc="-1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4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pc="-4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00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,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202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9525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  <a:latin typeface="Segoe UI"/>
                <a:cs typeface="Segoe UI"/>
              </a:rPr>
              <a:t>‹#›</a:t>
            </a:fld>
            <a:endParaRPr dirty="0">
              <a:solidFill>
                <a:srgbClr val="002677"/>
              </a:solidFill>
              <a:latin typeface="Segoe UI"/>
              <a:cs typeface="Segoe U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02577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P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ep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fo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4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c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pc="-4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fo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rt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b</a:t>
            </a:r>
            <a:r>
              <a:rPr spc="-10" dirty="0">
                <a:solidFill>
                  <a:srgbClr val="002677"/>
                </a:solidFill>
                <a:latin typeface="Segoe UI"/>
                <a:cs typeface="Segoe UI"/>
              </a:rPr>
              <a:t>l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pc="-1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4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pc="-4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00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,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202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9525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  <a:latin typeface="Segoe UI"/>
                <a:cs typeface="Segoe UI"/>
              </a:rPr>
              <a:t>‹#›</a:t>
            </a:fld>
            <a:endParaRPr dirty="0">
              <a:solidFill>
                <a:srgbClr val="002677"/>
              </a:solidFill>
              <a:latin typeface="Segoe UI"/>
              <a:cs typeface="Segoe U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851400"/>
            <a:ext cx="14630400" cy="3378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793991"/>
            <a:ext cx="2215896" cy="1435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P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ep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fo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4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c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pc="-4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fo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rt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b</a:t>
            </a:r>
            <a:r>
              <a:rPr spc="-10" dirty="0">
                <a:solidFill>
                  <a:srgbClr val="002677"/>
                </a:solidFill>
                <a:latin typeface="Segoe UI"/>
                <a:cs typeface="Segoe UI"/>
              </a:rPr>
              <a:t>l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pc="-1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4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pc="-4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00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,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202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9525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  <a:latin typeface="Segoe UI"/>
                <a:cs typeface="Segoe UI"/>
              </a:rPr>
              <a:t>‹#›</a:t>
            </a:fld>
            <a:endParaRPr dirty="0">
              <a:solidFill>
                <a:srgbClr val="002677"/>
              </a:solidFill>
              <a:latin typeface="Segoe UI"/>
              <a:cs typeface="Segoe U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3604" y="452681"/>
            <a:ext cx="13743191" cy="469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002577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6343" y="2181945"/>
            <a:ext cx="14643087" cy="5243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605768" y="7659712"/>
            <a:ext cx="3199130" cy="153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P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ep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fo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4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c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pc="-4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fo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rt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b</a:t>
            </a:r>
            <a:r>
              <a:rPr spc="-10" dirty="0">
                <a:solidFill>
                  <a:srgbClr val="002677"/>
                </a:solidFill>
                <a:latin typeface="Segoe UI"/>
                <a:cs typeface="Segoe UI"/>
              </a:rPr>
              <a:t>l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pc="-1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4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pc="-4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00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,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202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004112" y="7656664"/>
            <a:ext cx="19050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pPr marL="9525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  <a:latin typeface="Segoe UI"/>
                <a:cs typeface="Segoe UI"/>
              </a:rPr>
              <a:t>‹#›</a:t>
            </a:fld>
            <a:endParaRPr dirty="0">
              <a:solidFill>
                <a:srgbClr val="002677"/>
              </a:solidFill>
              <a:latin typeface="Segoe UI"/>
              <a:cs typeface="Segoe U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delity.com/viewpoints/retirement/spending-in-retiremen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0" y="0"/>
                </a:moveTo>
                <a:lnTo>
                  <a:pt x="14630400" y="0"/>
                </a:lnTo>
                <a:lnTo>
                  <a:pt x="14630400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002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68796" y="481020"/>
            <a:ext cx="1892807" cy="109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95401" y="3274466"/>
            <a:ext cx="11299506" cy="2298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341880">
              <a:lnSpc>
                <a:spcPct val="103200"/>
              </a:lnSpc>
            </a:pPr>
            <a:r>
              <a:rPr sz="7500" b="1" spc="5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7500" b="1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7500" b="1" spc="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7500" b="1" spc="-5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7500" b="1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7500" b="1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7500" b="1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7500" b="1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7500" b="1" dirty="0">
                <a:solidFill>
                  <a:srgbClr val="FFFFFF"/>
                </a:solidFill>
                <a:latin typeface="Segoe UI"/>
                <a:cs typeface="Segoe UI"/>
              </a:rPr>
              <a:t>fo</a:t>
            </a:r>
            <a:r>
              <a:rPr sz="7500" b="1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7500" b="1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7500" b="1" dirty="0">
                <a:solidFill>
                  <a:srgbClr val="FFFFFF"/>
                </a:solidFill>
                <a:latin typeface="Segoe UI"/>
                <a:cs typeface="Segoe UI"/>
              </a:rPr>
              <a:t>a co</a:t>
            </a:r>
            <a:r>
              <a:rPr sz="7500" b="1" spc="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7500" b="1" dirty="0">
                <a:solidFill>
                  <a:srgbClr val="FFFFFF"/>
                </a:solidFill>
                <a:latin typeface="Segoe UI"/>
                <a:cs typeface="Segoe UI"/>
              </a:rPr>
              <a:t>fo</a:t>
            </a:r>
            <a:r>
              <a:rPr sz="7500" b="1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7500" b="1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7500" b="1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7500" b="1" spc="-5" dirty="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sz="7500" b="1" spc="5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7500" b="1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7500" b="1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7500" b="1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7500" b="1" spc="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7500" b="1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7500" b="1" spc="5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7500" b="1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7500" b="1" spc="5" dirty="0">
                <a:solidFill>
                  <a:srgbClr val="FFFFFF"/>
                </a:solidFill>
                <a:latin typeface="Segoe UI"/>
                <a:cs typeface="Segoe UI"/>
              </a:rPr>
              <a:t>eme</a:t>
            </a:r>
            <a:r>
              <a:rPr sz="7500" b="1" dirty="0">
                <a:solidFill>
                  <a:srgbClr val="FFFFFF"/>
                </a:solidFill>
                <a:latin typeface="Segoe UI"/>
                <a:cs typeface="Segoe UI"/>
              </a:rPr>
              <a:t>nt</a:t>
            </a:r>
            <a:endParaRPr sz="7500" dirty="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82406" y="6836619"/>
            <a:ext cx="4066540" cy="566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 p</a:t>
            </a:r>
            <a:r>
              <a:rPr sz="1800" b="1" spc="-1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rt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800" b="1" spc="-1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g in </a:t>
            </a:r>
            <a:r>
              <a:rPr sz="1800" b="1" spc="-10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ou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 [XXXXX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] </a:t>
            </a: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1800" b="1" spc="-1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endParaRPr sz="1800" dirty="0">
              <a:latin typeface="Segoe UI"/>
              <a:cs typeface="Segoe UI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Mon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th</a:t>
            </a:r>
            <a:r>
              <a:rPr sz="18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5">
                <a:solidFill>
                  <a:srgbClr val="FFFFFF"/>
                </a:solidFill>
                <a:latin typeface="Segoe UI"/>
                <a:cs typeface="Segoe UI"/>
              </a:rPr>
              <a:t>0</a:t>
            </a:r>
            <a:r>
              <a:rPr sz="1800">
                <a:solidFill>
                  <a:srgbClr val="FFFFFF"/>
                </a:solidFill>
                <a:latin typeface="Segoe UI"/>
                <a:cs typeface="Segoe UI"/>
              </a:rPr>
              <a:t>0</a:t>
            </a:r>
            <a:r>
              <a:rPr sz="1800" spc="-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5">
                <a:solidFill>
                  <a:srgbClr val="FFFFFF"/>
                </a:solidFill>
                <a:latin typeface="Segoe UI"/>
                <a:cs typeface="Segoe UI"/>
              </a:rPr>
              <a:t>202</a:t>
            </a:r>
            <a:r>
              <a:rPr lang="en-US" spc="5" dirty="0">
                <a:solidFill>
                  <a:srgbClr val="FFFFFF"/>
                </a:solidFill>
                <a:latin typeface="Segoe UI"/>
                <a:cs typeface="Segoe UI"/>
              </a:rPr>
              <a:t>3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2153014"/>
            <a:ext cx="14630400" cy="5280660"/>
          </a:xfrm>
          <a:custGeom>
            <a:avLst/>
            <a:gdLst/>
            <a:ahLst/>
            <a:cxnLst/>
            <a:rect l="l" t="t" r="r" b="b"/>
            <a:pathLst>
              <a:path w="14630400" h="5280659">
                <a:moveTo>
                  <a:pt x="0" y="0"/>
                </a:moveTo>
                <a:lnTo>
                  <a:pt x="14630398" y="0"/>
                </a:lnTo>
                <a:lnTo>
                  <a:pt x="14630398" y="5280171"/>
                </a:lnTo>
                <a:lnTo>
                  <a:pt x="0" y="52801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04105" y="2286000"/>
            <a:ext cx="5088255" cy="4152900"/>
          </a:xfrm>
          <a:custGeom>
            <a:avLst/>
            <a:gdLst/>
            <a:ahLst/>
            <a:cxnLst/>
            <a:rect l="l" t="t" r="r" b="b"/>
            <a:pathLst>
              <a:path w="5088255" h="4152900">
                <a:moveTo>
                  <a:pt x="0" y="0"/>
                </a:moveTo>
                <a:lnTo>
                  <a:pt x="5087937" y="0"/>
                </a:lnTo>
                <a:lnTo>
                  <a:pt x="5087937" y="4152900"/>
                </a:lnTo>
                <a:lnTo>
                  <a:pt x="0" y="4152900"/>
                </a:lnTo>
                <a:lnTo>
                  <a:pt x="0" y="0"/>
                </a:lnTo>
                <a:close/>
              </a:path>
            </a:pathLst>
          </a:custGeom>
          <a:solidFill>
            <a:srgbClr val="336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86000"/>
            <a:ext cx="5088255" cy="4152900"/>
          </a:xfrm>
          <a:custGeom>
            <a:avLst/>
            <a:gdLst/>
            <a:ahLst/>
            <a:cxnLst/>
            <a:rect l="l" t="t" r="r" b="b"/>
            <a:pathLst>
              <a:path w="5088255" h="4152900">
                <a:moveTo>
                  <a:pt x="0" y="0"/>
                </a:moveTo>
                <a:lnTo>
                  <a:pt x="5087937" y="0"/>
                </a:lnTo>
                <a:lnTo>
                  <a:pt x="5087937" y="4152900"/>
                </a:lnTo>
                <a:lnTo>
                  <a:pt x="0" y="4152900"/>
                </a:lnTo>
                <a:lnTo>
                  <a:pt x="0" y="0"/>
                </a:lnTo>
                <a:close/>
              </a:path>
            </a:pathLst>
          </a:custGeom>
          <a:solidFill>
            <a:srgbClr val="002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solidFill>
                  <a:srgbClr val="002677"/>
                </a:solidFill>
              </a:rPr>
              <a:t>Tr</a:t>
            </a:r>
            <a:r>
              <a:rPr spc="5" dirty="0">
                <a:solidFill>
                  <a:srgbClr val="002677"/>
                </a:solidFill>
              </a:rPr>
              <a:t>a</a:t>
            </a:r>
            <a:r>
              <a:rPr spc="-5" dirty="0">
                <a:solidFill>
                  <a:srgbClr val="002677"/>
                </a:solidFill>
              </a:rPr>
              <a:t>d</a:t>
            </a:r>
            <a:r>
              <a:rPr spc="5" dirty="0">
                <a:solidFill>
                  <a:srgbClr val="002677"/>
                </a:solidFill>
              </a:rPr>
              <a:t>i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5" dirty="0">
                <a:solidFill>
                  <a:srgbClr val="002677"/>
                </a:solidFill>
              </a:rPr>
              <a:t>i</a:t>
            </a:r>
            <a:r>
              <a:rPr spc="-5" dirty="0">
                <a:solidFill>
                  <a:srgbClr val="002677"/>
                </a:solidFill>
              </a:rPr>
              <a:t>on</a:t>
            </a:r>
            <a:r>
              <a:rPr spc="5" dirty="0">
                <a:solidFill>
                  <a:srgbClr val="002677"/>
                </a:solidFill>
              </a:rPr>
              <a:t>a</a:t>
            </a:r>
            <a:r>
              <a:rPr dirty="0">
                <a:solidFill>
                  <a:srgbClr val="002677"/>
                </a:solidFill>
              </a:rPr>
              <a:t>l </a:t>
            </a:r>
            <a:r>
              <a:rPr spc="5" dirty="0">
                <a:solidFill>
                  <a:srgbClr val="002677"/>
                </a:solidFill>
              </a:rPr>
              <a:t>p</a:t>
            </a:r>
            <a:r>
              <a:rPr spc="-10" dirty="0">
                <a:solidFill>
                  <a:srgbClr val="002677"/>
                </a:solidFill>
              </a:rPr>
              <a:t>r</a:t>
            </a:r>
            <a:r>
              <a:rPr spc="-5" dirty="0">
                <a:solidFill>
                  <a:srgbClr val="002677"/>
                </a:solidFill>
              </a:rPr>
              <a:t>e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5" dirty="0">
                <a:solidFill>
                  <a:srgbClr val="002677"/>
                </a:solidFill>
              </a:rPr>
              <a:t>a</a:t>
            </a:r>
            <a:r>
              <a:rPr dirty="0">
                <a:solidFill>
                  <a:srgbClr val="002677"/>
                </a:solidFill>
              </a:rPr>
              <a:t>x v</a:t>
            </a:r>
            <a:r>
              <a:rPr spc="-5" dirty="0">
                <a:solidFill>
                  <a:srgbClr val="002677"/>
                </a:solidFill>
              </a:rPr>
              <a:t>s</a:t>
            </a:r>
            <a:r>
              <a:rPr dirty="0">
                <a:solidFill>
                  <a:srgbClr val="002677"/>
                </a:solidFill>
              </a:rPr>
              <a:t>.</a:t>
            </a:r>
            <a:r>
              <a:rPr spc="-5" dirty="0">
                <a:solidFill>
                  <a:srgbClr val="002677"/>
                </a:solidFill>
              </a:rPr>
              <a:t> Ro</a:t>
            </a:r>
            <a:r>
              <a:rPr dirty="0">
                <a:solidFill>
                  <a:srgbClr val="002677"/>
                </a:solidFill>
              </a:rPr>
              <a:t>th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P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ep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fo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4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c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pc="-4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fo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rt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b</a:t>
            </a:r>
            <a:r>
              <a:rPr spc="-10" dirty="0">
                <a:solidFill>
                  <a:srgbClr val="002677"/>
                </a:solidFill>
                <a:latin typeface="Segoe UI"/>
                <a:cs typeface="Segoe UI"/>
              </a:rPr>
              <a:t>l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pc="-1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4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pc="-4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00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,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202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016812" y="7656664"/>
            <a:ext cx="16510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30" dirty="0">
                <a:solidFill>
                  <a:srgbClr val="002677"/>
                </a:solidFill>
                <a:latin typeface="Segoe UI"/>
                <a:cs typeface="Segoe UI"/>
              </a:rPr>
              <a:t>10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763" y="2606954"/>
            <a:ext cx="1299210" cy="1356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0" b="1" dirty="0">
                <a:solidFill>
                  <a:srgbClr val="73C0FF"/>
                </a:solidFill>
                <a:latin typeface="Segoe UI"/>
                <a:cs typeface="Segoe UI"/>
              </a:rPr>
              <a:t>1</a:t>
            </a:r>
            <a:endParaRPr sz="7500">
              <a:latin typeface="Segoe UI"/>
              <a:cs typeface="Segoe UI"/>
            </a:endParaRPr>
          </a:p>
          <a:p>
            <a:pPr marL="97155">
              <a:lnSpc>
                <a:spcPct val="100000"/>
              </a:lnSpc>
              <a:spcBef>
                <a:spcPts val="755"/>
              </a:spcBef>
            </a:pP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Si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mil</a:t>
            </a:r>
            <a:r>
              <a:rPr sz="1800" b="1" spc="-1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ie</a:t>
            </a: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8273" y="2606954"/>
            <a:ext cx="1295400" cy="134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0" b="1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endParaRPr sz="7500">
              <a:latin typeface="Segoe UI"/>
              <a:cs typeface="Segoe UI"/>
            </a:endParaRPr>
          </a:p>
          <a:p>
            <a:pPr marL="63500">
              <a:lnSpc>
                <a:spcPct val="100000"/>
              </a:lnSpc>
              <a:spcBef>
                <a:spcPts val="660"/>
              </a:spcBef>
            </a:pP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ff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nc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3402" y="4205466"/>
            <a:ext cx="3396615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7975" indent="-295275">
              <a:lnSpc>
                <a:spcPct val="100000"/>
              </a:lnSpc>
              <a:buFont typeface="Courier New"/>
              <a:buChar char="o"/>
              <a:tabLst>
                <a:tab pos="307975" algn="l"/>
              </a:tabLst>
            </a:pP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ct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 t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co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 a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oun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4"/>
              </a:spcBef>
              <a:buClr>
                <a:srgbClr val="FFFFFF"/>
              </a:buClr>
              <a:buFont typeface="Courier New"/>
              <a:buChar char="o"/>
            </a:pPr>
            <a:endParaRPr sz="1400">
              <a:latin typeface="Times New Roman"/>
              <a:cs typeface="Times New Roman"/>
            </a:endParaRPr>
          </a:p>
          <a:p>
            <a:pPr marL="307975" marR="190500" indent="-295275">
              <a:lnSpc>
                <a:spcPts val="1900"/>
              </a:lnSpc>
              <a:buFont typeface="Courier New"/>
              <a:buChar char="o"/>
              <a:tabLst>
                <a:tab pos="307975" algn="l"/>
              </a:tabLst>
            </a:pP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ri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re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ba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on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yo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r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eli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le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co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on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3402" y="5336274"/>
            <a:ext cx="2586990" cy="24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o</a:t>
            </a:r>
            <a:r>
              <a:rPr sz="1600" spc="40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am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 c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nt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ri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io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li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05632" y="4205466"/>
            <a:ext cx="3826510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7975" marR="5080" indent="-295275">
              <a:lnSpc>
                <a:spcPts val="1900"/>
              </a:lnSpc>
            </a:pP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o</a:t>
            </a:r>
            <a:r>
              <a:rPr sz="1600" spc="40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na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nt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ri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ut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 a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re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 p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re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x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,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ile </a:t>
            </a:r>
            <a:r>
              <a:rPr sz="1600" spc="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 co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nt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ut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on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6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xes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05632" y="4891266"/>
            <a:ext cx="3940175" cy="710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7975" marR="5080" indent="-295275">
              <a:lnSpc>
                <a:spcPts val="1900"/>
              </a:lnSpc>
            </a:pP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o</a:t>
            </a:r>
            <a:r>
              <a:rPr sz="1600" spc="400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600" spc="-2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600" spc="-3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600" spc="-3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1600" spc="-2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600" spc="-3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600" spc="-2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600" spc="-2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600" spc="-30" dirty="0">
                <a:solidFill>
                  <a:srgbClr val="FFFFFF"/>
                </a:solidFill>
                <a:latin typeface="Segoe UI"/>
                <a:cs typeface="Segoe UI"/>
              </a:rPr>
              <a:t>na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16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600" spc="-3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600" spc="-2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600" spc="-3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600" spc="-2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600" spc="-35" dirty="0">
                <a:solidFill>
                  <a:srgbClr val="FFFFFF"/>
                </a:solidFill>
                <a:latin typeface="Segoe UI"/>
                <a:cs typeface="Segoe UI"/>
              </a:rPr>
              <a:t>ng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600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600" spc="-2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6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600" spc="-3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600" spc="-20" dirty="0">
                <a:solidFill>
                  <a:srgbClr val="FFFFFF"/>
                </a:solidFill>
                <a:latin typeface="Segoe UI"/>
                <a:cs typeface="Segoe UI"/>
              </a:rPr>
              <a:t>xe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1600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1600" spc="-35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1600" spc="-2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Segoe UI"/>
                <a:cs typeface="Segoe UI"/>
              </a:rPr>
              <a:t>wi</a:t>
            </a:r>
            <a:r>
              <a:rPr sz="1600" spc="-35" dirty="0">
                <a:solidFill>
                  <a:srgbClr val="FFFFFF"/>
                </a:solidFill>
                <a:latin typeface="Segoe UI"/>
                <a:cs typeface="Segoe UI"/>
              </a:rPr>
              <a:t>thd</a:t>
            </a:r>
            <a:r>
              <a:rPr sz="1600" spc="-2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600" spc="-3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600" spc="-20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1600" spc="-3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16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sz="1600" spc="-35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600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600" spc="-2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600" spc="-3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1600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600" spc="-3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600" spc="-2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600" spc="-3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600" spc="-2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600" spc="-35" dirty="0">
                <a:solidFill>
                  <a:srgbClr val="FFFFFF"/>
                </a:solidFill>
                <a:latin typeface="Segoe UI"/>
                <a:cs typeface="Segoe UI"/>
              </a:rPr>
              <a:t>ng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6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600" spc="-2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6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600" spc="-3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x</a:t>
            </a:r>
            <a:r>
              <a:rPr sz="1600" spc="-30" dirty="0">
                <a:solidFill>
                  <a:srgbClr val="FFFFFF"/>
                </a:solidFill>
                <a:latin typeface="Segoe UI"/>
                <a:cs typeface="Segoe UI"/>
              </a:rPr>
              <a:t>-f</a:t>
            </a:r>
            <a:r>
              <a:rPr sz="1600" spc="-20" dirty="0">
                <a:solidFill>
                  <a:srgbClr val="FFFFFF"/>
                </a:solidFill>
                <a:latin typeface="Segoe UI"/>
                <a:cs typeface="Segoe UI"/>
              </a:rPr>
              <a:t>re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e </a:t>
            </a:r>
            <a:r>
              <a:rPr sz="1600" spc="-2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6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1600" spc="-3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600" spc="-2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r>
              <a:rPr sz="1600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600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Segoe UI"/>
                <a:cs typeface="Segoe UI"/>
              </a:rPr>
              <a:t>th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6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1600" spc="-25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600" spc="-30" dirty="0">
                <a:solidFill>
                  <a:srgbClr val="FFFFFF"/>
                </a:solidFill>
                <a:latin typeface="Segoe UI"/>
                <a:cs typeface="Segoe UI"/>
              </a:rPr>
              <a:t>thd</a:t>
            </a:r>
            <a:r>
              <a:rPr sz="1600" spc="-2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600" spc="-3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600" spc="-20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1600" spc="-3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16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6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Segoe UI"/>
                <a:cs typeface="Segoe UI"/>
              </a:rPr>
              <a:t>qua</a:t>
            </a:r>
            <a:r>
              <a:rPr sz="1600" spc="-25" dirty="0">
                <a:solidFill>
                  <a:srgbClr val="FFFFFF"/>
                </a:solidFill>
                <a:latin typeface="Segoe UI"/>
                <a:cs typeface="Segoe UI"/>
              </a:rPr>
              <a:t>lifi</a:t>
            </a:r>
            <a:r>
              <a:rPr sz="1600" spc="-2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600" spc="-3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1650" baseline="25252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endParaRPr sz="1650" baseline="25252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5222" y="7232263"/>
            <a:ext cx="734377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2 </a:t>
            </a:r>
            <a:r>
              <a:rPr sz="800" spc="5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Qu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w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w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al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ak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n 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l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5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ax y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af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 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rst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h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ntr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but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n 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af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u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h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ave 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59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½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,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b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b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d.</a:t>
            </a:r>
            <a:endParaRPr sz="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pc="5" dirty="0">
                <a:solidFill>
                  <a:srgbClr val="002677"/>
                </a:solidFill>
              </a:rPr>
              <a:t>H</a:t>
            </a:r>
            <a:r>
              <a:rPr spc="-5" dirty="0">
                <a:solidFill>
                  <a:srgbClr val="002677"/>
                </a:solidFill>
              </a:rPr>
              <a:t>o</a:t>
            </a:r>
            <a:r>
              <a:rPr dirty="0">
                <a:solidFill>
                  <a:srgbClr val="002677"/>
                </a:solidFill>
              </a:rPr>
              <a:t>w</a:t>
            </a:r>
            <a:r>
              <a:rPr spc="-10" dirty="0">
                <a:solidFill>
                  <a:srgbClr val="002677"/>
                </a:solidFill>
              </a:rPr>
              <a:t> </a:t>
            </a:r>
            <a:r>
              <a:rPr spc="-5" dirty="0">
                <a:solidFill>
                  <a:srgbClr val="002677"/>
                </a:solidFill>
              </a:rPr>
              <a:t>d</a:t>
            </a:r>
            <a:r>
              <a:rPr dirty="0">
                <a:solidFill>
                  <a:srgbClr val="002677"/>
                </a:solidFill>
              </a:rPr>
              <a:t>o</a:t>
            </a:r>
            <a:r>
              <a:rPr spc="-10" dirty="0">
                <a:solidFill>
                  <a:srgbClr val="002677"/>
                </a:solidFill>
              </a:rPr>
              <a:t> </a:t>
            </a:r>
            <a:r>
              <a:rPr spc="-5" dirty="0">
                <a:solidFill>
                  <a:srgbClr val="002677"/>
                </a:solidFill>
              </a:rPr>
              <a:t>cont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5" dirty="0">
                <a:solidFill>
                  <a:srgbClr val="002677"/>
                </a:solidFill>
              </a:rPr>
              <a:t>i</a:t>
            </a:r>
            <a:r>
              <a:rPr dirty="0">
                <a:solidFill>
                  <a:srgbClr val="002677"/>
                </a:solidFill>
              </a:rPr>
              <a:t>b</a:t>
            </a:r>
            <a:r>
              <a:rPr spc="-5" dirty="0">
                <a:solidFill>
                  <a:srgbClr val="002677"/>
                </a:solidFill>
              </a:rPr>
              <a:t>ut</a:t>
            </a:r>
            <a:r>
              <a:rPr spc="5" dirty="0">
                <a:solidFill>
                  <a:srgbClr val="002677"/>
                </a:solidFill>
              </a:rPr>
              <a:t>i</a:t>
            </a:r>
            <a:r>
              <a:rPr spc="-5" dirty="0">
                <a:solidFill>
                  <a:srgbClr val="002677"/>
                </a:solidFill>
              </a:rPr>
              <a:t>on</a:t>
            </a:r>
            <a:r>
              <a:rPr dirty="0">
                <a:solidFill>
                  <a:srgbClr val="002677"/>
                </a:solidFill>
              </a:rPr>
              <a:t>s</a:t>
            </a:r>
            <a:r>
              <a:rPr spc="-10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a</a:t>
            </a:r>
            <a:r>
              <a:rPr spc="-5" dirty="0">
                <a:solidFill>
                  <a:srgbClr val="002677"/>
                </a:solidFill>
              </a:rPr>
              <a:t>ff</a:t>
            </a:r>
            <a:r>
              <a:rPr spc="-10" dirty="0">
                <a:solidFill>
                  <a:srgbClr val="002677"/>
                </a:solidFill>
              </a:rPr>
              <a:t>e</a:t>
            </a:r>
            <a:r>
              <a:rPr spc="-5" dirty="0">
                <a:solidFill>
                  <a:srgbClr val="002677"/>
                </a:solidFill>
              </a:rPr>
              <a:t>c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-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y</a:t>
            </a:r>
            <a:r>
              <a:rPr spc="-5" dirty="0">
                <a:solidFill>
                  <a:srgbClr val="002677"/>
                </a:solidFill>
              </a:rPr>
              <a:t>ou</a:t>
            </a:r>
            <a:r>
              <a:rPr dirty="0">
                <a:solidFill>
                  <a:srgbClr val="002677"/>
                </a:solidFill>
              </a:rPr>
              <a:t>r</a:t>
            </a:r>
            <a:r>
              <a:rPr spc="-1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pay</a:t>
            </a:r>
            <a:r>
              <a:rPr spc="-5" dirty="0">
                <a:solidFill>
                  <a:srgbClr val="002677"/>
                </a:solidFill>
              </a:rPr>
              <a:t>c</a:t>
            </a:r>
            <a:r>
              <a:rPr spc="5" dirty="0">
                <a:solidFill>
                  <a:srgbClr val="002677"/>
                </a:solidFill>
              </a:rPr>
              <a:t>h</a:t>
            </a:r>
            <a:r>
              <a:rPr spc="-10" dirty="0">
                <a:solidFill>
                  <a:srgbClr val="002677"/>
                </a:solidFill>
              </a:rPr>
              <a:t>e</a:t>
            </a:r>
            <a:r>
              <a:rPr spc="-5" dirty="0">
                <a:solidFill>
                  <a:srgbClr val="002677"/>
                </a:solidFill>
              </a:rPr>
              <a:t>c</a:t>
            </a:r>
            <a:r>
              <a:rPr spc="5" dirty="0">
                <a:solidFill>
                  <a:srgbClr val="002677"/>
                </a:solidFill>
              </a:rPr>
              <a:t>k?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5222" y="2274491"/>
            <a:ext cx="4386580" cy="148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2000" b="1" spc="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ad</a:t>
            </a:r>
            <a:r>
              <a:rPr sz="2000" b="1" spc="-1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2000" b="1" spc="-1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on</a:t>
            </a: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l</a:t>
            </a:r>
            <a:r>
              <a:rPr sz="2000" b="1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v</a:t>
            </a: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.</a:t>
            </a:r>
            <a:r>
              <a:rPr sz="2000" b="1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2000" b="1"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endParaRPr sz="20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13055" indent="-290830">
              <a:lnSpc>
                <a:spcPct val="100000"/>
              </a:lnSpc>
              <a:spcBef>
                <a:spcPts val="1305"/>
              </a:spcBef>
              <a:buClr>
                <a:srgbClr val="002677"/>
              </a:buClr>
              <a:buFont typeface="Courier New"/>
              <a:buChar char="o"/>
              <a:tabLst>
                <a:tab pos="313690" algn="l"/>
              </a:tabLst>
            </a:pP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$50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,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000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nnu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 e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ar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endParaRPr sz="1800">
              <a:latin typeface="Segoe UI"/>
              <a:cs typeface="Segoe UI"/>
            </a:endParaRPr>
          </a:p>
          <a:p>
            <a:pPr marL="313055" indent="-290830">
              <a:lnSpc>
                <a:spcPct val="100000"/>
              </a:lnSpc>
              <a:spcBef>
                <a:spcPts val="1440"/>
              </a:spcBef>
              <a:buClr>
                <a:srgbClr val="002677"/>
              </a:buClr>
              <a:buFont typeface="Courier New"/>
              <a:buChar char="o"/>
              <a:tabLst>
                <a:tab pos="313690" algn="l"/>
              </a:tabLst>
            </a:pP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4%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ib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to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ra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 vs.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th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5222" y="7082911"/>
            <a:ext cx="10563225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999"/>
              </a:lnSpc>
            </a:pP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Assum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25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%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ax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w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thh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ol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,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pay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ns.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tu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al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xe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ak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-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h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 pay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w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n 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v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ax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io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.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ax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b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re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gs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w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be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x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w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w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. An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rn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gs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n 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ft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-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ax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th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b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x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-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fre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c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er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n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t.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2095500"/>
            <a:ext cx="13716000" cy="0"/>
          </a:xfrm>
          <a:custGeom>
            <a:avLst/>
            <a:gdLst/>
            <a:ahLst/>
            <a:cxnLst/>
            <a:rect l="l" t="t" r="r" b="b"/>
            <a:pathLst>
              <a:path w="13716000">
                <a:moveTo>
                  <a:pt x="0" y="0"/>
                </a:moveTo>
                <a:lnTo>
                  <a:pt x="13716000" y="1"/>
                </a:lnTo>
              </a:path>
            </a:pathLst>
          </a:custGeom>
          <a:ln w="6350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</a:rPr>
              <a:t>P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ep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dirty="0">
                <a:solidFill>
                  <a:srgbClr val="002677"/>
                </a:solidFill>
              </a:rPr>
              <a:t>r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a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20" dirty="0">
                <a:solidFill>
                  <a:srgbClr val="002677"/>
                </a:solidFill>
              </a:rPr>
              <a:t>c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spc="-15" dirty="0">
                <a:solidFill>
                  <a:srgbClr val="002677"/>
                </a:solidFill>
              </a:rPr>
              <a:t>rt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20" dirty="0">
                <a:solidFill>
                  <a:srgbClr val="002677"/>
                </a:solidFill>
              </a:rPr>
              <a:t>b</a:t>
            </a:r>
            <a:r>
              <a:rPr spc="-10" dirty="0">
                <a:solidFill>
                  <a:srgbClr val="002677"/>
                </a:solidFill>
              </a:rPr>
              <a:t>l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spc="-10" dirty="0">
                <a:solidFill>
                  <a:srgbClr val="002677"/>
                </a:solidFill>
              </a:rPr>
              <a:t>i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35" dirty="0">
                <a:solidFill>
                  <a:srgbClr val="002677"/>
                </a:solidFill>
              </a:rPr>
              <a:t>n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-3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30" dirty="0">
                <a:solidFill>
                  <a:srgbClr val="002677"/>
                </a:solidFill>
              </a:rPr>
              <a:t>n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dirty="0">
                <a:solidFill>
                  <a:srgbClr val="002677"/>
                </a:solidFill>
              </a:rPr>
              <a:t>h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00</a:t>
            </a:r>
            <a:r>
              <a:rPr dirty="0">
                <a:solidFill>
                  <a:srgbClr val="002677"/>
                </a:solidFill>
              </a:rPr>
              <a:t>,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202</a:t>
            </a:r>
            <a:r>
              <a:rPr dirty="0">
                <a:solidFill>
                  <a:srgbClr val="002677"/>
                </a:solidFill>
              </a:rPr>
              <a:t>0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</a:rPr>
              <a:t>11</a:t>
            </a:fld>
            <a:endParaRPr dirty="0">
              <a:solidFill>
                <a:srgbClr val="002677"/>
              </a:solidFill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396162" y="2659604"/>
          <a:ext cx="5665787" cy="1651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2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9406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M</a:t>
                      </a:r>
                      <a:r>
                        <a:rPr sz="20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on</a:t>
                      </a:r>
                      <a:r>
                        <a:rPr sz="20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th</a:t>
                      </a:r>
                      <a:r>
                        <a:rPr sz="2000" b="1" spc="-10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l</a:t>
                      </a:r>
                      <a:r>
                        <a:rPr sz="20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y</a:t>
                      </a:r>
                      <a:r>
                        <a:rPr sz="20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0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con</a:t>
                      </a:r>
                      <a:r>
                        <a:rPr sz="20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t</a:t>
                      </a:r>
                      <a:r>
                        <a:rPr sz="20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r</a:t>
                      </a:r>
                      <a:r>
                        <a:rPr sz="2000" b="1" spc="-10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sz="20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b</a:t>
                      </a:r>
                      <a:r>
                        <a:rPr sz="20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u</a:t>
                      </a:r>
                      <a:r>
                        <a:rPr sz="20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t</a:t>
                      </a:r>
                      <a:r>
                        <a:rPr sz="2000" b="1" spc="-10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sz="20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on </a:t>
                      </a:r>
                      <a:r>
                        <a:rPr sz="2000" b="1" spc="-10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sz="20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n</a:t>
                      </a:r>
                      <a:r>
                        <a:rPr sz="20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t</a:t>
                      </a:r>
                      <a:r>
                        <a:rPr sz="20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o </a:t>
                      </a:r>
                      <a:r>
                        <a:rPr sz="2000" b="1" spc="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e</a:t>
                      </a:r>
                      <a:r>
                        <a:rPr sz="20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a</a:t>
                      </a:r>
                      <a:r>
                        <a:rPr sz="20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ch</a:t>
                      </a:r>
                      <a:r>
                        <a:rPr sz="20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 a</a:t>
                      </a:r>
                      <a:r>
                        <a:rPr sz="20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ccount</a:t>
                      </a:r>
                      <a:endParaRPr sz="20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01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Tra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d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on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al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6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$167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00257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01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600" b="1" spc="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R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o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th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336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$167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396162" y="4499541"/>
          <a:ext cx="5665787" cy="16670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2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5049">
                <a:tc gridSpan="2"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2000" b="1" spc="-10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R</a:t>
                      </a:r>
                      <a:r>
                        <a:rPr sz="2000" b="1" spc="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e</a:t>
                      </a:r>
                      <a:r>
                        <a:rPr sz="20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d</a:t>
                      </a:r>
                      <a:r>
                        <a:rPr sz="20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uc</a:t>
                      </a:r>
                      <a:r>
                        <a:rPr sz="20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t</a:t>
                      </a:r>
                      <a:r>
                        <a:rPr sz="2000" b="1" spc="-10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sz="20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on </a:t>
                      </a:r>
                      <a:r>
                        <a:rPr sz="2000" b="1" spc="-10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sz="20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n </a:t>
                      </a:r>
                      <a:r>
                        <a:rPr sz="20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ta</a:t>
                      </a:r>
                      <a:r>
                        <a:rPr sz="2000" b="1" spc="-10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k</a:t>
                      </a:r>
                      <a:r>
                        <a:rPr sz="20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e-</a:t>
                      </a:r>
                      <a:r>
                        <a:rPr sz="20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h</a:t>
                      </a:r>
                      <a:r>
                        <a:rPr sz="20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o</a:t>
                      </a:r>
                      <a:r>
                        <a:rPr sz="2000" b="1" spc="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m</a:t>
                      </a:r>
                      <a:r>
                        <a:rPr sz="20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e </a:t>
                      </a:r>
                      <a:r>
                        <a:rPr sz="20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pa</a:t>
                      </a:r>
                      <a:r>
                        <a:rPr sz="20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y</a:t>
                      </a:r>
                      <a:endParaRPr sz="20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01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Tra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d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on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al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6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$125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00257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01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600" b="1" spc="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R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o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th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336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$167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pc="-5" dirty="0"/>
              <a:t>T</a:t>
            </a:r>
            <a:r>
              <a:rPr spc="5" dirty="0"/>
              <a:t>a</a:t>
            </a:r>
            <a:r>
              <a:rPr dirty="0"/>
              <a:t>x </a:t>
            </a:r>
            <a:r>
              <a:rPr spc="-5" dirty="0"/>
              <a:t>s</a:t>
            </a:r>
            <a:r>
              <a:rPr spc="5" dirty="0"/>
              <a:t>a</a:t>
            </a:r>
            <a:r>
              <a:rPr dirty="0"/>
              <a:t>v</a:t>
            </a:r>
            <a:r>
              <a:rPr spc="-5" dirty="0"/>
              <a:t>e</a:t>
            </a:r>
            <a:r>
              <a:rPr spc="-15" dirty="0"/>
              <a:t>r</a:t>
            </a:r>
            <a:r>
              <a:rPr spc="-5" dirty="0">
                <a:latin typeface="Arial"/>
                <a:cs typeface="Arial"/>
              </a:rPr>
              <a:t>’</a:t>
            </a:r>
            <a:r>
              <a:rPr spc="-5" dirty="0"/>
              <a:t>s </a:t>
            </a:r>
            <a:r>
              <a:rPr spc="-10" dirty="0"/>
              <a:t>c</a:t>
            </a:r>
            <a:r>
              <a:rPr spc="-15" dirty="0"/>
              <a:t>r</a:t>
            </a:r>
            <a:r>
              <a:rPr spc="-10" dirty="0"/>
              <a:t>e</a:t>
            </a:r>
            <a:r>
              <a:rPr spc="-5" dirty="0"/>
              <a:t>d</a:t>
            </a:r>
            <a:r>
              <a:rPr dirty="0"/>
              <a:t>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8856" y="2271444"/>
            <a:ext cx="3486785" cy="224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 indent="-6350">
              <a:lnSpc>
                <a:spcPct val="100000"/>
              </a:lnSpc>
            </a:pP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W</a:t>
            </a: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2000" b="1" spc="-15" dirty="0">
                <a:solidFill>
                  <a:srgbClr val="002677"/>
                </a:solidFill>
                <a:latin typeface="Arial"/>
                <a:cs typeface="Arial"/>
              </a:rPr>
              <a:t>’</a:t>
            </a: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2000" b="1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2000" b="1" spc="5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2000" b="1" spc="-10" dirty="0">
                <a:solidFill>
                  <a:srgbClr val="002677"/>
                </a:solidFill>
                <a:latin typeface="Segoe UI"/>
                <a:cs typeface="Segoe UI"/>
              </a:rPr>
              <a:t>li</a:t>
            </a: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g</a:t>
            </a:r>
            <a:r>
              <a:rPr sz="2000" b="1" spc="-1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b</a:t>
            </a:r>
            <a:r>
              <a:rPr sz="2000" b="1" spc="-10" dirty="0">
                <a:solidFill>
                  <a:srgbClr val="002677"/>
                </a:solidFill>
                <a:latin typeface="Segoe UI"/>
                <a:cs typeface="Segoe UI"/>
              </a:rPr>
              <a:t>l</a:t>
            </a:r>
            <a:r>
              <a:rPr sz="2000" b="1" spc="5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?</a:t>
            </a:r>
            <a:endParaRPr sz="20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09245" indent="-290830">
              <a:lnSpc>
                <a:spcPct val="100000"/>
              </a:lnSpc>
              <a:spcBef>
                <a:spcPts val="1380"/>
              </a:spcBef>
              <a:buFont typeface="Courier New"/>
              <a:buChar char="o"/>
              <a:tabLst>
                <a:tab pos="309880" algn="l"/>
              </a:tabLst>
            </a:pP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Age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spc="5" dirty="0">
                <a:solidFill>
                  <a:srgbClr val="002677"/>
                </a:solidFill>
                <a:latin typeface="Segoe UI"/>
                <a:cs typeface="Segoe UI"/>
              </a:rPr>
              <a:t>1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8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ld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er</a:t>
            </a:r>
            <a:endParaRPr sz="1800">
              <a:latin typeface="Segoe UI"/>
              <a:cs typeface="Segoe UI"/>
            </a:endParaRPr>
          </a:p>
          <a:p>
            <a:pPr marL="309245" indent="-290830">
              <a:lnSpc>
                <a:spcPct val="100000"/>
              </a:lnSpc>
              <a:spcBef>
                <a:spcPts val="1535"/>
              </a:spcBef>
              <a:buFont typeface="Courier New"/>
              <a:buChar char="o"/>
              <a:tabLst>
                <a:tab pos="309880" algn="l"/>
              </a:tabLst>
            </a:pP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t a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f</a:t>
            </a:r>
            <a:r>
              <a:rPr sz="1800" spc="-15" dirty="0">
                <a:solidFill>
                  <a:srgbClr val="002677"/>
                </a:solidFill>
                <a:latin typeface="Segoe UI"/>
                <a:cs typeface="Segoe UI"/>
              </a:rPr>
              <a:t>u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ll-ti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800" spc="-1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st</a:t>
            </a:r>
            <a:r>
              <a:rPr sz="1800" spc="-15" dirty="0">
                <a:solidFill>
                  <a:srgbClr val="002677"/>
                </a:solidFill>
                <a:latin typeface="Segoe UI"/>
                <a:cs typeface="Segoe UI"/>
              </a:rPr>
              <a:t>u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d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800" spc="-15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9"/>
              </a:spcBef>
              <a:buClr>
                <a:srgbClr val="002677"/>
              </a:buClr>
              <a:buFont typeface="Courier New"/>
              <a:buChar char="o"/>
            </a:pPr>
            <a:endParaRPr sz="1500">
              <a:latin typeface="Times New Roman"/>
              <a:cs typeface="Times New Roman"/>
            </a:endParaRPr>
          </a:p>
          <a:p>
            <a:pPr marL="309245" marR="5080" indent="-290830">
              <a:lnSpc>
                <a:spcPts val="2110"/>
              </a:lnSpc>
              <a:buFont typeface="Courier New"/>
              <a:buChar char="o"/>
              <a:tabLst>
                <a:tab pos="309880" algn="l"/>
              </a:tabLst>
            </a:pP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t 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cl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med 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depe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de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t </a:t>
            </a:r>
            <a:r>
              <a:rPr sz="1800" spc="-1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spc="-15" dirty="0">
                <a:solidFill>
                  <a:srgbClr val="002677"/>
                </a:solidFill>
                <a:latin typeface="Segoe UI"/>
                <a:cs typeface="Segoe UI"/>
              </a:rPr>
              <a:t>no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800" spc="-15"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p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er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1800" spc="-1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677"/>
                </a:solidFill>
                <a:latin typeface="Arial"/>
                <a:cs typeface="Arial"/>
              </a:rPr>
              <a:t>’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 re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800" spc="-15" dirty="0">
                <a:solidFill>
                  <a:srgbClr val="002677"/>
                </a:solidFill>
                <a:latin typeface="Segoe UI"/>
                <a:cs typeface="Segoe UI"/>
              </a:rPr>
              <a:t>u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rn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5221" y="7082911"/>
            <a:ext cx="10563225" cy="26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999"/>
              </a:lnSpc>
            </a:pP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Assum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25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%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ax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w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thh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ol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,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pay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ns.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tu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al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xe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ak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-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h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 pay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w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n 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v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ax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io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.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ax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b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re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gs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w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be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x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w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w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. An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rn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gs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n 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ft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-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ax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th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b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x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-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fre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c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er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n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t.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2095500"/>
            <a:ext cx="13709015" cy="0"/>
          </a:xfrm>
          <a:custGeom>
            <a:avLst/>
            <a:gdLst/>
            <a:ahLst/>
            <a:cxnLst/>
            <a:rect l="l" t="t" r="r" b="b"/>
            <a:pathLst>
              <a:path w="13709015">
                <a:moveTo>
                  <a:pt x="0" y="0"/>
                </a:moveTo>
                <a:lnTo>
                  <a:pt x="13709005" y="0"/>
                </a:lnTo>
              </a:path>
            </a:pathLst>
          </a:custGeom>
          <a:ln w="6346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</a:rPr>
              <a:t>P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ep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dirty="0">
                <a:solidFill>
                  <a:srgbClr val="002677"/>
                </a:solidFill>
              </a:rPr>
              <a:t>r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a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20" dirty="0">
                <a:solidFill>
                  <a:srgbClr val="002677"/>
                </a:solidFill>
              </a:rPr>
              <a:t>c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spc="-15" dirty="0">
                <a:solidFill>
                  <a:srgbClr val="002677"/>
                </a:solidFill>
              </a:rPr>
              <a:t>rt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20" dirty="0">
                <a:solidFill>
                  <a:srgbClr val="002677"/>
                </a:solidFill>
              </a:rPr>
              <a:t>b</a:t>
            </a:r>
            <a:r>
              <a:rPr spc="-10" dirty="0">
                <a:solidFill>
                  <a:srgbClr val="002677"/>
                </a:solidFill>
              </a:rPr>
              <a:t>l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spc="-10" dirty="0">
                <a:solidFill>
                  <a:srgbClr val="002677"/>
                </a:solidFill>
              </a:rPr>
              <a:t>i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35" dirty="0">
                <a:solidFill>
                  <a:srgbClr val="002677"/>
                </a:solidFill>
              </a:rPr>
              <a:t>n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-3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30" dirty="0">
                <a:solidFill>
                  <a:srgbClr val="002677"/>
                </a:solidFill>
              </a:rPr>
              <a:t>n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dirty="0">
                <a:solidFill>
                  <a:srgbClr val="002677"/>
                </a:solidFill>
              </a:rPr>
              <a:t>h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00</a:t>
            </a:r>
            <a:r>
              <a:rPr dirty="0">
                <a:solidFill>
                  <a:srgbClr val="002677"/>
                </a:solidFill>
              </a:rPr>
              <a:t>,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202</a:t>
            </a:r>
            <a:r>
              <a:rPr dirty="0">
                <a:solidFill>
                  <a:srgbClr val="002677"/>
                </a:solidFill>
              </a:rPr>
              <a:t>0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</a:rPr>
              <a:t>12</a:t>
            </a:fld>
            <a:endParaRPr dirty="0">
              <a:solidFill>
                <a:srgbClr val="00267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42E55F-0900-470E-91B9-0612AA454634}"/>
              </a:ext>
            </a:extLst>
          </p:cNvPr>
          <p:cNvSpPr txBox="1"/>
          <p:nvPr/>
        </p:nvSpPr>
        <p:spPr>
          <a:xfrm>
            <a:off x="11277600" y="1371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Only if applicable</a:t>
            </a:r>
          </a:p>
        </p:txBody>
      </p:sp>
      <p:graphicFrame>
        <p:nvGraphicFramePr>
          <p:cNvPr id="12" name="Table Placeholder 4">
            <a:extLst>
              <a:ext uri="{FF2B5EF4-FFF2-40B4-BE49-F238E27FC236}">
                <a16:creationId xmlns:a16="http://schemas.microsoft.com/office/drawing/2014/main" id="{1CA5A6A4-A6A2-4BB7-9DEE-78C6076758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64007"/>
              </p:ext>
            </p:extLst>
          </p:nvPr>
        </p:nvGraphicFramePr>
        <p:xfrm>
          <a:off x="6781800" y="2631109"/>
          <a:ext cx="6770689" cy="3502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559">
                  <a:extLst>
                    <a:ext uri="{9D8B030D-6E8A-4147-A177-3AD203B41FA5}">
                      <a16:colId xmlns:a16="http://schemas.microsoft.com/office/drawing/2014/main" val="2856542145"/>
                    </a:ext>
                  </a:extLst>
                </a:gridCol>
                <a:gridCol w="1997928">
                  <a:extLst>
                    <a:ext uri="{9D8B030D-6E8A-4147-A177-3AD203B41FA5}">
                      <a16:colId xmlns:a16="http://schemas.microsoft.com/office/drawing/2014/main" val="852423519"/>
                    </a:ext>
                  </a:extLst>
                </a:gridCol>
                <a:gridCol w="1840101">
                  <a:extLst>
                    <a:ext uri="{9D8B030D-6E8A-4147-A177-3AD203B41FA5}">
                      <a16:colId xmlns:a16="http://schemas.microsoft.com/office/drawing/2014/main" val="687241038"/>
                    </a:ext>
                  </a:extLst>
                </a:gridCol>
                <a:gridCol w="1840101">
                  <a:extLst>
                    <a:ext uri="{9D8B030D-6E8A-4147-A177-3AD203B41FA5}">
                      <a16:colId xmlns:a16="http://schemas.microsoft.com/office/drawing/2014/main" val="3783673650"/>
                    </a:ext>
                  </a:extLst>
                </a:gridCol>
              </a:tblGrid>
              <a:tr h="73469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3369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  <a:sym typeface="Segoe UI" panose="020B0502040204020203" pitchFamily="34" charset="0"/>
                        </a:rPr>
                        <a:t>2023 Saver’s credit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dirty="0">
                        <a:solidFill>
                          <a:srgbClr val="3369F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  <a:sym typeface="Segoe UI" panose="020B0502040204020203" pitchFamily="34" charset="0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dirty="0">
                        <a:solidFill>
                          <a:srgbClr val="3369F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  <a:sym typeface="Segoe UI" panose="020B0502040204020203" pitchFamily="34" charset="0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dirty="0">
                        <a:solidFill>
                          <a:srgbClr val="3369FF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  <a:sym typeface="Segoe UI" panose="020B0502040204020203" pitchFamily="34" charset="0"/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903240"/>
                  </a:ext>
                </a:extLst>
              </a:tr>
              <a:tr h="517658"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ea typeface="Source Sans Pro" charset="0"/>
                          <a:cs typeface="Segoe UI" panose="020B0502040204020203" pitchFamily="34" charset="0"/>
                        </a:rPr>
                        <a:t>Credit rate</a:t>
                      </a:r>
                    </a:p>
                  </a:txBody>
                  <a:tcPr marR="0" marT="0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ea typeface="Source Sans Pro" charset="0"/>
                          <a:cs typeface="Segoe UI" panose="020B0502040204020203" pitchFamily="34" charset="0"/>
                        </a:rPr>
                        <a:t>Married filing jointly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ea typeface="Source Sans Pro" charset="0"/>
                          <a:cs typeface="Segoe UI" panose="020B0502040204020203" pitchFamily="34" charset="0"/>
                        </a:rPr>
                        <a:t>Head of</a:t>
                      </a:r>
                      <a:r>
                        <a:rPr lang="en-US" sz="1400" b="1" i="0" baseline="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ea typeface="Source Sans Pro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400" b="1" i="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ea typeface="Source Sans Pro" charset="0"/>
                          <a:cs typeface="Segoe UI" panose="020B0502040204020203" pitchFamily="34" charset="0"/>
                        </a:rPr>
                        <a:t>household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ea typeface="Source Sans Pro" charset="0"/>
                          <a:cs typeface="Segoe UI" panose="020B0502040204020203" pitchFamily="34" charset="0"/>
                        </a:rPr>
                        <a:t>All other</a:t>
                      </a:r>
                      <a:r>
                        <a:rPr lang="en-US" sz="1400" b="1" i="0" baseline="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ea typeface="Source Sans Pro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400" b="1" i="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ea typeface="Source Sans Pro" charset="0"/>
                          <a:cs typeface="Segoe UI" panose="020B0502040204020203" pitchFamily="34" charset="0"/>
                        </a:rPr>
                        <a:t>filers*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198635"/>
                  </a:ext>
                </a:extLst>
              </a:tr>
              <a:tr h="56266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300" b="0" i="0" dirty="0">
                          <a:solidFill>
                            <a:srgbClr val="002577"/>
                          </a:solidFill>
                          <a:latin typeface="Segoe UI" panose="020B0502040204020203" pitchFamily="34" charset="0"/>
                          <a:ea typeface="Source Sans Pro" charset="0"/>
                          <a:cs typeface="Segoe UI" panose="020B0502040204020203" pitchFamily="34" charset="0"/>
                        </a:rPr>
                        <a:t>50% of your contribution</a:t>
                      </a:r>
                    </a:p>
                  </a:txBody>
                  <a:tcPr marR="0" marT="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300" b="0" i="0" dirty="0">
                          <a:solidFill>
                            <a:srgbClr val="002577"/>
                          </a:solidFill>
                          <a:latin typeface="Segoe UI" panose="020B0502040204020203" pitchFamily="34" charset="0"/>
                          <a:ea typeface="Source Sans Pro" charset="0"/>
                          <a:cs typeface="Segoe UI" panose="020B0502040204020203" pitchFamily="34" charset="0"/>
                        </a:rPr>
                        <a:t>AGI not more than</a:t>
                      </a:r>
                      <a:br>
                        <a:rPr lang="en-US" sz="1300" b="0" i="0" dirty="0">
                          <a:solidFill>
                            <a:srgbClr val="002577"/>
                          </a:solidFill>
                          <a:latin typeface="Segoe UI" panose="020B0502040204020203" pitchFamily="34" charset="0"/>
                          <a:ea typeface="Source Sans Pro" charset="0"/>
                          <a:cs typeface="Segoe UI" panose="020B0502040204020203" pitchFamily="34" charset="0"/>
                        </a:rPr>
                      </a:br>
                      <a:r>
                        <a:rPr lang="en-US" sz="1300" b="0" i="0" dirty="0">
                          <a:solidFill>
                            <a:srgbClr val="002577"/>
                          </a:solidFill>
                          <a:latin typeface="Segoe UI" panose="020B0502040204020203" pitchFamily="34" charset="0"/>
                          <a:ea typeface="Source Sans Pro" charset="0"/>
                          <a:cs typeface="Segoe UI" panose="020B0502040204020203" pitchFamily="34" charset="0"/>
                        </a:rPr>
                        <a:t>$43,500</a:t>
                      </a:r>
                      <a:endParaRPr lang="en-US" sz="1300" b="0" i="0" strike="sngStrike" dirty="0">
                        <a:solidFill>
                          <a:srgbClr val="002577"/>
                        </a:solidFill>
                        <a:latin typeface="Segoe UI" panose="020B0502040204020203" pitchFamily="34" charset="0"/>
                        <a:ea typeface="Source Sans Pro" charset="0"/>
                        <a:cs typeface="Segoe UI" panose="020B0502040204020203" pitchFamily="34" charset="0"/>
                      </a:endParaRPr>
                    </a:p>
                  </a:txBody>
                  <a:tcPr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300" b="0" i="0" dirty="0">
                          <a:solidFill>
                            <a:srgbClr val="002577"/>
                          </a:solidFill>
                          <a:latin typeface="Segoe UI" panose="020B0502040204020203" pitchFamily="34" charset="0"/>
                          <a:ea typeface="Source Sans Pro" charset="0"/>
                          <a:cs typeface="Segoe UI" panose="020B0502040204020203" pitchFamily="34" charset="0"/>
                        </a:rPr>
                        <a:t>AGI not more than</a:t>
                      </a:r>
                      <a:br>
                        <a:rPr lang="en-US" sz="1300" b="0" i="0" dirty="0">
                          <a:solidFill>
                            <a:srgbClr val="002577"/>
                          </a:solidFill>
                          <a:latin typeface="Segoe UI" panose="020B0502040204020203" pitchFamily="34" charset="0"/>
                          <a:ea typeface="Source Sans Pro" charset="0"/>
                          <a:cs typeface="Segoe UI" panose="020B0502040204020203" pitchFamily="34" charset="0"/>
                        </a:rPr>
                      </a:br>
                      <a:r>
                        <a:rPr lang="en-US" sz="1300" b="0" i="0" dirty="0">
                          <a:solidFill>
                            <a:srgbClr val="002577"/>
                          </a:solidFill>
                          <a:latin typeface="Segoe UI" panose="020B0502040204020203" pitchFamily="34" charset="0"/>
                          <a:ea typeface="Source Sans Pro" charset="0"/>
                          <a:cs typeface="Segoe UI" panose="020B0502040204020203" pitchFamily="34" charset="0"/>
                        </a:rPr>
                        <a:t>$32,625 </a:t>
                      </a:r>
                      <a:endParaRPr lang="en-US" sz="1300" b="0" i="0" strike="sngStrike" dirty="0">
                        <a:solidFill>
                          <a:srgbClr val="002577"/>
                        </a:solidFill>
                        <a:latin typeface="Segoe UI" panose="020B0502040204020203" pitchFamily="34" charset="0"/>
                        <a:ea typeface="Source Sans Pro" charset="0"/>
                        <a:cs typeface="Segoe UI" panose="020B0502040204020203" pitchFamily="34" charset="0"/>
                      </a:endParaRPr>
                    </a:p>
                  </a:txBody>
                  <a:tcPr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300" b="0" i="0" dirty="0">
                          <a:solidFill>
                            <a:srgbClr val="002577"/>
                          </a:solidFill>
                          <a:latin typeface="Segoe UI" panose="020B0502040204020203" pitchFamily="34" charset="0"/>
                          <a:ea typeface="Source Sans Pro" charset="0"/>
                          <a:cs typeface="Segoe UI" panose="020B0502040204020203" pitchFamily="34" charset="0"/>
                        </a:rPr>
                        <a:t>AGI not more than</a:t>
                      </a:r>
                      <a:br>
                        <a:rPr lang="en-US" sz="1300" b="0" i="0" dirty="0">
                          <a:solidFill>
                            <a:srgbClr val="002577"/>
                          </a:solidFill>
                          <a:latin typeface="Segoe UI" panose="020B0502040204020203" pitchFamily="34" charset="0"/>
                          <a:ea typeface="Source Sans Pro" charset="0"/>
                          <a:cs typeface="Segoe UI" panose="020B0502040204020203" pitchFamily="34" charset="0"/>
                        </a:rPr>
                      </a:br>
                      <a:r>
                        <a:rPr lang="en-US" sz="1300" b="0" i="0" dirty="0">
                          <a:solidFill>
                            <a:srgbClr val="002577"/>
                          </a:solidFill>
                          <a:latin typeface="Segoe UI" panose="020B0502040204020203" pitchFamily="34" charset="0"/>
                          <a:ea typeface="Source Sans Pro" charset="0"/>
                          <a:cs typeface="Segoe UI" panose="020B0502040204020203" pitchFamily="34" charset="0"/>
                        </a:rPr>
                        <a:t>$21,750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570842"/>
                  </a:ext>
                </a:extLst>
              </a:tr>
              <a:tr h="562660">
                <a:tc>
                  <a:txBody>
                    <a:bodyPr/>
                    <a:lstStyle/>
                    <a:p>
                      <a:pPr marL="0" marR="0" indent="0" algn="l" defTabSz="816158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>
                          <a:solidFill>
                            <a:srgbClr val="002577"/>
                          </a:solidFill>
                          <a:latin typeface="Segoe UI" panose="020B0502040204020203" pitchFamily="34" charset="0"/>
                          <a:ea typeface="Source Sans Pro" charset="0"/>
                          <a:cs typeface="Segoe UI" panose="020B0502040204020203" pitchFamily="34" charset="0"/>
                        </a:rPr>
                        <a:t>20% of your contribution</a:t>
                      </a:r>
                    </a:p>
                  </a:txBody>
                  <a:tcPr marR="0" marT="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300" b="0" i="0" dirty="0">
                          <a:solidFill>
                            <a:srgbClr val="002577"/>
                          </a:solidFill>
                          <a:latin typeface="Segoe UI" panose="020B0502040204020203" pitchFamily="34" charset="0"/>
                          <a:ea typeface="Source Sans Pro" charset="0"/>
                          <a:cs typeface="Segoe UI" panose="020B0502040204020203" pitchFamily="34" charset="0"/>
                        </a:rPr>
                        <a:t>$43,501–$47,500</a:t>
                      </a:r>
                      <a:endParaRPr lang="en-US" sz="1300" b="0" i="0" strike="sngStrike" dirty="0">
                        <a:solidFill>
                          <a:srgbClr val="002577"/>
                        </a:solidFill>
                        <a:latin typeface="Segoe UI" panose="020B0502040204020203" pitchFamily="34" charset="0"/>
                        <a:ea typeface="Source Sans Pro" charset="0"/>
                        <a:cs typeface="Segoe UI" panose="020B0502040204020203" pitchFamily="34" charset="0"/>
                      </a:endParaRPr>
                    </a:p>
                  </a:txBody>
                  <a:tcPr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6158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>
                          <a:solidFill>
                            <a:srgbClr val="002577"/>
                          </a:solidFill>
                          <a:latin typeface="Segoe UI" panose="020B0502040204020203" pitchFamily="34" charset="0"/>
                          <a:ea typeface="Source Sans Pro" charset="0"/>
                          <a:cs typeface="Segoe UI" panose="020B0502040204020203" pitchFamily="34" charset="0"/>
                        </a:rPr>
                        <a:t>$32,626–$35,625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16158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>
                          <a:solidFill>
                            <a:srgbClr val="002577"/>
                          </a:solidFill>
                          <a:latin typeface="Segoe UI" panose="020B0502040204020203" pitchFamily="34" charset="0"/>
                          <a:ea typeface="Source Sans Pro" charset="0"/>
                          <a:cs typeface="Segoe UI" panose="020B0502040204020203" pitchFamily="34" charset="0"/>
                        </a:rPr>
                        <a:t>$21,751–$23,750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257439"/>
                  </a:ext>
                </a:extLst>
              </a:tr>
              <a:tr h="562660">
                <a:tc>
                  <a:txBody>
                    <a:bodyPr/>
                    <a:lstStyle/>
                    <a:p>
                      <a:pPr marL="0" marR="0" indent="0" algn="l" defTabSz="816158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>
                          <a:solidFill>
                            <a:srgbClr val="002577"/>
                          </a:solidFill>
                          <a:latin typeface="Segoe UI" panose="020B0502040204020203" pitchFamily="34" charset="0"/>
                          <a:ea typeface="Source Sans Pro" charset="0"/>
                          <a:cs typeface="Segoe UI" panose="020B0502040204020203" pitchFamily="34" charset="0"/>
                        </a:rPr>
                        <a:t>10% of your contribution</a:t>
                      </a:r>
                    </a:p>
                  </a:txBody>
                  <a:tcPr marR="0" marT="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300" b="0" i="0" dirty="0">
                          <a:solidFill>
                            <a:srgbClr val="002577"/>
                          </a:solidFill>
                          <a:latin typeface="Segoe UI" panose="020B0502040204020203" pitchFamily="34" charset="0"/>
                          <a:ea typeface="Source Sans Pro" charset="0"/>
                          <a:cs typeface="Segoe UI" panose="020B0502040204020203" pitchFamily="34" charset="0"/>
                        </a:rPr>
                        <a:t>$47,501–$73,000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300" b="0" i="0" dirty="0">
                          <a:solidFill>
                            <a:srgbClr val="002577"/>
                          </a:solidFill>
                          <a:latin typeface="Segoe UI" panose="020B0502040204020203" pitchFamily="34" charset="0"/>
                          <a:ea typeface="Source Sans Pro" charset="0"/>
                          <a:cs typeface="Segoe UI" panose="020B0502040204020203" pitchFamily="34" charset="0"/>
                        </a:rPr>
                        <a:t>$35,626–$54,750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300" b="0" i="0" dirty="0">
                          <a:solidFill>
                            <a:srgbClr val="002577"/>
                          </a:solidFill>
                          <a:latin typeface="Segoe UI" panose="020B0502040204020203" pitchFamily="34" charset="0"/>
                          <a:ea typeface="Source Sans Pro" charset="0"/>
                          <a:cs typeface="Segoe UI" panose="020B0502040204020203" pitchFamily="34" charset="0"/>
                        </a:rPr>
                        <a:t>$23,751–$36,500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612280"/>
                  </a:ext>
                </a:extLst>
              </a:tr>
              <a:tr h="562660">
                <a:tc>
                  <a:txBody>
                    <a:bodyPr/>
                    <a:lstStyle/>
                    <a:p>
                      <a:pPr marL="0" marR="0" indent="0" algn="l" defTabSz="816158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dirty="0">
                          <a:solidFill>
                            <a:srgbClr val="002577"/>
                          </a:solidFill>
                          <a:latin typeface="Segoe UI" panose="020B0502040204020203" pitchFamily="34" charset="0"/>
                          <a:ea typeface="Source Sans Pro" charset="0"/>
                          <a:cs typeface="Segoe UI" panose="020B0502040204020203" pitchFamily="34" charset="0"/>
                        </a:rPr>
                        <a:t>0% of your contribution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300" b="0" i="0" dirty="0">
                          <a:solidFill>
                            <a:srgbClr val="002577"/>
                          </a:solidFill>
                          <a:latin typeface="Segoe UI" panose="020B0502040204020203" pitchFamily="34" charset="0"/>
                          <a:ea typeface="Source Sans Pro" charset="0"/>
                          <a:cs typeface="Segoe UI" panose="020B0502040204020203" pitchFamily="34" charset="0"/>
                        </a:rPr>
                        <a:t>more</a:t>
                      </a:r>
                      <a:r>
                        <a:rPr lang="en-US" sz="1300" b="0" i="0" baseline="0" dirty="0">
                          <a:solidFill>
                            <a:srgbClr val="002577"/>
                          </a:solidFill>
                          <a:latin typeface="Segoe UI" panose="020B0502040204020203" pitchFamily="34" charset="0"/>
                          <a:ea typeface="Source Sans Pro" charset="0"/>
                          <a:cs typeface="Segoe UI" panose="020B0502040204020203" pitchFamily="34" charset="0"/>
                        </a:rPr>
                        <a:t> than $73,000 </a:t>
                      </a:r>
                      <a:endParaRPr lang="en-US" sz="1300" b="0" i="0" dirty="0">
                        <a:solidFill>
                          <a:srgbClr val="002577"/>
                        </a:solidFill>
                        <a:latin typeface="Segoe UI" panose="020B0502040204020203" pitchFamily="34" charset="0"/>
                        <a:ea typeface="Source Sans Pro" charset="0"/>
                        <a:cs typeface="Segoe UI" panose="020B0502040204020203" pitchFamily="34" charset="0"/>
                      </a:endParaRPr>
                    </a:p>
                  </a:txBody>
                  <a:tcPr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300" b="0" i="0" dirty="0">
                          <a:solidFill>
                            <a:srgbClr val="002577"/>
                          </a:solidFill>
                          <a:latin typeface="Segoe UI" panose="020B0502040204020203" pitchFamily="34" charset="0"/>
                          <a:ea typeface="Source Sans Pro" charset="0"/>
                          <a:cs typeface="Segoe UI" panose="020B0502040204020203" pitchFamily="34" charset="0"/>
                        </a:rPr>
                        <a:t>more than $54,750</a:t>
                      </a:r>
                      <a:endParaRPr lang="en-US" sz="1300" b="0" i="0" strike="sngStrike" dirty="0">
                        <a:solidFill>
                          <a:srgbClr val="002577"/>
                        </a:solidFill>
                        <a:latin typeface="Segoe UI" panose="020B0502040204020203" pitchFamily="34" charset="0"/>
                        <a:ea typeface="Source Sans Pro" charset="0"/>
                        <a:cs typeface="Segoe UI" panose="020B0502040204020203" pitchFamily="34" charset="0"/>
                      </a:endParaRPr>
                    </a:p>
                  </a:txBody>
                  <a:tcPr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300" b="0" i="0" dirty="0">
                          <a:solidFill>
                            <a:srgbClr val="002577"/>
                          </a:solidFill>
                          <a:latin typeface="Segoe UI" panose="020B0502040204020203" pitchFamily="34" charset="0"/>
                          <a:ea typeface="Source Sans Pro" charset="0"/>
                          <a:cs typeface="Segoe UI" panose="020B0502040204020203" pitchFamily="34" charset="0"/>
                        </a:rPr>
                        <a:t>more than $36,500</a:t>
                      </a:r>
                    </a:p>
                  </a:txBody>
                  <a:tcPr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1232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pc="-5" dirty="0">
                <a:solidFill>
                  <a:srgbClr val="002677"/>
                </a:solidFill>
              </a:rPr>
              <a:t>S</a:t>
            </a:r>
            <a:r>
              <a:rPr dirty="0">
                <a:solidFill>
                  <a:srgbClr val="002677"/>
                </a:solidFill>
              </a:rPr>
              <a:t>ave</a:t>
            </a:r>
            <a:r>
              <a:rPr spc="-10" dirty="0">
                <a:solidFill>
                  <a:srgbClr val="002677"/>
                </a:solidFill>
              </a:rPr>
              <a:t> </a:t>
            </a:r>
            <a:r>
              <a:rPr spc="-5" dirty="0">
                <a:solidFill>
                  <a:srgbClr val="002677"/>
                </a:solidFill>
              </a:rPr>
              <a:t>o</a:t>
            </a:r>
            <a:r>
              <a:rPr dirty="0">
                <a:solidFill>
                  <a:srgbClr val="002677"/>
                </a:solidFill>
              </a:rPr>
              <a:t>n</a:t>
            </a:r>
            <a:r>
              <a:rPr spc="-10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5" dirty="0">
                <a:solidFill>
                  <a:srgbClr val="002677"/>
                </a:solidFill>
              </a:rPr>
              <a:t>ax</a:t>
            </a:r>
            <a:r>
              <a:rPr spc="-5" dirty="0">
                <a:solidFill>
                  <a:srgbClr val="002677"/>
                </a:solidFill>
              </a:rPr>
              <a:t>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8855" y="2259252"/>
            <a:ext cx="3397885" cy="2030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d</a:t>
            </a: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v</a:t>
            </a: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tag</a:t>
            </a: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e of</a:t>
            </a:r>
            <a:r>
              <a:rPr sz="2000" b="1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pr</a:t>
            </a: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ta</a:t>
            </a: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x</a:t>
            </a:r>
            <a:r>
              <a:rPr sz="2000" b="1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2000" b="1" spc="-15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v</a:t>
            </a:r>
            <a:r>
              <a:rPr sz="2000" b="1" spc="-1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ng</a:t>
            </a:r>
            <a:endParaRPr sz="2000">
              <a:latin typeface="Segoe UI"/>
              <a:cs typeface="Segoe UI"/>
            </a:endParaRPr>
          </a:p>
          <a:p>
            <a:pPr marL="18415" indent="-6350">
              <a:lnSpc>
                <a:spcPct val="100000"/>
              </a:lnSpc>
              <a:spcBef>
                <a:spcPts val="105"/>
              </a:spcBef>
            </a:pPr>
            <a:r>
              <a:rPr sz="1800" spc="-15" dirty="0">
                <a:solidFill>
                  <a:srgbClr val="002677"/>
                </a:solidFill>
                <a:latin typeface="Segoe UI Historic"/>
                <a:cs typeface="Segoe UI Historic"/>
              </a:rPr>
              <a:t>(</a:t>
            </a:r>
            <a:r>
              <a:rPr sz="1800" spc="-15"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yp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800" spc="-15"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ic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l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 ex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p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l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800" spc="-5" dirty="0">
                <a:solidFill>
                  <a:srgbClr val="002677"/>
                </a:solidFill>
                <a:latin typeface="Segoe UI Historic"/>
                <a:cs typeface="Segoe UI Historic"/>
              </a:rPr>
              <a:t>)</a:t>
            </a:r>
            <a:endParaRPr sz="1800">
              <a:latin typeface="Segoe UI Historic"/>
              <a:cs typeface="Segoe UI Historic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309245" indent="-290830">
              <a:lnSpc>
                <a:spcPct val="100000"/>
              </a:lnSpc>
              <a:spcBef>
                <a:spcPts val="1385"/>
              </a:spcBef>
              <a:buClr>
                <a:srgbClr val="002677"/>
              </a:buClr>
              <a:buFont typeface="Courier New"/>
              <a:buChar char="o"/>
              <a:tabLst>
                <a:tab pos="309880" algn="l"/>
              </a:tabLst>
            </a:pP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Age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5" dirty="0">
                <a:solidFill>
                  <a:srgbClr val="002577"/>
                </a:solidFill>
                <a:latin typeface="Segoe UI"/>
                <a:cs typeface="Segoe UI"/>
              </a:rPr>
              <a:t>1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8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ld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er</a:t>
            </a:r>
            <a:endParaRPr sz="1800">
              <a:latin typeface="Segoe UI"/>
              <a:cs typeface="Segoe UI"/>
            </a:endParaRPr>
          </a:p>
          <a:p>
            <a:pPr marL="309245" marR="5080" indent="-290830">
              <a:lnSpc>
                <a:spcPct val="102200"/>
              </a:lnSpc>
              <a:spcBef>
                <a:spcPts val="1485"/>
              </a:spcBef>
              <a:buClr>
                <a:srgbClr val="002677"/>
              </a:buClr>
              <a:buFont typeface="Courier New"/>
              <a:buChar char="o"/>
              <a:tabLst>
                <a:tab pos="309880" algn="l"/>
              </a:tabLst>
            </a:pP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ss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me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5" dirty="0">
                <a:solidFill>
                  <a:srgbClr val="002577"/>
                </a:solidFill>
                <a:latin typeface="Segoe UI"/>
                <a:cs typeface="Segoe UI"/>
              </a:rPr>
              <a:t>10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%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 s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v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ra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a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 25%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 fede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ra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m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x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ra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5222" y="7104246"/>
            <a:ext cx="11550650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000"/>
              </a:lnSpc>
            </a:pP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h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x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pl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ak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to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cco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unt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al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x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co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ns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loc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al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x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ot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h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pay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j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ustm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nts.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W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h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w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[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r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age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59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½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be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su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b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j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to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10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%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al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ax p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ty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nd]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su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b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j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to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an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ic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ns.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Ta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x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d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u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po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n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w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w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al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m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x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-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-15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erre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cco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unt.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In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v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al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tc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w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va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.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2095500"/>
            <a:ext cx="13716000" cy="0"/>
          </a:xfrm>
          <a:custGeom>
            <a:avLst/>
            <a:gdLst/>
            <a:ahLst/>
            <a:cxnLst/>
            <a:rect l="l" t="t" r="r" b="b"/>
            <a:pathLst>
              <a:path w="13716000">
                <a:moveTo>
                  <a:pt x="0" y="0"/>
                </a:moveTo>
                <a:lnTo>
                  <a:pt x="13716000" y="1"/>
                </a:lnTo>
              </a:path>
            </a:pathLst>
          </a:custGeom>
          <a:ln w="6350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</a:rPr>
              <a:t>P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ep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dirty="0">
                <a:solidFill>
                  <a:srgbClr val="002677"/>
                </a:solidFill>
              </a:rPr>
              <a:t>r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a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20" dirty="0">
                <a:solidFill>
                  <a:srgbClr val="002677"/>
                </a:solidFill>
              </a:rPr>
              <a:t>c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spc="-15" dirty="0">
                <a:solidFill>
                  <a:srgbClr val="002677"/>
                </a:solidFill>
              </a:rPr>
              <a:t>rt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20" dirty="0">
                <a:solidFill>
                  <a:srgbClr val="002677"/>
                </a:solidFill>
              </a:rPr>
              <a:t>b</a:t>
            </a:r>
            <a:r>
              <a:rPr spc="-10" dirty="0">
                <a:solidFill>
                  <a:srgbClr val="002677"/>
                </a:solidFill>
              </a:rPr>
              <a:t>l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spc="-10" dirty="0">
                <a:solidFill>
                  <a:srgbClr val="002677"/>
                </a:solidFill>
              </a:rPr>
              <a:t>i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35" dirty="0">
                <a:solidFill>
                  <a:srgbClr val="002677"/>
                </a:solidFill>
              </a:rPr>
              <a:t>n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-3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30" dirty="0">
                <a:solidFill>
                  <a:srgbClr val="002677"/>
                </a:solidFill>
              </a:rPr>
              <a:t>n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dirty="0">
                <a:solidFill>
                  <a:srgbClr val="002677"/>
                </a:solidFill>
              </a:rPr>
              <a:t>h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00</a:t>
            </a:r>
            <a:r>
              <a:rPr dirty="0">
                <a:solidFill>
                  <a:srgbClr val="002677"/>
                </a:solidFill>
              </a:rPr>
              <a:t>,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202</a:t>
            </a:r>
            <a:r>
              <a:rPr dirty="0">
                <a:solidFill>
                  <a:srgbClr val="002677"/>
                </a:solidFill>
              </a:rPr>
              <a:t>0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</a:rPr>
              <a:t>13</a:t>
            </a:fld>
            <a:endParaRPr dirty="0">
              <a:solidFill>
                <a:srgbClr val="002677"/>
              </a:solidFill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396162" y="3178864"/>
          <a:ext cx="5665788" cy="3220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5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960">
                <a:tc gridSpan="2">
                  <a:txBody>
                    <a:bodyPr/>
                    <a:lstStyle/>
                    <a:p>
                      <a:pPr marL="312166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S</a:t>
                      </a:r>
                      <a:r>
                        <a:rPr sz="20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a</a:t>
                      </a:r>
                      <a:r>
                        <a:rPr sz="20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v</a:t>
                      </a:r>
                      <a:r>
                        <a:rPr sz="2000" b="1" spc="-10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sz="20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ng</a:t>
                      </a:r>
                      <a:r>
                        <a:rPr sz="20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 p</a:t>
                      </a:r>
                      <a:r>
                        <a:rPr sz="2000" b="1" spc="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re</a:t>
                      </a:r>
                      <a:r>
                        <a:rPr sz="20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ta</a:t>
                      </a:r>
                      <a:r>
                        <a:rPr sz="20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x</a:t>
                      </a:r>
                      <a:endParaRPr sz="20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715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Gr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os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s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a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nnu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al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ncom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e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3369FF"/>
                    </a:solidFill>
                  </a:tcPr>
                </a:tc>
                <a:tc>
                  <a:txBody>
                    <a:bodyPr/>
                    <a:lstStyle/>
                    <a:p>
                      <a:pPr marL="453390">
                        <a:lnSpc>
                          <a:spcPct val="100000"/>
                        </a:lnSpc>
                      </a:pPr>
                      <a:r>
                        <a:rPr sz="22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$50</a:t>
                      </a:r>
                      <a:r>
                        <a:rPr sz="22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,</a:t>
                      </a:r>
                      <a:r>
                        <a:rPr sz="22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000</a:t>
                      </a:r>
                      <a:endParaRPr sz="22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00257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132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Sa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vi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n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g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c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o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n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tr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ib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u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io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n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3369FF"/>
                    </a:solidFill>
                  </a:tcPr>
                </a:tc>
                <a:tc>
                  <a:txBody>
                    <a:bodyPr/>
                    <a:lstStyle/>
                    <a:p>
                      <a:pPr marL="45339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$5,000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00257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132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Taxa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bl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e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i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ncom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e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3369FF"/>
                    </a:solidFill>
                  </a:tcPr>
                </a:tc>
                <a:tc>
                  <a:txBody>
                    <a:bodyPr/>
                    <a:lstStyle/>
                    <a:p>
                      <a:pPr marL="45339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$45,000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00257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132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b="1" spc="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F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ede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ral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tax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wi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hhel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d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3369FF"/>
                    </a:solidFill>
                  </a:tcPr>
                </a:tc>
                <a:tc>
                  <a:txBody>
                    <a:bodyPr/>
                    <a:lstStyle/>
                    <a:p>
                      <a:pPr marL="45339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$11,250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00257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132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S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pe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n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d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a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bl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e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nc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om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e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3369FF"/>
                    </a:solidFill>
                  </a:tcPr>
                </a:tc>
                <a:tc>
                  <a:txBody>
                    <a:bodyPr/>
                    <a:lstStyle/>
                    <a:p>
                      <a:pPr marL="45339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$33,750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00257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132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A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nnu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al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tax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s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a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vi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n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g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s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3369FF"/>
                    </a:solidFill>
                  </a:tcPr>
                </a:tc>
                <a:tc>
                  <a:txBody>
                    <a:bodyPr/>
                    <a:lstStyle/>
                    <a:p>
                      <a:pPr marL="45339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$1,250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785C131-D758-4C38-8352-C8ED5323DC18}"/>
              </a:ext>
            </a:extLst>
          </p:cNvPr>
          <p:cNvSpPr txBox="1"/>
          <p:nvPr/>
        </p:nvSpPr>
        <p:spPr>
          <a:xfrm>
            <a:off x="11277600" y="1371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Only if applicable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200" y="0"/>
            <a:ext cx="7315200" cy="8229600"/>
          </a:xfrm>
          <a:custGeom>
            <a:avLst/>
            <a:gdLst/>
            <a:ahLst/>
            <a:cxnLst/>
            <a:rect l="l" t="t" r="r" b="b"/>
            <a:pathLst>
              <a:path w="7315200" h="8229600">
                <a:moveTo>
                  <a:pt x="0" y="0"/>
                </a:moveTo>
                <a:lnTo>
                  <a:pt x="7315200" y="0"/>
                </a:lnTo>
                <a:lnTo>
                  <a:pt x="73152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solidFill>
            <a:srgbClr val="336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00088"/>
            <a:ext cx="2206752" cy="1429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200" y="0"/>
            <a:ext cx="7315200" cy="8229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3651" y="1948654"/>
            <a:ext cx="4765675" cy="4188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5" dirty="0">
                <a:solidFill>
                  <a:srgbClr val="3369FF"/>
                </a:solidFill>
                <a:latin typeface="Segoe UI"/>
                <a:cs typeface="Segoe UI"/>
              </a:rPr>
              <a:t>Jil</a:t>
            </a:r>
            <a:r>
              <a:rPr sz="2500" b="1" dirty="0">
                <a:solidFill>
                  <a:srgbClr val="3369FF"/>
                </a:solidFill>
                <a:latin typeface="Segoe UI"/>
                <a:cs typeface="Segoe UI"/>
              </a:rPr>
              <a:t>l </a:t>
            </a:r>
            <a:r>
              <a:rPr sz="2500" b="1" spc="-5" dirty="0">
                <a:solidFill>
                  <a:srgbClr val="3369FF"/>
                </a:solidFill>
                <a:latin typeface="Segoe UI"/>
                <a:cs typeface="Segoe UI"/>
              </a:rPr>
              <a:t>i</a:t>
            </a:r>
            <a:r>
              <a:rPr sz="2500" b="1" dirty="0">
                <a:solidFill>
                  <a:srgbClr val="3369FF"/>
                </a:solidFill>
                <a:latin typeface="Segoe UI"/>
                <a:cs typeface="Segoe UI"/>
              </a:rPr>
              <a:t>s married</a:t>
            </a:r>
            <a:r>
              <a:rPr sz="2500" b="1" spc="-5" dirty="0">
                <a:solidFill>
                  <a:srgbClr val="3369FF"/>
                </a:solidFill>
                <a:latin typeface="Segoe UI"/>
                <a:cs typeface="Segoe UI"/>
              </a:rPr>
              <a:t> an</a:t>
            </a:r>
            <a:r>
              <a:rPr sz="2500" b="1" dirty="0">
                <a:solidFill>
                  <a:srgbClr val="3369FF"/>
                </a:solidFill>
                <a:latin typeface="Segoe UI"/>
                <a:cs typeface="Segoe UI"/>
              </a:rPr>
              <a:t>d earned</a:t>
            </a:r>
            <a:endParaRPr sz="25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2500" b="1" spc="-5" dirty="0">
                <a:solidFill>
                  <a:srgbClr val="3369FF"/>
                </a:solidFill>
                <a:latin typeface="Segoe UI"/>
                <a:cs typeface="Segoe UI"/>
              </a:rPr>
              <a:t>$38,50</a:t>
            </a:r>
            <a:r>
              <a:rPr sz="2500" b="1" dirty="0">
                <a:solidFill>
                  <a:srgbClr val="3369FF"/>
                </a:solidFill>
                <a:latin typeface="Segoe UI"/>
                <a:cs typeface="Segoe UI"/>
              </a:rPr>
              <a:t>0 </a:t>
            </a:r>
            <a:r>
              <a:rPr sz="2500" b="1" spc="-5" dirty="0">
                <a:solidFill>
                  <a:srgbClr val="3369FF"/>
                </a:solidFill>
                <a:latin typeface="Segoe UI"/>
                <a:cs typeface="Segoe UI"/>
              </a:rPr>
              <a:t>i</a:t>
            </a:r>
            <a:r>
              <a:rPr sz="2500" b="1" dirty="0">
                <a:solidFill>
                  <a:srgbClr val="3369FF"/>
                </a:solidFill>
                <a:latin typeface="Segoe UI"/>
                <a:cs typeface="Segoe UI"/>
              </a:rPr>
              <a:t>n</a:t>
            </a:r>
            <a:r>
              <a:rPr sz="2500" b="1" spc="-5" dirty="0">
                <a:solidFill>
                  <a:srgbClr val="3369FF"/>
                </a:solidFill>
                <a:latin typeface="Segoe UI"/>
                <a:cs typeface="Segoe UI"/>
              </a:rPr>
              <a:t> 20</a:t>
            </a:r>
            <a:r>
              <a:rPr sz="2500" b="1" dirty="0">
                <a:solidFill>
                  <a:srgbClr val="3369FF"/>
                </a:solidFill>
                <a:latin typeface="Segoe UI"/>
                <a:cs typeface="Segoe UI"/>
              </a:rPr>
              <a:t>2</a:t>
            </a:r>
            <a:r>
              <a:rPr lang="en-US" sz="2500" b="1" dirty="0">
                <a:solidFill>
                  <a:srgbClr val="3369FF"/>
                </a:solidFill>
                <a:latin typeface="Segoe UI"/>
                <a:cs typeface="Segoe UI"/>
              </a:rPr>
              <a:t>2</a:t>
            </a:r>
            <a:r>
              <a:rPr sz="2500" b="1" dirty="0">
                <a:solidFill>
                  <a:srgbClr val="3369FF"/>
                </a:solidFill>
                <a:latin typeface="Segoe UI"/>
                <a:cs typeface="Segoe UI"/>
              </a:rPr>
              <a:t>.</a:t>
            </a:r>
            <a:endParaRPr sz="25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z="2500" b="1" spc="-5" dirty="0">
                <a:solidFill>
                  <a:srgbClr val="3369FF"/>
                </a:solidFill>
                <a:latin typeface="Segoe UI"/>
                <a:cs typeface="Segoe UI"/>
              </a:rPr>
              <a:t>Her</a:t>
            </a:r>
            <a:r>
              <a:rPr sz="2500" b="1" dirty="0">
                <a:solidFill>
                  <a:srgbClr val="3369FF"/>
                </a:solidFill>
                <a:latin typeface="Segoe UI"/>
                <a:cs typeface="Segoe UI"/>
              </a:rPr>
              <a:t> </a:t>
            </a:r>
            <a:r>
              <a:rPr sz="2500" b="1" spc="-5" dirty="0">
                <a:solidFill>
                  <a:srgbClr val="3369FF"/>
                </a:solidFill>
                <a:latin typeface="Segoe UI"/>
                <a:cs typeface="Segoe UI"/>
              </a:rPr>
              <a:t>h</a:t>
            </a:r>
            <a:r>
              <a:rPr sz="2500" b="1" dirty="0">
                <a:solidFill>
                  <a:srgbClr val="3369FF"/>
                </a:solidFill>
                <a:latin typeface="Segoe UI"/>
                <a:cs typeface="Segoe UI"/>
              </a:rPr>
              <a:t>usband</a:t>
            </a:r>
            <a:r>
              <a:rPr sz="2500" b="1" spc="-5" dirty="0">
                <a:solidFill>
                  <a:srgbClr val="3369FF"/>
                </a:solidFill>
                <a:latin typeface="Segoe UI"/>
                <a:cs typeface="Segoe UI"/>
              </a:rPr>
              <a:t> </a:t>
            </a:r>
            <a:r>
              <a:rPr sz="2500" b="1" dirty="0">
                <a:solidFill>
                  <a:srgbClr val="3369FF"/>
                </a:solidFill>
                <a:latin typeface="Segoe UI"/>
                <a:cs typeface="Segoe UI"/>
              </a:rPr>
              <a:t>i</a:t>
            </a:r>
            <a:r>
              <a:rPr sz="2500" b="1" spc="-5" dirty="0">
                <a:solidFill>
                  <a:srgbClr val="3369FF"/>
                </a:solidFill>
                <a:latin typeface="Segoe UI"/>
                <a:cs typeface="Segoe UI"/>
              </a:rPr>
              <a:t>s </a:t>
            </a:r>
            <a:r>
              <a:rPr sz="2500" b="1" dirty="0">
                <a:solidFill>
                  <a:srgbClr val="3369FF"/>
                </a:solidFill>
                <a:latin typeface="Segoe UI"/>
                <a:cs typeface="Segoe UI"/>
              </a:rPr>
              <a:t>un</a:t>
            </a:r>
            <a:r>
              <a:rPr sz="2500" b="1" spc="-5" dirty="0">
                <a:solidFill>
                  <a:srgbClr val="3369FF"/>
                </a:solidFill>
                <a:latin typeface="Segoe UI"/>
                <a:cs typeface="Segoe UI"/>
              </a:rPr>
              <a:t>emp</a:t>
            </a:r>
            <a:r>
              <a:rPr sz="2500" b="1" dirty="0">
                <a:solidFill>
                  <a:srgbClr val="3369FF"/>
                </a:solidFill>
                <a:latin typeface="Segoe UI"/>
                <a:cs typeface="Segoe UI"/>
              </a:rPr>
              <a:t>l</a:t>
            </a:r>
            <a:r>
              <a:rPr sz="2500" b="1" spc="-5" dirty="0">
                <a:solidFill>
                  <a:srgbClr val="3369FF"/>
                </a:solidFill>
                <a:latin typeface="Segoe UI"/>
                <a:cs typeface="Segoe UI"/>
              </a:rPr>
              <a:t>o</a:t>
            </a:r>
            <a:r>
              <a:rPr sz="2500" b="1" spc="5" dirty="0">
                <a:solidFill>
                  <a:srgbClr val="3369FF"/>
                </a:solidFill>
                <a:latin typeface="Segoe UI"/>
                <a:cs typeface="Segoe UI"/>
              </a:rPr>
              <a:t>y</a:t>
            </a:r>
            <a:r>
              <a:rPr sz="2500" b="1" spc="-5" dirty="0">
                <a:solidFill>
                  <a:srgbClr val="3369FF"/>
                </a:solidFill>
                <a:latin typeface="Segoe UI"/>
                <a:cs typeface="Segoe UI"/>
              </a:rPr>
              <a:t>e</a:t>
            </a:r>
            <a:r>
              <a:rPr sz="2500" b="1" dirty="0">
                <a:solidFill>
                  <a:srgbClr val="3369FF"/>
                </a:solidFill>
                <a:latin typeface="Segoe UI"/>
                <a:cs typeface="Segoe UI"/>
              </a:rPr>
              <a:t>d.</a:t>
            </a:r>
            <a:endParaRPr sz="25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2500" dirty="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1455"/>
              </a:spcBef>
            </a:pPr>
            <a:r>
              <a:rPr sz="2200" b="1" spc="-5" dirty="0">
                <a:solidFill>
                  <a:srgbClr val="002677"/>
                </a:solidFill>
                <a:latin typeface="Segoe UI"/>
                <a:cs typeface="Segoe UI"/>
              </a:rPr>
              <a:t>$38</a:t>
            </a:r>
            <a:r>
              <a:rPr sz="2200" b="1" spc="5" dirty="0">
                <a:solidFill>
                  <a:srgbClr val="002677"/>
                </a:solidFill>
                <a:latin typeface="Segoe UI"/>
                <a:cs typeface="Segoe UI"/>
              </a:rPr>
              <a:t>,</a:t>
            </a:r>
            <a:r>
              <a:rPr sz="2200" b="1" spc="-5" dirty="0">
                <a:solidFill>
                  <a:srgbClr val="002677"/>
                </a:solidFill>
                <a:latin typeface="Segoe UI"/>
                <a:cs typeface="Segoe UI"/>
              </a:rPr>
              <a:t>50</a:t>
            </a:r>
            <a:r>
              <a:rPr sz="2200" b="1" dirty="0">
                <a:solidFill>
                  <a:srgbClr val="002677"/>
                </a:solidFill>
                <a:latin typeface="Segoe UI"/>
                <a:cs typeface="Segoe UI"/>
              </a:rPr>
              <a:t>0</a:t>
            </a:r>
            <a:r>
              <a:rPr sz="2200" b="1" spc="-2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3225" b="1" spc="-7" baseline="1291" dirty="0">
                <a:solidFill>
                  <a:srgbClr val="002677"/>
                </a:solidFill>
                <a:latin typeface="Segoe UI Historic"/>
                <a:cs typeface="Segoe UI Historic"/>
              </a:rPr>
              <a:t>(</a:t>
            </a:r>
            <a:r>
              <a:rPr sz="2200" b="1" dirty="0">
                <a:solidFill>
                  <a:srgbClr val="002677"/>
                </a:solidFill>
                <a:latin typeface="Segoe UI"/>
                <a:cs typeface="Segoe UI"/>
              </a:rPr>
              <a:t>g</a:t>
            </a:r>
            <a:r>
              <a:rPr sz="2200" b="1" spc="-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2200" b="1" spc="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2200" b="1" spc="-15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2200" b="1" spc="-5" dirty="0">
                <a:solidFill>
                  <a:srgbClr val="002677"/>
                </a:solidFill>
                <a:latin typeface="Segoe UI"/>
                <a:cs typeface="Segoe UI"/>
              </a:rPr>
              <a:t>s </a:t>
            </a:r>
            <a:r>
              <a:rPr sz="2200" b="1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2200" b="1" spc="-10" dirty="0">
                <a:solidFill>
                  <a:srgbClr val="002677"/>
                </a:solidFill>
                <a:latin typeface="Segoe UI"/>
                <a:cs typeface="Segoe UI"/>
              </a:rPr>
              <a:t>nc</a:t>
            </a:r>
            <a:r>
              <a:rPr sz="2200" b="1" spc="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2200" b="1" spc="-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z="2200" b="1" spc="-3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3225" b="1" spc="37" baseline="1291" dirty="0">
                <a:solidFill>
                  <a:srgbClr val="002677"/>
                </a:solidFill>
                <a:latin typeface="Segoe UI Historic"/>
                <a:cs typeface="Segoe UI Historic"/>
              </a:rPr>
              <a:t>)</a:t>
            </a:r>
            <a:endParaRPr sz="3225" baseline="1291" dirty="0">
              <a:latin typeface="Segoe UI Historic"/>
              <a:cs typeface="Segoe UI Historic"/>
            </a:endParaRPr>
          </a:p>
          <a:p>
            <a:pPr marL="311785" indent="-290830">
              <a:lnSpc>
                <a:spcPct val="100000"/>
              </a:lnSpc>
              <a:spcBef>
                <a:spcPts val="950"/>
              </a:spcBef>
              <a:buFont typeface="Courier New"/>
              <a:buChar char="o"/>
              <a:tabLst>
                <a:tab pos="312420" algn="l"/>
              </a:tabLst>
            </a:pP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$1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,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000</a:t>
            </a:r>
            <a:r>
              <a:rPr sz="1800" b="1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2677"/>
                </a:solidFill>
                <a:latin typeface="Segoe UI Historic"/>
                <a:cs typeface="Segoe UI Historic"/>
              </a:rPr>
              <a:t>(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re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re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me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t p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l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800" spc="-1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c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800" spc="-15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ib</a:t>
            </a:r>
            <a:r>
              <a:rPr sz="1800" spc="-15" dirty="0">
                <a:solidFill>
                  <a:srgbClr val="002677"/>
                </a:solidFill>
                <a:latin typeface="Segoe UI"/>
                <a:cs typeface="Segoe UI"/>
              </a:rPr>
              <a:t>u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800" spc="-15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677"/>
                </a:solidFill>
                <a:latin typeface="Segoe UI Historic"/>
                <a:cs typeface="Segoe UI Historic"/>
              </a:rPr>
              <a:t>)</a:t>
            </a:r>
            <a:endParaRPr sz="1800" dirty="0">
              <a:latin typeface="Segoe UI Historic"/>
              <a:cs typeface="Segoe UI Historic"/>
            </a:endParaRPr>
          </a:p>
          <a:p>
            <a:pPr marL="311785" indent="-290830">
              <a:lnSpc>
                <a:spcPct val="100000"/>
              </a:lnSpc>
              <a:spcBef>
                <a:spcPts val="1055"/>
              </a:spcBef>
              <a:buFont typeface="Courier New"/>
              <a:buChar char="o"/>
              <a:tabLst>
                <a:tab pos="312420" algn="l"/>
              </a:tabLst>
            </a:pPr>
            <a:r>
              <a:rPr sz="1800" b="1" spc="-40" dirty="0">
                <a:solidFill>
                  <a:srgbClr val="002677"/>
                </a:solidFill>
                <a:latin typeface="Segoe UI"/>
                <a:cs typeface="Segoe UI"/>
              </a:rPr>
              <a:t>$50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0</a:t>
            </a:r>
            <a:r>
              <a:rPr sz="1800" b="1" spc="-7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spc="-50" dirty="0">
                <a:solidFill>
                  <a:srgbClr val="002677"/>
                </a:solidFill>
                <a:latin typeface="Segoe UI Historic"/>
                <a:cs typeface="Segoe UI Historic"/>
              </a:rPr>
              <a:t>(</a:t>
            </a:r>
            <a:r>
              <a:rPr sz="1800" spc="-40" dirty="0">
                <a:solidFill>
                  <a:srgbClr val="002677"/>
                </a:solidFill>
                <a:latin typeface="Segoe UI"/>
                <a:cs typeface="Segoe UI"/>
              </a:rPr>
              <a:t>50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%</a:t>
            </a:r>
            <a:r>
              <a:rPr sz="1800" spc="-8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spc="-50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f</a:t>
            </a:r>
            <a:r>
              <a:rPr sz="1800" spc="-9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spc="-55"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z="1800" spc="-5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800" spc="-9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spc="-40" dirty="0">
                <a:solidFill>
                  <a:srgbClr val="002677"/>
                </a:solidFill>
                <a:latin typeface="Segoe UI"/>
                <a:cs typeface="Segoe UI"/>
              </a:rPr>
              <a:t>c</a:t>
            </a:r>
            <a:r>
              <a:rPr sz="1800" spc="-50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800" spc="-55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800" spc="-45" dirty="0">
                <a:solidFill>
                  <a:srgbClr val="002677"/>
                </a:solidFill>
                <a:latin typeface="Segoe UI"/>
                <a:cs typeface="Segoe UI"/>
              </a:rPr>
              <a:t>tr</a:t>
            </a:r>
            <a:r>
              <a:rPr sz="1800" spc="-40" dirty="0">
                <a:solidFill>
                  <a:srgbClr val="002677"/>
                </a:solidFill>
                <a:latin typeface="Segoe UI"/>
                <a:cs typeface="Segoe UI"/>
              </a:rPr>
              <a:t>ib</a:t>
            </a:r>
            <a:r>
              <a:rPr sz="1800" spc="-55" dirty="0">
                <a:solidFill>
                  <a:srgbClr val="002677"/>
                </a:solidFill>
                <a:latin typeface="Segoe UI"/>
                <a:cs typeface="Segoe UI"/>
              </a:rPr>
              <a:t>u</a:t>
            </a:r>
            <a:r>
              <a:rPr sz="1800" spc="-4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800" spc="-4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1800" spc="-50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800" spc="-9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z="1800" spc="-9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002677"/>
                </a:solidFill>
                <a:latin typeface="Segoe UI"/>
                <a:cs typeface="Segoe UI"/>
              </a:rPr>
              <a:t>sa</a:t>
            </a:r>
            <a:r>
              <a:rPr sz="1800" spc="-40" dirty="0">
                <a:solidFill>
                  <a:srgbClr val="002677"/>
                </a:solidFill>
                <a:latin typeface="Segoe UI"/>
                <a:cs typeface="Segoe UI"/>
              </a:rPr>
              <a:t>v</a:t>
            </a:r>
            <a:r>
              <a:rPr sz="1800" spc="-45" dirty="0">
                <a:solidFill>
                  <a:srgbClr val="002677"/>
                </a:solidFill>
                <a:latin typeface="Segoe UI"/>
                <a:cs typeface="Segoe UI"/>
              </a:rPr>
              <a:t>er</a:t>
            </a:r>
            <a:r>
              <a:rPr sz="1800" spc="-40" dirty="0">
                <a:solidFill>
                  <a:srgbClr val="002677"/>
                </a:solidFill>
                <a:latin typeface="Arial"/>
                <a:cs typeface="Arial"/>
              </a:rPr>
              <a:t>’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1800" spc="-9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spc="-40" dirty="0">
                <a:solidFill>
                  <a:srgbClr val="002677"/>
                </a:solidFill>
                <a:latin typeface="Segoe UI"/>
                <a:cs typeface="Segoe UI"/>
              </a:rPr>
              <a:t>c</a:t>
            </a:r>
            <a:r>
              <a:rPr sz="1800" spc="-4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800" spc="-5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800" spc="-45" dirty="0">
                <a:solidFill>
                  <a:srgbClr val="002677"/>
                </a:solidFill>
                <a:latin typeface="Segoe UI"/>
                <a:cs typeface="Segoe UI"/>
              </a:rPr>
              <a:t>d</a:t>
            </a:r>
            <a:r>
              <a:rPr sz="1800" spc="-4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1800" spc="-4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800" spc="-5" dirty="0">
                <a:solidFill>
                  <a:srgbClr val="002677"/>
                </a:solidFill>
                <a:latin typeface="Segoe UI Historic"/>
                <a:cs typeface="Segoe UI Historic"/>
              </a:rPr>
              <a:t>)</a:t>
            </a:r>
            <a:endParaRPr sz="1800" dirty="0">
              <a:latin typeface="Segoe UI Historic"/>
              <a:cs typeface="Segoe UI Historic"/>
            </a:endParaRP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311785" marR="657860" indent="-290830">
              <a:lnSpc>
                <a:spcPts val="1989"/>
              </a:lnSpc>
              <a:tabLst>
                <a:tab pos="311785" algn="l"/>
              </a:tabLst>
            </a:pP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=	$37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,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500</a:t>
            </a:r>
            <a:r>
              <a:rPr sz="1800" b="1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is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 a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dj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u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st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d g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800" spc="-1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c</a:t>
            </a:r>
            <a:r>
              <a:rPr sz="1800" spc="-1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e 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for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x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p</a:t>
            </a:r>
            <a:r>
              <a:rPr sz="1800" spc="-15" dirty="0">
                <a:solidFill>
                  <a:srgbClr val="002677"/>
                </a:solidFill>
                <a:latin typeface="Segoe UI"/>
                <a:cs typeface="Segoe UI"/>
              </a:rPr>
              <a:t>u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p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se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pc="-5" dirty="0">
                <a:solidFill>
                  <a:srgbClr val="002677"/>
                </a:solidFill>
              </a:rPr>
              <a:t>T</a:t>
            </a:r>
            <a:r>
              <a:rPr spc="5" dirty="0">
                <a:solidFill>
                  <a:srgbClr val="002677"/>
                </a:solidFill>
              </a:rPr>
              <a:t>a</a:t>
            </a:r>
            <a:r>
              <a:rPr dirty="0">
                <a:solidFill>
                  <a:srgbClr val="002677"/>
                </a:solidFill>
              </a:rPr>
              <a:t>x </a:t>
            </a:r>
            <a:r>
              <a:rPr spc="-5" dirty="0">
                <a:solidFill>
                  <a:srgbClr val="002677"/>
                </a:solidFill>
              </a:rPr>
              <a:t>s</a:t>
            </a:r>
            <a:r>
              <a:rPr spc="5" dirty="0">
                <a:solidFill>
                  <a:srgbClr val="002677"/>
                </a:solidFill>
              </a:rPr>
              <a:t>a</a:t>
            </a:r>
            <a:r>
              <a:rPr dirty="0">
                <a:solidFill>
                  <a:srgbClr val="002677"/>
                </a:solidFill>
              </a:rPr>
              <a:t>v</a:t>
            </a:r>
            <a:r>
              <a:rPr spc="-5" dirty="0">
                <a:solidFill>
                  <a:srgbClr val="002677"/>
                </a:solidFill>
              </a:rPr>
              <a:t>e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5" dirty="0">
                <a:solidFill>
                  <a:srgbClr val="002677"/>
                </a:solidFill>
                <a:latin typeface="Arial"/>
                <a:cs typeface="Arial"/>
              </a:rPr>
              <a:t>’</a:t>
            </a:r>
            <a:r>
              <a:rPr spc="-5" dirty="0">
                <a:solidFill>
                  <a:srgbClr val="002677"/>
                </a:solidFill>
              </a:rPr>
              <a:t>s </a:t>
            </a:r>
            <a:r>
              <a:rPr spc="-10" dirty="0">
                <a:solidFill>
                  <a:srgbClr val="002677"/>
                </a:solidFill>
              </a:rPr>
              <a:t>c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10" dirty="0">
                <a:solidFill>
                  <a:srgbClr val="002677"/>
                </a:solidFill>
              </a:rPr>
              <a:t>e</a:t>
            </a:r>
            <a:r>
              <a:rPr spc="-5" dirty="0">
                <a:solidFill>
                  <a:srgbClr val="002677"/>
                </a:solidFill>
              </a:rPr>
              <a:t>d</a:t>
            </a:r>
            <a:r>
              <a:rPr dirty="0">
                <a:solidFill>
                  <a:srgbClr val="002677"/>
                </a:solidFill>
              </a:rPr>
              <a:t>it</a:t>
            </a:r>
            <a:r>
              <a:rPr spc="-5" dirty="0">
                <a:solidFill>
                  <a:srgbClr val="002677"/>
                </a:solidFill>
              </a:rPr>
              <a:t> e</a:t>
            </a:r>
            <a:r>
              <a:rPr dirty="0">
                <a:solidFill>
                  <a:srgbClr val="002677"/>
                </a:solidFill>
              </a:rPr>
              <a:t>xa</a:t>
            </a:r>
            <a:r>
              <a:rPr spc="-10" dirty="0">
                <a:solidFill>
                  <a:srgbClr val="002677"/>
                </a:solidFill>
              </a:rPr>
              <a:t>m</a:t>
            </a:r>
            <a:r>
              <a:rPr dirty="0">
                <a:solidFill>
                  <a:srgbClr val="002677"/>
                </a:solidFill>
              </a:rPr>
              <a:t>ple</a:t>
            </a:r>
          </a:p>
        </p:txBody>
      </p:sp>
      <p:sp>
        <p:nvSpPr>
          <p:cNvPr id="7" name="object 7"/>
          <p:cNvSpPr/>
          <p:nvPr/>
        </p:nvSpPr>
        <p:spPr>
          <a:xfrm>
            <a:off x="457200" y="5217661"/>
            <a:ext cx="4785995" cy="0"/>
          </a:xfrm>
          <a:custGeom>
            <a:avLst/>
            <a:gdLst/>
            <a:ahLst/>
            <a:cxnLst/>
            <a:rect l="l" t="t" r="r" b="b"/>
            <a:pathLst>
              <a:path w="4785995">
                <a:moveTo>
                  <a:pt x="0" y="0"/>
                </a:moveTo>
                <a:lnTo>
                  <a:pt x="4785689" y="0"/>
                </a:lnTo>
              </a:path>
            </a:pathLst>
          </a:custGeom>
          <a:ln w="6346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5222" y="7232263"/>
            <a:ext cx="42430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h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h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yp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cal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x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ssum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h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us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h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ol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.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ill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ust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ve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.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</a:rPr>
              <a:t>P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ep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dirty="0">
                <a:solidFill>
                  <a:srgbClr val="002677"/>
                </a:solidFill>
              </a:rPr>
              <a:t>r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a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20" dirty="0">
                <a:solidFill>
                  <a:srgbClr val="002677"/>
                </a:solidFill>
              </a:rPr>
              <a:t>c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spc="-15" dirty="0">
                <a:solidFill>
                  <a:srgbClr val="002677"/>
                </a:solidFill>
              </a:rPr>
              <a:t>rt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20" dirty="0">
                <a:solidFill>
                  <a:srgbClr val="002677"/>
                </a:solidFill>
              </a:rPr>
              <a:t>b</a:t>
            </a:r>
            <a:r>
              <a:rPr spc="-10" dirty="0">
                <a:solidFill>
                  <a:srgbClr val="002677"/>
                </a:solidFill>
              </a:rPr>
              <a:t>l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spc="-10" dirty="0">
                <a:solidFill>
                  <a:srgbClr val="002677"/>
                </a:solidFill>
              </a:rPr>
              <a:t>i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35" dirty="0">
                <a:solidFill>
                  <a:srgbClr val="002677"/>
                </a:solidFill>
              </a:rPr>
              <a:t>n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-3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30" dirty="0">
                <a:solidFill>
                  <a:srgbClr val="002677"/>
                </a:solidFill>
              </a:rPr>
              <a:t>n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dirty="0">
                <a:solidFill>
                  <a:srgbClr val="002677"/>
                </a:solidFill>
              </a:rPr>
              <a:t>h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00</a:t>
            </a:r>
            <a:r>
              <a:rPr dirty="0">
                <a:solidFill>
                  <a:srgbClr val="002677"/>
                </a:solidFill>
              </a:rPr>
              <a:t>,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202</a:t>
            </a:r>
            <a:r>
              <a:rPr dirty="0">
                <a:solidFill>
                  <a:srgbClr val="002677"/>
                </a:solidFill>
              </a:rPr>
              <a:t>0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</a:rPr>
              <a:t>14</a:t>
            </a:fld>
            <a:endParaRPr dirty="0">
              <a:solidFill>
                <a:srgbClr val="002677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D22A56-907C-4F08-A0E5-0C368A183BE7}"/>
              </a:ext>
            </a:extLst>
          </p:cNvPr>
          <p:cNvSpPr txBox="1"/>
          <p:nvPr/>
        </p:nvSpPr>
        <p:spPr>
          <a:xfrm>
            <a:off x="4495800" y="131797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Only if applicable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00088"/>
            <a:ext cx="2206752" cy="1429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pc="-5" dirty="0">
                <a:solidFill>
                  <a:srgbClr val="002677"/>
                </a:solidFill>
              </a:rPr>
              <a:t>T</a:t>
            </a:r>
            <a:r>
              <a:rPr spc="5" dirty="0">
                <a:solidFill>
                  <a:srgbClr val="002677"/>
                </a:solidFill>
              </a:rPr>
              <a:t>aki</a:t>
            </a:r>
            <a:r>
              <a:rPr spc="-5" dirty="0">
                <a:solidFill>
                  <a:srgbClr val="002677"/>
                </a:solidFill>
              </a:rPr>
              <a:t>n</a:t>
            </a:r>
            <a:r>
              <a:rPr dirty="0">
                <a:solidFill>
                  <a:srgbClr val="002677"/>
                </a:solidFill>
              </a:rPr>
              <a:t>g</a:t>
            </a:r>
            <a:r>
              <a:rPr spc="-10" dirty="0">
                <a:solidFill>
                  <a:srgbClr val="002677"/>
                </a:solidFill>
              </a:rPr>
              <a:t> </a:t>
            </a:r>
            <a:r>
              <a:rPr spc="-5" dirty="0">
                <a:solidFill>
                  <a:srgbClr val="002677"/>
                </a:solidFill>
              </a:rPr>
              <a:t>mone</a:t>
            </a:r>
            <a:r>
              <a:rPr dirty="0">
                <a:solidFill>
                  <a:srgbClr val="002677"/>
                </a:solidFill>
              </a:rPr>
              <a:t>y </a:t>
            </a:r>
            <a:r>
              <a:rPr spc="-5" dirty="0">
                <a:solidFill>
                  <a:srgbClr val="002677"/>
                </a:solidFill>
              </a:rPr>
              <a:t>ou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-5" dirty="0">
                <a:solidFill>
                  <a:srgbClr val="002677"/>
                </a:solidFill>
              </a:rPr>
              <a:t> o</a:t>
            </a:r>
            <a:r>
              <a:rPr dirty="0">
                <a:solidFill>
                  <a:srgbClr val="002677"/>
                </a:solidFill>
              </a:rPr>
              <a:t>f</a:t>
            </a:r>
            <a:r>
              <a:rPr spc="-15" dirty="0">
                <a:solidFill>
                  <a:srgbClr val="002677"/>
                </a:solidFill>
              </a:rPr>
              <a:t> </a:t>
            </a:r>
            <a:r>
              <a:rPr spc="5" dirty="0">
                <a:solidFill>
                  <a:srgbClr val="002677"/>
                </a:solidFill>
              </a:rPr>
              <a:t>y</a:t>
            </a:r>
            <a:r>
              <a:rPr spc="-5" dirty="0">
                <a:solidFill>
                  <a:srgbClr val="002677"/>
                </a:solidFill>
              </a:rPr>
              <a:t>our</a:t>
            </a:r>
            <a:r>
              <a:rPr spc="-10" dirty="0">
                <a:solidFill>
                  <a:srgbClr val="002677"/>
                </a:solidFill>
              </a:rPr>
              <a:t> </a:t>
            </a:r>
            <a:r>
              <a:rPr spc="5" dirty="0">
                <a:solidFill>
                  <a:srgbClr val="002677"/>
                </a:solidFill>
              </a:rPr>
              <a:t>a</a:t>
            </a:r>
            <a:r>
              <a:rPr spc="-5" dirty="0">
                <a:solidFill>
                  <a:srgbClr val="002677"/>
                </a:solidFill>
              </a:rPr>
              <a:t>ccoun</a:t>
            </a:r>
            <a:r>
              <a:rPr dirty="0">
                <a:solidFill>
                  <a:srgbClr val="002677"/>
                </a:solidFill>
              </a:rPr>
              <a:t>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6213" y="2939684"/>
            <a:ext cx="1614170" cy="646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sz="2200" b="1" dirty="0">
                <a:solidFill>
                  <a:srgbClr val="002577"/>
                </a:solidFill>
                <a:latin typeface="Segoe UI"/>
                <a:cs typeface="Segoe UI"/>
              </a:rPr>
              <a:t>Loa</a:t>
            </a:r>
            <a:r>
              <a:rPr sz="2200" b="1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2200" b="1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2200" b="1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2200" b="1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2200" b="1" dirty="0">
                <a:solidFill>
                  <a:srgbClr val="002577"/>
                </a:solidFill>
                <a:latin typeface="Segoe UI"/>
                <a:cs typeface="Segoe UI"/>
              </a:rPr>
              <a:t>d </a:t>
            </a:r>
            <a:r>
              <a:rPr sz="2200" b="1" spc="-5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r>
              <a:rPr sz="2200" b="1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2200" b="1" spc="-10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2200" b="1" dirty="0">
                <a:solidFill>
                  <a:srgbClr val="002577"/>
                </a:solidFill>
                <a:latin typeface="Segoe UI"/>
                <a:cs typeface="Segoe UI"/>
              </a:rPr>
              <a:t>hd</a:t>
            </a:r>
            <a:r>
              <a:rPr sz="2200" b="1" spc="-1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2200" b="1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2200" b="1" spc="-5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r>
              <a:rPr sz="2200" b="1" dirty="0">
                <a:solidFill>
                  <a:srgbClr val="002577"/>
                </a:solidFill>
                <a:latin typeface="Segoe UI"/>
                <a:cs typeface="Segoe UI"/>
              </a:rPr>
              <a:t>al</a:t>
            </a:r>
            <a:r>
              <a:rPr sz="2200" b="1" spc="-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0602" y="3876282"/>
            <a:ext cx="2602230" cy="165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marR="52069" indent="-292100">
              <a:lnSpc>
                <a:spcPct val="100000"/>
              </a:lnSpc>
              <a:buFont typeface="Courier New"/>
              <a:buChar char="o"/>
              <a:tabLst>
                <a:tab pos="304800" algn="l"/>
              </a:tabLst>
            </a:pP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No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ta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xes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f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 y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ou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re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p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y 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 lo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wi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in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[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5 y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ar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]</a:t>
            </a:r>
            <a:endParaRPr sz="1600">
              <a:latin typeface="Segoe UI"/>
              <a:cs typeface="Segoe UI"/>
            </a:endParaRPr>
          </a:p>
          <a:p>
            <a:pPr marL="304800" indent="-292100">
              <a:lnSpc>
                <a:spcPts val="1910"/>
              </a:lnSpc>
              <a:spcBef>
                <a:spcPts val="765"/>
              </a:spcBef>
              <a:buFont typeface="Courier New"/>
              <a:buChar char="o"/>
              <a:tabLst>
                <a:tab pos="304800" algn="l"/>
              </a:tabLst>
            </a:pP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Mi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m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m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m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oun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=</a:t>
            </a:r>
            <a:endParaRPr sz="1600">
              <a:latin typeface="Segoe UI"/>
              <a:cs typeface="Segoe UI"/>
            </a:endParaRPr>
          </a:p>
          <a:p>
            <a:pPr marL="304800">
              <a:lnSpc>
                <a:spcPts val="1910"/>
              </a:lnSpc>
            </a:pP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[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$1,000]</a:t>
            </a:r>
            <a:endParaRPr sz="1600">
              <a:latin typeface="Segoe UI"/>
              <a:cs typeface="Segoe UI"/>
            </a:endParaRPr>
          </a:p>
          <a:p>
            <a:pPr marL="304800" marR="5080" indent="-292100">
              <a:lnSpc>
                <a:spcPct val="103699"/>
              </a:lnSpc>
              <a:spcBef>
                <a:spcPts val="720"/>
              </a:spcBef>
              <a:buFont typeface="Courier New"/>
              <a:buChar char="o"/>
              <a:tabLst>
                <a:tab pos="304800" algn="l"/>
              </a:tabLst>
            </a:pP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M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st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b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e 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pa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id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in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f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ll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if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 y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 le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av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e 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m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pa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78802" y="3876282"/>
            <a:ext cx="2565400" cy="2012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marR="5080" indent="-292100">
              <a:lnSpc>
                <a:spcPct val="99400"/>
              </a:lnSpc>
              <a:buFont typeface="Courier New"/>
              <a:buChar char="o"/>
              <a:tabLst>
                <a:tab pos="304800" algn="l"/>
              </a:tabLst>
            </a:pP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ly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 re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re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m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,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spc="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en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or</a:t>
            </a:r>
            <a:r>
              <a:rPr sz="1600" spc="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aft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spc="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you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re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ac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ag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 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[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59</a:t>
            </a:r>
            <a:r>
              <a:rPr sz="1600" b="1" spc="5" dirty="0">
                <a:solidFill>
                  <a:srgbClr val="002577"/>
                </a:solidFill>
                <a:latin typeface="Segoe UI"/>
                <a:cs typeface="Segoe UI"/>
              </a:rPr>
              <a:t>½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]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[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70½ 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fo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457]</a:t>
            </a:r>
            <a:endParaRPr sz="1600">
              <a:latin typeface="Segoe UI"/>
              <a:cs typeface="Segoe UI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Font typeface="Courier New"/>
              <a:buChar char="o"/>
              <a:tabLst>
                <a:tab pos="304800" algn="l"/>
              </a:tabLst>
            </a:pP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Se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p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at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ion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f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rom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 s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er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vi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ce</a:t>
            </a:r>
            <a:r>
              <a:rPr sz="1650" baseline="25252" dirty="0">
                <a:solidFill>
                  <a:srgbClr val="002577"/>
                </a:solidFill>
                <a:latin typeface="Segoe UI"/>
                <a:cs typeface="Segoe UI"/>
              </a:rPr>
              <a:t>1</a:t>
            </a:r>
            <a:endParaRPr sz="1650" baseline="25252">
              <a:latin typeface="Segoe UI"/>
              <a:cs typeface="Segoe UI"/>
            </a:endParaRPr>
          </a:p>
          <a:p>
            <a:pPr marL="304800" indent="-292100">
              <a:lnSpc>
                <a:spcPct val="100000"/>
              </a:lnSpc>
              <a:spcBef>
                <a:spcPts val="790"/>
              </a:spcBef>
              <a:buFont typeface="Courier New"/>
              <a:buChar char="o"/>
              <a:tabLst>
                <a:tab pos="304800" algn="l"/>
              </a:tabLst>
            </a:pP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[Pe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m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d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is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ab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ili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y]</a:t>
            </a:r>
            <a:endParaRPr sz="1600">
              <a:latin typeface="Segoe UI"/>
              <a:cs typeface="Segoe UI"/>
            </a:endParaRPr>
          </a:p>
          <a:p>
            <a:pPr marL="12700" indent="292100">
              <a:lnSpc>
                <a:spcPct val="100000"/>
              </a:lnSpc>
              <a:spcBef>
                <a:spcPts val="70"/>
              </a:spcBef>
            </a:pP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[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 fo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457]</a:t>
            </a:r>
            <a:endParaRPr sz="1600">
              <a:latin typeface="Segoe UI"/>
              <a:cs typeface="Segoe UI"/>
            </a:endParaRPr>
          </a:p>
          <a:p>
            <a:pPr marL="304800" indent="-292100">
              <a:lnSpc>
                <a:spcPct val="100000"/>
              </a:lnSpc>
              <a:spcBef>
                <a:spcPts val="790"/>
              </a:spcBef>
              <a:buFont typeface="Courier New"/>
              <a:buChar char="o"/>
              <a:tabLst>
                <a:tab pos="304800" algn="l"/>
              </a:tabLst>
            </a:pP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De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at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13501" y="3876282"/>
            <a:ext cx="2534285" cy="115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buFont typeface="Courier New"/>
              <a:buChar char="o"/>
              <a:tabLst>
                <a:tab pos="304800" algn="l"/>
              </a:tabLst>
            </a:pP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ip 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thd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endParaRPr sz="1600">
              <a:latin typeface="Segoe UI"/>
              <a:cs typeface="Segoe UI"/>
            </a:endParaRPr>
          </a:p>
          <a:p>
            <a:pPr marL="304800" indent="-292100">
              <a:lnSpc>
                <a:spcPct val="100000"/>
              </a:lnSpc>
              <a:spcBef>
                <a:spcPts val="790"/>
              </a:spcBef>
              <a:buFont typeface="Courier New"/>
              <a:buChar char="o"/>
              <a:tabLst>
                <a:tab pos="304800" algn="l"/>
              </a:tabLst>
            </a:pP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n-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er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vi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 w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thd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endParaRPr sz="1600">
              <a:latin typeface="Segoe UI"/>
              <a:cs typeface="Segoe UI"/>
            </a:endParaRPr>
          </a:p>
          <a:p>
            <a:pPr marL="304800" indent="-292100">
              <a:lnSpc>
                <a:spcPct val="100000"/>
              </a:lnSpc>
              <a:spcBef>
                <a:spcPts val="765"/>
              </a:spcBef>
              <a:buFont typeface="Courier New"/>
              <a:buChar char="o"/>
              <a:tabLst>
                <a:tab pos="304800" algn="l"/>
              </a:tabLst>
            </a:pP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f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re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seen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me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ies</a:t>
            </a:r>
            <a:endParaRPr sz="1600">
              <a:latin typeface="Segoe UI"/>
              <a:cs typeface="Segoe UI"/>
            </a:endParaRPr>
          </a:p>
          <a:p>
            <a:pPr marL="304800">
              <a:lnSpc>
                <a:spcPct val="100000"/>
              </a:lnSpc>
            </a:pP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[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457 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y]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70932" y="2939684"/>
            <a:ext cx="1689735" cy="646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800"/>
              </a:lnSpc>
            </a:pPr>
            <a:r>
              <a:rPr sz="2200" b="1" spc="-10" dirty="0">
                <a:solidFill>
                  <a:srgbClr val="002577"/>
                </a:solidFill>
                <a:latin typeface="Segoe UI"/>
                <a:cs typeface="Segoe UI"/>
              </a:rPr>
              <a:t>Qu</a:t>
            </a:r>
            <a:r>
              <a:rPr sz="2200" b="1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2200" b="1" spc="-5" dirty="0">
                <a:solidFill>
                  <a:srgbClr val="002577"/>
                </a:solidFill>
                <a:latin typeface="Segoe UI"/>
                <a:cs typeface="Segoe UI"/>
              </a:rPr>
              <a:t>li</a:t>
            </a:r>
            <a:r>
              <a:rPr sz="2200" b="1" spc="-10" dirty="0">
                <a:solidFill>
                  <a:srgbClr val="002577"/>
                </a:solidFill>
                <a:latin typeface="Segoe UI"/>
                <a:cs typeface="Segoe UI"/>
              </a:rPr>
              <a:t>f</a:t>
            </a:r>
            <a:r>
              <a:rPr sz="2200" b="1" spc="-5" dirty="0">
                <a:solidFill>
                  <a:srgbClr val="002577"/>
                </a:solidFill>
                <a:latin typeface="Segoe UI"/>
                <a:cs typeface="Segoe UI"/>
              </a:rPr>
              <a:t>ie</a:t>
            </a:r>
            <a:r>
              <a:rPr sz="2200" b="1" dirty="0">
                <a:solidFill>
                  <a:srgbClr val="002577"/>
                </a:solidFill>
                <a:latin typeface="Segoe UI"/>
                <a:cs typeface="Segoe UI"/>
              </a:rPr>
              <a:t>d di</a:t>
            </a:r>
            <a:r>
              <a:rPr sz="2200" b="1" spc="-10" dirty="0">
                <a:solidFill>
                  <a:srgbClr val="002577"/>
                </a:solidFill>
                <a:latin typeface="Segoe UI"/>
                <a:cs typeface="Segoe UI"/>
              </a:rPr>
              <a:t>str</a:t>
            </a:r>
            <a:r>
              <a:rPr sz="2200" b="1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2200" b="1" spc="-5" dirty="0">
                <a:solidFill>
                  <a:srgbClr val="002577"/>
                </a:solidFill>
                <a:latin typeface="Segoe UI"/>
                <a:cs typeface="Segoe UI"/>
              </a:rPr>
              <a:t>b</a:t>
            </a:r>
            <a:r>
              <a:rPr sz="2200" b="1" spc="-10" dirty="0">
                <a:solidFill>
                  <a:srgbClr val="002577"/>
                </a:solidFill>
                <a:latin typeface="Segoe UI"/>
                <a:cs typeface="Segoe UI"/>
              </a:rPr>
              <a:t>ut</a:t>
            </a:r>
            <a:r>
              <a:rPr sz="2200" b="1" dirty="0">
                <a:solidFill>
                  <a:srgbClr val="002577"/>
                </a:solidFill>
                <a:latin typeface="Segoe UI"/>
                <a:cs typeface="Segoe UI"/>
              </a:rPr>
              <a:t>io</a:t>
            </a:r>
            <a:r>
              <a:rPr sz="2200" b="1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2200" b="1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13610" y="2939684"/>
            <a:ext cx="1969135" cy="646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10" dirty="0">
                <a:solidFill>
                  <a:srgbClr val="002577"/>
                </a:solidFill>
                <a:latin typeface="Segoe UI"/>
                <a:cs typeface="Segoe UI"/>
              </a:rPr>
              <a:t>Ot</a:t>
            </a:r>
            <a:r>
              <a:rPr sz="2200" b="1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2200" b="1" spc="-5" dirty="0">
                <a:solidFill>
                  <a:srgbClr val="002577"/>
                </a:solidFill>
                <a:latin typeface="Segoe UI"/>
                <a:cs typeface="Segoe UI"/>
              </a:rPr>
              <a:t>er</a:t>
            </a:r>
            <a:r>
              <a:rPr sz="2200" b="1" spc="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2200" b="1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2200" b="1" spc="-5" dirty="0">
                <a:solidFill>
                  <a:srgbClr val="002577"/>
                </a:solidFill>
                <a:latin typeface="Segoe UI"/>
                <a:cs typeface="Segoe UI"/>
              </a:rPr>
              <a:t>pes</a:t>
            </a:r>
            <a:endParaRPr sz="22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200" b="1" spc="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2200" b="1" dirty="0">
                <a:solidFill>
                  <a:srgbClr val="002577"/>
                </a:solidFill>
                <a:latin typeface="Segoe UI"/>
                <a:cs typeface="Segoe UI"/>
              </a:rPr>
              <a:t>f</a:t>
            </a:r>
            <a:r>
              <a:rPr sz="2200" b="1" spc="-5" dirty="0">
                <a:solidFill>
                  <a:srgbClr val="002577"/>
                </a:solidFill>
                <a:latin typeface="Segoe UI"/>
                <a:cs typeface="Segoe UI"/>
              </a:rPr>
              <a:t> wi</a:t>
            </a:r>
            <a:r>
              <a:rPr sz="2200" b="1" spc="-10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2200" b="1" dirty="0">
                <a:solidFill>
                  <a:srgbClr val="002577"/>
                </a:solidFill>
                <a:latin typeface="Segoe UI"/>
                <a:cs typeface="Segoe UI"/>
              </a:rPr>
              <a:t>hd</a:t>
            </a:r>
            <a:r>
              <a:rPr sz="2200" b="1" spc="-1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2200" b="1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2200" b="1" spc="-5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r>
              <a:rPr sz="2200" b="1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2200" b="1" spc="-5" dirty="0">
                <a:solidFill>
                  <a:srgbClr val="002577"/>
                </a:solidFill>
                <a:latin typeface="Segoe UI"/>
                <a:cs typeface="Segoe UI"/>
              </a:rPr>
              <a:t>ls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4748" y="7232263"/>
            <a:ext cx="464502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1 </a:t>
            </a:r>
            <a:r>
              <a:rPr sz="800" spc="-2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u 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und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59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½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b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pa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fr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m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v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ic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,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b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10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%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ax p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.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200" y="2743200"/>
            <a:ext cx="13716000" cy="0"/>
          </a:xfrm>
          <a:custGeom>
            <a:avLst/>
            <a:gdLst/>
            <a:ahLst/>
            <a:cxnLst/>
            <a:rect l="l" t="t" r="r" b="b"/>
            <a:pathLst>
              <a:path w="13716000">
                <a:moveTo>
                  <a:pt x="0" y="0"/>
                </a:moveTo>
                <a:lnTo>
                  <a:pt x="13716000" y="1"/>
                </a:lnTo>
              </a:path>
            </a:pathLst>
          </a:custGeom>
          <a:ln w="6350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75782" y="2895600"/>
            <a:ext cx="0" cy="3484879"/>
          </a:xfrm>
          <a:custGeom>
            <a:avLst/>
            <a:gdLst/>
            <a:ahLst/>
            <a:cxnLst/>
            <a:rect l="l" t="t" r="r" b="b"/>
            <a:pathLst>
              <a:path h="3484879">
                <a:moveTo>
                  <a:pt x="0" y="0"/>
                </a:moveTo>
                <a:lnTo>
                  <a:pt x="1" y="3484545"/>
                </a:lnTo>
              </a:path>
            </a:pathLst>
          </a:custGeom>
          <a:ln w="6350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36682" y="2895600"/>
            <a:ext cx="0" cy="3484879"/>
          </a:xfrm>
          <a:custGeom>
            <a:avLst/>
            <a:gdLst/>
            <a:ahLst/>
            <a:cxnLst/>
            <a:rect l="l" t="t" r="r" b="b"/>
            <a:pathLst>
              <a:path h="3484879">
                <a:moveTo>
                  <a:pt x="0" y="0"/>
                </a:moveTo>
                <a:lnTo>
                  <a:pt x="1" y="3484545"/>
                </a:lnTo>
              </a:path>
            </a:pathLst>
          </a:custGeom>
          <a:ln w="6350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</a:rPr>
              <a:t>P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ep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dirty="0">
                <a:solidFill>
                  <a:srgbClr val="002677"/>
                </a:solidFill>
              </a:rPr>
              <a:t>r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a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20" dirty="0">
                <a:solidFill>
                  <a:srgbClr val="002677"/>
                </a:solidFill>
              </a:rPr>
              <a:t>c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spc="-15" dirty="0">
                <a:solidFill>
                  <a:srgbClr val="002677"/>
                </a:solidFill>
              </a:rPr>
              <a:t>rt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20" dirty="0">
                <a:solidFill>
                  <a:srgbClr val="002677"/>
                </a:solidFill>
              </a:rPr>
              <a:t>b</a:t>
            </a:r>
            <a:r>
              <a:rPr spc="-10" dirty="0">
                <a:solidFill>
                  <a:srgbClr val="002677"/>
                </a:solidFill>
              </a:rPr>
              <a:t>l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spc="-10" dirty="0">
                <a:solidFill>
                  <a:srgbClr val="002677"/>
                </a:solidFill>
              </a:rPr>
              <a:t>i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35" dirty="0">
                <a:solidFill>
                  <a:srgbClr val="002677"/>
                </a:solidFill>
              </a:rPr>
              <a:t>n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-3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30" dirty="0">
                <a:solidFill>
                  <a:srgbClr val="002677"/>
                </a:solidFill>
              </a:rPr>
              <a:t>n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dirty="0">
                <a:solidFill>
                  <a:srgbClr val="002677"/>
                </a:solidFill>
              </a:rPr>
              <a:t>h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00</a:t>
            </a:r>
            <a:r>
              <a:rPr dirty="0">
                <a:solidFill>
                  <a:srgbClr val="002677"/>
                </a:solidFill>
              </a:rPr>
              <a:t>,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202</a:t>
            </a:r>
            <a:r>
              <a:rPr dirty="0">
                <a:solidFill>
                  <a:srgbClr val="002677"/>
                </a:solidFill>
              </a:rPr>
              <a:t>0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</a:rPr>
              <a:t>15</a:t>
            </a:fld>
            <a:endParaRPr dirty="0">
              <a:solidFill>
                <a:srgbClr val="002677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07071" y="0"/>
            <a:ext cx="7323328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2421" y="2337771"/>
            <a:ext cx="5653405" cy="3264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ta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t 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ow, 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p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y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y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urs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elf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 f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rs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endParaRPr sz="18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b="1" spc="5" dirty="0">
                <a:solidFill>
                  <a:srgbClr val="002677"/>
                </a:solidFill>
                <a:latin typeface="Segoe UI"/>
                <a:cs typeface="Segoe UI"/>
              </a:rPr>
              <a:t>k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e 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pr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et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x</a:t>
            </a:r>
            <a:r>
              <a:rPr sz="1800" b="1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or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 [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oth</a:t>
            </a:r>
            <a:r>
              <a:rPr sz="1800" b="1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c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bu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tio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or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 b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oth]</a:t>
            </a:r>
            <a:endParaRPr sz="1800" dirty="0">
              <a:latin typeface="Segoe UI"/>
              <a:cs typeface="Segoe UI"/>
            </a:endParaRPr>
          </a:p>
          <a:p>
            <a:pPr marL="12700" marR="5080">
              <a:lnSpc>
                <a:spcPct val="99400"/>
              </a:lnSpc>
              <a:spcBef>
                <a:spcPts val="1260"/>
              </a:spcBef>
            </a:pP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[Ro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800" spc="-15"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: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lang="en-US" spc="-10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lang="en-US" spc="-5" dirty="0">
                <a:solidFill>
                  <a:srgbClr val="002677"/>
                </a:solidFill>
                <a:latin typeface="Segoe UI"/>
                <a:cs typeface="Segoe UI"/>
              </a:rPr>
              <a:t>here are no taxes if you take withdrawals AFTER age 59 ½.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[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ve</a:t>
            </a:r>
            <a:r>
              <a:rPr sz="1800" b="1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noug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z="1800" b="1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o 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g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et 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he</a:t>
            </a:r>
            <a:r>
              <a:rPr sz="1800" b="1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em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p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l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y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er m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tc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h]</a:t>
            </a:r>
            <a:endParaRPr sz="18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2700" marR="39370">
              <a:lnSpc>
                <a:spcPts val="2020"/>
              </a:lnSpc>
            </a:pP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ncr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as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e 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y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u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 s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ngs 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c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z="1800" b="1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y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, or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b="1" spc="5" dirty="0">
                <a:solidFill>
                  <a:srgbClr val="002677"/>
                </a:solidFill>
                <a:latin typeface="Segoe UI"/>
                <a:cs typeface="Segoe UI"/>
              </a:rPr>
              <a:t>x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imizi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g 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y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u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r 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ngs </a:t>
            </a:r>
            <a:r>
              <a:rPr sz="1750" b="1" spc="30" dirty="0">
                <a:solidFill>
                  <a:srgbClr val="002677"/>
                </a:solidFill>
                <a:latin typeface="Segoe UI Historic"/>
                <a:cs typeface="Segoe UI Historic"/>
              </a:rPr>
              <a:t>(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c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c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-u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p if 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y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ou</a:t>
            </a:r>
            <a:r>
              <a:rPr sz="1800" b="1" spc="-5" dirty="0">
                <a:solidFill>
                  <a:srgbClr val="002677"/>
                </a:solidFill>
                <a:latin typeface="Arial"/>
                <a:cs typeface="Arial"/>
              </a:rPr>
              <a:t>’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e 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g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e 50+</a:t>
            </a:r>
            <a:r>
              <a:rPr sz="1750" b="1" spc="25" dirty="0">
                <a:solidFill>
                  <a:srgbClr val="002677"/>
                </a:solidFill>
                <a:latin typeface="Segoe UI Historic"/>
                <a:cs typeface="Segoe UI Historic"/>
              </a:rPr>
              <a:t>)</a:t>
            </a:r>
            <a:endParaRPr sz="1750" dirty="0">
              <a:latin typeface="Segoe UI Historic"/>
              <a:cs typeface="Segoe UI Historic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2700" marR="306705">
              <a:lnSpc>
                <a:spcPts val="1989"/>
              </a:lnSpc>
            </a:pP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[Don</a:t>
            </a:r>
            <a:r>
              <a:rPr sz="1800" b="1" spc="-5" dirty="0">
                <a:solidFill>
                  <a:srgbClr val="002677"/>
                </a:solidFill>
                <a:latin typeface="Arial"/>
                <a:cs typeface="Arial"/>
              </a:rPr>
              <a:t>’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t 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b="1" spc="5" dirty="0">
                <a:solidFill>
                  <a:srgbClr val="002677"/>
                </a:solidFill>
                <a:latin typeface="Segoe UI"/>
                <a:cs typeface="Segoe UI"/>
              </a:rPr>
              <a:t>k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800" b="1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l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n 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wi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dr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w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l 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un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le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s 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y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u 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lly 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eed it]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</a:rPr>
              <a:t>P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ep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dirty="0">
                <a:solidFill>
                  <a:srgbClr val="002677"/>
                </a:solidFill>
              </a:rPr>
              <a:t>r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a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20" dirty="0">
                <a:solidFill>
                  <a:srgbClr val="002677"/>
                </a:solidFill>
              </a:rPr>
              <a:t>c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spc="-15" dirty="0">
                <a:solidFill>
                  <a:srgbClr val="002677"/>
                </a:solidFill>
              </a:rPr>
              <a:t>rt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20" dirty="0">
                <a:solidFill>
                  <a:srgbClr val="002677"/>
                </a:solidFill>
              </a:rPr>
              <a:t>b</a:t>
            </a:r>
            <a:r>
              <a:rPr spc="-10" dirty="0">
                <a:solidFill>
                  <a:srgbClr val="002677"/>
                </a:solidFill>
              </a:rPr>
              <a:t>l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spc="-10" dirty="0">
                <a:solidFill>
                  <a:srgbClr val="002677"/>
                </a:solidFill>
              </a:rPr>
              <a:t>i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35" dirty="0">
                <a:solidFill>
                  <a:srgbClr val="002677"/>
                </a:solidFill>
              </a:rPr>
              <a:t>n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-3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30" dirty="0">
                <a:solidFill>
                  <a:srgbClr val="002677"/>
                </a:solidFill>
              </a:rPr>
              <a:t>n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dirty="0">
                <a:solidFill>
                  <a:srgbClr val="002677"/>
                </a:solidFill>
              </a:rPr>
              <a:t>h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00</a:t>
            </a:r>
            <a:r>
              <a:rPr dirty="0">
                <a:solidFill>
                  <a:srgbClr val="002677"/>
                </a:solidFill>
              </a:rPr>
              <a:t>,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202</a:t>
            </a:r>
            <a:r>
              <a:rPr dirty="0">
                <a:solidFill>
                  <a:srgbClr val="002677"/>
                </a:solidFill>
              </a:rPr>
              <a:t>0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</a:rPr>
              <a:t>16</a:t>
            </a:fld>
            <a:endParaRPr dirty="0">
              <a:solidFill>
                <a:srgbClr val="002677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2677"/>
                </a:solidFill>
              </a:rPr>
              <a:t>S</a:t>
            </a:r>
            <a:r>
              <a:rPr spc="-10" dirty="0">
                <a:solidFill>
                  <a:srgbClr val="002677"/>
                </a:solidFill>
              </a:rPr>
              <a:t>u</a:t>
            </a:r>
            <a:r>
              <a:rPr spc="-5" dirty="0">
                <a:solidFill>
                  <a:srgbClr val="002677"/>
                </a:solidFill>
              </a:rPr>
              <a:t>mm</a:t>
            </a:r>
            <a:r>
              <a:rPr spc="5" dirty="0">
                <a:solidFill>
                  <a:srgbClr val="002677"/>
                </a:solidFill>
              </a:rPr>
              <a:t>a</a:t>
            </a:r>
            <a:r>
              <a:rPr spc="-10" dirty="0">
                <a:solidFill>
                  <a:srgbClr val="002677"/>
                </a:solidFill>
              </a:rPr>
              <a:t>r</a:t>
            </a:r>
            <a:r>
              <a:rPr dirty="0">
                <a:solidFill>
                  <a:srgbClr val="002677"/>
                </a:solidFill>
              </a:rPr>
              <a:t>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851400"/>
            <a:ext cx="14630400" cy="3378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50279" y="6346817"/>
            <a:ext cx="11558905" cy="974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b="1" spc="-5" dirty="0">
                <a:solidFill>
                  <a:srgbClr val="FFFFFF"/>
                </a:solidFill>
                <a:latin typeface="Segoe UI"/>
                <a:cs typeface="Segoe UI"/>
              </a:rPr>
              <a:t>Wh</a:t>
            </a:r>
            <a:r>
              <a:rPr sz="5400" b="1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5400" b="1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5400" b="1" dirty="0">
                <a:solidFill>
                  <a:srgbClr val="FFFFFF"/>
                </a:solidFill>
                <a:latin typeface="Segoe UI"/>
                <a:cs typeface="Segoe UI"/>
              </a:rPr>
              <a:t>it</a:t>
            </a:r>
            <a:r>
              <a:rPr sz="5400" b="1" spc="-10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5400" b="1" spc="-5" dirty="0">
                <a:solidFill>
                  <a:srgbClr val="FFFFFF"/>
                </a:solidFill>
                <a:latin typeface="Segoe UI"/>
                <a:cs typeface="Segoe UI"/>
              </a:rPr>
              <a:t>s </a:t>
            </a:r>
            <a:r>
              <a:rPr sz="5400" b="1" dirty="0">
                <a:solidFill>
                  <a:srgbClr val="FFFFFF"/>
                </a:solidFill>
                <a:latin typeface="Segoe UI"/>
                <a:cs typeface="Segoe UI"/>
              </a:rPr>
              <a:t>imp</a:t>
            </a:r>
            <a:r>
              <a:rPr sz="5400" b="1" spc="-5" dirty="0">
                <a:solidFill>
                  <a:srgbClr val="FFFFFF"/>
                </a:solidFill>
                <a:latin typeface="Segoe UI"/>
                <a:cs typeface="Segoe UI"/>
              </a:rPr>
              <a:t>orta</a:t>
            </a:r>
            <a:r>
              <a:rPr sz="5400" b="1" spc="-1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5400" b="1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5400" b="1" spc="-5" dirty="0">
                <a:solidFill>
                  <a:srgbClr val="FFFFFF"/>
                </a:solidFill>
                <a:latin typeface="Segoe UI"/>
                <a:cs typeface="Segoe UI"/>
              </a:rPr>
              <a:t> t</a:t>
            </a:r>
            <a:r>
              <a:rPr sz="5400" b="1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5400" b="1" spc="-5" dirty="0">
                <a:solidFill>
                  <a:srgbClr val="FFFFFF"/>
                </a:solidFill>
                <a:latin typeface="Segoe UI"/>
                <a:cs typeface="Segoe UI"/>
              </a:rPr>
              <a:t> s</a:t>
            </a:r>
            <a:r>
              <a:rPr sz="5400" b="1" spc="-1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5400" b="1" spc="-5" dirty="0">
                <a:solidFill>
                  <a:srgbClr val="FFFFFF"/>
                </a:solidFill>
                <a:latin typeface="Segoe UI"/>
                <a:cs typeface="Segoe UI"/>
              </a:rPr>
              <a:t>v</a:t>
            </a:r>
            <a:r>
              <a:rPr sz="5400" b="1" dirty="0">
                <a:solidFill>
                  <a:srgbClr val="FFFFFF"/>
                </a:solidFill>
                <a:latin typeface="Segoe UI"/>
                <a:cs typeface="Segoe UI"/>
              </a:rPr>
              <a:t>e </a:t>
            </a:r>
            <a:r>
              <a:rPr sz="5400" b="1" spc="-1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5400" b="1" spc="-5" dirty="0">
                <a:solidFill>
                  <a:srgbClr val="FFFFFF"/>
                </a:solidFill>
                <a:latin typeface="Segoe UI"/>
                <a:cs typeface="Segoe UI"/>
              </a:rPr>
              <a:t>ow</a:t>
            </a:r>
            <a:endParaRPr sz="5400">
              <a:latin typeface="Segoe UI"/>
              <a:cs typeface="Segoe UI"/>
            </a:endParaRPr>
          </a:p>
          <a:p>
            <a:pPr marR="5080" algn="r">
              <a:lnSpc>
                <a:spcPct val="100000"/>
              </a:lnSpc>
              <a:spcBef>
                <a:spcPts val="825"/>
              </a:spcBef>
            </a:pPr>
            <a:r>
              <a:rPr sz="1000" b="1" spc="-30" dirty="0">
                <a:solidFill>
                  <a:srgbClr val="002677"/>
                </a:solidFill>
                <a:latin typeface="Segoe UI"/>
                <a:cs typeface="Segoe UI"/>
              </a:rPr>
              <a:t>P</a:t>
            </a:r>
            <a:r>
              <a:rPr sz="1000" b="1"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000" b="1"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000" b="1" spc="-15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1000" b="1"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000" b="1" spc="-35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000" b="1" spc="-1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000" b="1" spc="-3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000" b="1" spc="-1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000" b="1" spc="-1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1000" b="1" spc="-2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000" b="1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000" b="1" spc="-4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000" b="1" spc="-2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000" b="1" spc="-1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1000" b="1" spc="-1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000" b="1" spc="-10" dirty="0">
                <a:solidFill>
                  <a:srgbClr val="002677"/>
                </a:solidFill>
                <a:latin typeface="Segoe UI"/>
                <a:cs typeface="Segoe UI"/>
              </a:rPr>
              <a:t>l</a:t>
            </a:r>
            <a:r>
              <a:rPr sz="1000" b="1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000" b="1" spc="-30" dirty="0">
                <a:solidFill>
                  <a:srgbClr val="002677"/>
                </a:solidFill>
                <a:latin typeface="Segoe UI"/>
                <a:cs typeface="Segoe UI"/>
              </a:rPr>
              <a:t> H</a:t>
            </a:r>
            <a:r>
              <a:rPr sz="1000" b="1"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000" b="1"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000" b="1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000" b="1" spc="-3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000" b="1"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z="1000" b="1"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z="1000" b="1" spc="-3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z="1000" b="1" spc="-2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000" b="1" spc="-3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000" b="1" spc="-1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000" b="1"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z="1000" b="1" spc="-4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000" b="1" spc="-30" dirty="0">
                <a:solidFill>
                  <a:srgbClr val="002677"/>
                </a:solidFill>
                <a:latin typeface="Segoe UI"/>
                <a:cs typeface="Segoe UI"/>
              </a:rPr>
              <a:t>00</a:t>
            </a:r>
            <a:r>
              <a:rPr sz="1000" b="1" dirty="0">
                <a:solidFill>
                  <a:srgbClr val="002677"/>
                </a:solidFill>
                <a:latin typeface="Segoe UI"/>
                <a:cs typeface="Segoe UI"/>
              </a:rPr>
              <a:t>,</a:t>
            </a:r>
            <a:r>
              <a:rPr sz="1000" b="1" spc="-2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000" b="1" spc="-30" dirty="0">
                <a:solidFill>
                  <a:srgbClr val="002677"/>
                </a:solidFill>
                <a:latin typeface="Segoe UI"/>
                <a:cs typeface="Segoe UI"/>
              </a:rPr>
              <a:t>00</a:t>
            </a:r>
            <a:r>
              <a:rPr sz="1000" b="1" dirty="0">
                <a:solidFill>
                  <a:srgbClr val="002677"/>
                </a:solidFill>
                <a:latin typeface="Segoe UI"/>
                <a:cs typeface="Segoe UI"/>
              </a:rPr>
              <a:t>0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793991"/>
            <a:ext cx="2215896" cy="1435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</a:rPr>
              <a:t>P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ep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dirty="0">
                <a:solidFill>
                  <a:srgbClr val="002677"/>
                </a:solidFill>
              </a:rPr>
              <a:t>r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a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20" dirty="0">
                <a:solidFill>
                  <a:srgbClr val="002677"/>
                </a:solidFill>
              </a:rPr>
              <a:t>c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spc="-15" dirty="0">
                <a:solidFill>
                  <a:srgbClr val="002677"/>
                </a:solidFill>
              </a:rPr>
              <a:t>rt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20" dirty="0">
                <a:solidFill>
                  <a:srgbClr val="002677"/>
                </a:solidFill>
              </a:rPr>
              <a:t>b</a:t>
            </a:r>
            <a:r>
              <a:rPr spc="-10" dirty="0">
                <a:solidFill>
                  <a:srgbClr val="002677"/>
                </a:solidFill>
              </a:rPr>
              <a:t>l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spc="-10" dirty="0">
                <a:solidFill>
                  <a:srgbClr val="002677"/>
                </a:solidFill>
              </a:rPr>
              <a:t>i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35" dirty="0">
                <a:solidFill>
                  <a:srgbClr val="002677"/>
                </a:solidFill>
              </a:rPr>
              <a:t>n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-3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30" dirty="0">
                <a:solidFill>
                  <a:srgbClr val="002677"/>
                </a:solidFill>
              </a:rPr>
              <a:t>n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dirty="0">
                <a:solidFill>
                  <a:srgbClr val="002677"/>
                </a:solidFill>
              </a:rPr>
              <a:t>h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00</a:t>
            </a:r>
            <a:r>
              <a:rPr dirty="0">
                <a:solidFill>
                  <a:srgbClr val="002677"/>
                </a:solidFill>
              </a:rPr>
              <a:t>,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202</a:t>
            </a:r>
            <a:r>
              <a:rPr dirty="0">
                <a:solidFill>
                  <a:srgbClr val="002677"/>
                </a:solidFill>
              </a:rPr>
              <a:t>0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</a:rPr>
              <a:t>17</a:t>
            </a:fld>
            <a:endParaRPr dirty="0">
              <a:solidFill>
                <a:srgbClr val="002677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097335"/>
            <a:ext cx="13716000" cy="0"/>
          </a:xfrm>
          <a:custGeom>
            <a:avLst/>
            <a:gdLst/>
            <a:ahLst/>
            <a:cxnLst/>
            <a:rect l="l" t="t" r="r" b="b"/>
            <a:pathLst>
              <a:path w="13716000">
                <a:moveTo>
                  <a:pt x="0" y="0"/>
                </a:moveTo>
                <a:lnTo>
                  <a:pt x="13716000" y="1"/>
                </a:lnTo>
              </a:path>
            </a:pathLst>
          </a:custGeom>
          <a:ln w="6350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00088"/>
            <a:ext cx="2206752" cy="1429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pc="-5" dirty="0">
                <a:solidFill>
                  <a:srgbClr val="002677"/>
                </a:solidFill>
              </a:rPr>
              <a:t>S</a:t>
            </a:r>
            <a:r>
              <a:rPr dirty="0">
                <a:solidFill>
                  <a:srgbClr val="002677"/>
                </a:solidFill>
              </a:rPr>
              <a:t>p</a:t>
            </a:r>
            <a:r>
              <a:rPr spc="-5" dirty="0">
                <a:solidFill>
                  <a:srgbClr val="002677"/>
                </a:solidFill>
              </a:rPr>
              <a:t>end</a:t>
            </a:r>
            <a:r>
              <a:rPr spc="5" dirty="0">
                <a:solidFill>
                  <a:srgbClr val="002677"/>
                </a:solidFill>
              </a:rPr>
              <a:t>i</a:t>
            </a:r>
            <a:r>
              <a:rPr spc="-5" dirty="0">
                <a:solidFill>
                  <a:srgbClr val="002677"/>
                </a:solidFill>
              </a:rPr>
              <a:t>n</a:t>
            </a:r>
            <a:r>
              <a:rPr dirty="0">
                <a:solidFill>
                  <a:srgbClr val="002677"/>
                </a:solidFill>
              </a:rPr>
              <a:t>g</a:t>
            </a:r>
            <a:r>
              <a:rPr spc="-10" dirty="0">
                <a:solidFill>
                  <a:srgbClr val="002677"/>
                </a:solidFill>
              </a:rPr>
              <a:t> </a:t>
            </a:r>
            <a:r>
              <a:rPr spc="5" dirty="0">
                <a:solidFill>
                  <a:srgbClr val="002677"/>
                </a:solidFill>
              </a:rPr>
              <a:t>habi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-5" dirty="0">
                <a:solidFill>
                  <a:srgbClr val="002677"/>
                </a:solidFill>
              </a:rPr>
              <a:t>s</a:t>
            </a:r>
            <a:r>
              <a:rPr spc="-10" dirty="0">
                <a:solidFill>
                  <a:srgbClr val="002677"/>
                </a:solidFill>
              </a:rPr>
              <a:t> </a:t>
            </a:r>
            <a:r>
              <a:rPr spc="5" dirty="0">
                <a:solidFill>
                  <a:srgbClr val="002677"/>
                </a:solidFill>
              </a:rPr>
              <a:t>i</a:t>
            </a:r>
            <a:r>
              <a:rPr dirty="0">
                <a:solidFill>
                  <a:srgbClr val="002677"/>
                </a:solidFill>
              </a:rPr>
              <a:t>n</a:t>
            </a:r>
            <a:r>
              <a:rPr spc="-10" dirty="0">
                <a:solidFill>
                  <a:srgbClr val="002677"/>
                </a:solidFill>
              </a:rPr>
              <a:t> </a:t>
            </a:r>
            <a:r>
              <a:rPr spc="-5" dirty="0">
                <a:solidFill>
                  <a:srgbClr val="002677"/>
                </a:solidFill>
              </a:rPr>
              <a:t>re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5" dirty="0">
                <a:solidFill>
                  <a:srgbClr val="002677"/>
                </a:solidFill>
              </a:rPr>
              <a:t>i</a:t>
            </a:r>
            <a:r>
              <a:rPr spc="-10" dirty="0">
                <a:solidFill>
                  <a:srgbClr val="002677"/>
                </a:solidFill>
              </a:rPr>
              <a:t>r</a:t>
            </a:r>
            <a:r>
              <a:rPr spc="-5" dirty="0">
                <a:solidFill>
                  <a:srgbClr val="002677"/>
                </a:solidFill>
              </a:rPr>
              <a:t>emen</a:t>
            </a:r>
            <a:r>
              <a:rPr dirty="0">
                <a:solidFill>
                  <a:srgbClr val="002677"/>
                </a:solidFill>
              </a:rPr>
              <a:t>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5224" y="7232263"/>
            <a:ext cx="96939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: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X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b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,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20</a:t>
            </a:r>
            <a:r>
              <a:rPr lang="en-US" sz="800" spc="5" dirty="0">
                <a:solidFill>
                  <a:srgbClr val="75787B"/>
                </a:solidFill>
                <a:latin typeface="Segoe UI"/>
                <a:cs typeface="Segoe UI"/>
              </a:rPr>
              <a:t>22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.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v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U.S.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h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us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h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ol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x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tu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b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;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n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st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ss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v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-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c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-15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,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b="1" spc="5" dirty="0">
                <a:solidFill>
                  <a:srgbClr val="3369FF"/>
                </a:solidFill>
                <a:latin typeface="Segoe UI"/>
                <a:cs typeface="Segoe UI"/>
              </a:rPr>
              <a:t>h</a:t>
            </a:r>
            <a:r>
              <a:rPr sz="800" b="1" dirty="0">
                <a:solidFill>
                  <a:srgbClr val="3369FF"/>
                </a:solidFill>
                <a:latin typeface="Segoe UI"/>
                <a:cs typeface="Segoe UI"/>
              </a:rPr>
              <a:t>ttp</a:t>
            </a:r>
            <a:r>
              <a:rPr sz="800" b="1" spc="-5" dirty="0">
                <a:solidFill>
                  <a:srgbClr val="3369FF"/>
                </a:solidFill>
                <a:latin typeface="Segoe UI"/>
                <a:cs typeface="Segoe UI"/>
              </a:rPr>
              <a:t>s://</a:t>
            </a:r>
            <a:r>
              <a:rPr sz="800" b="1" spc="-5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www.</a:t>
            </a:r>
            <a:r>
              <a:rPr sz="800" b="1" spc="5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f</a:t>
            </a:r>
            <a:r>
              <a:rPr sz="800" b="1" spc="-5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i</a:t>
            </a:r>
            <a:r>
              <a:rPr sz="800" b="1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de</a:t>
            </a:r>
            <a:r>
              <a:rPr sz="800" b="1" spc="-5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li</a:t>
            </a:r>
            <a:r>
              <a:rPr sz="800" b="1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t</a:t>
            </a:r>
            <a:r>
              <a:rPr sz="800" b="1" spc="-10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y</a:t>
            </a:r>
            <a:r>
              <a:rPr sz="800" b="1" spc="-5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.</a:t>
            </a:r>
            <a:r>
              <a:rPr sz="800" b="1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c</a:t>
            </a:r>
            <a:r>
              <a:rPr sz="800" b="1" spc="-5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o</a:t>
            </a:r>
            <a:r>
              <a:rPr sz="800" b="1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m</a:t>
            </a:r>
            <a:r>
              <a:rPr sz="800" b="1" spc="-5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/</a:t>
            </a:r>
            <a:r>
              <a:rPr sz="800" b="1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v</a:t>
            </a:r>
            <a:r>
              <a:rPr sz="800" b="1" spc="-5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i</a:t>
            </a:r>
            <a:r>
              <a:rPr sz="800" b="1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e</a:t>
            </a:r>
            <a:r>
              <a:rPr sz="800" b="1" spc="-5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w</a:t>
            </a:r>
            <a:r>
              <a:rPr sz="800" b="1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p</a:t>
            </a:r>
            <a:r>
              <a:rPr sz="800" b="1" spc="-5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oi</a:t>
            </a:r>
            <a:r>
              <a:rPr sz="800" b="1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nt</a:t>
            </a:r>
            <a:r>
              <a:rPr sz="800" b="1" spc="-5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s/</a:t>
            </a:r>
            <a:r>
              <a:rPr sz="800" b="1" spc="-10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r</a:t>
            </a:r>
            <a:r>
              <a:rPr sz="800" b="1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et</a:t>
            </a:r>
            <a:r>
              <a:rPr sz="800" b="1" spc="-5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i</a:t>
            </a:r>
            <a:r>
              <a:rPr sz="800" b="1" spc="-10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r</a:t>
            </a:r>
            <a:r>
              <a:rPr sz="800" b="1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ement</a:t>
            </a:r>
            <a:r>
              <a:rPr sz="800" b="1" spc="-5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/s</a:t>
            </a:r>
            <a:r>
              <a:rPr sz="800" b="1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pen</a:t>
            </a:r>
            <a:r>
              <a:rPr sz="800" b="1" spc="5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d</a:t>
            </a:r>
            <a:r>
              <a:rPr sz="800" b="1" spc="-5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i</a:t>
            </a:r>
            <a:r>
              <a:rPr sz="800" b="1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n</a:t>
            </a:r>
            <a:r>
              <a:rPr sz="800" b="1" spc="5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g</a:t>
            </a:r>
            <a:r>
              <a:rPr sz="800" b="1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-</a:t>
            </a:r>
            <a:r>
              <a:rPr sz="800" b="1" spc="-5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i</a:t>
            </a:r>
            <a:r>
              <a:rPr sz="800" b="1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n-</a:t>
            </a:r>
            <a:r>
              <a:rPr sz="800" b="1" spc="-10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r</a:t>
            </a:r>
            <a:r>
              <a:rPr sz="800" b="1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et</a:t>
            </a:r>
            <a:r>
              <a:rPr sz="800" b="1" spc="-5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i</a:t>
            </a:r>
            <a:r>
              <a:rPr sz="800" b="1" spc="-10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r</a:t>
            </a:r>
            <a:r>
              <a:rPr sz="800" b="1" dirty="0">
                <a:solidFill>
                  <a:srgbClr val="3369FF"/>
                </a:solidFill>
                <a:latin typeface="Segoe UI"/>
                <a:cs typeface="Segoe UI"/>
                <a:hlinkClick r:id="rId3"/>
              </a:rPr>
              <a:t>ement.</a:t>
            </a:r>
            <a:endParaRPr sz="800" dirty="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75165" y="3132876"/>
            <a:ext cx="1054735" cy="3230880"/>
          </a:xfrm>
          <a:custGeom>
            <a:avLst/>
            <a:gdLst/>
            <a:ahLst/>
            <a:cxnLst/>
            <a:rect l="l" t="t" r="r" b="b"/>
            <a:pathLst>
              <a:path w="1054734" h="3230879">
                <a:moveTo>
                  <a:pt x="0" y="0"/>
                </a:moveTo>
                <a:lnTo>
                  <a:pt x="1054282" y="0"/>
                </a:lnTo>
                <a:lnTo>
                  <a:pt x="1054282" y="3230520"/>
                </a:lnTo>
                <a:lnTo>
                  <a:pt x="0" y="3230520"/>
                </a:lnTo>
                <a:lnTo>
                  <a:pt x="0" y="0"/>
                </a:lnTo>
                <a:close/>
              </a:path>
            </a:pathLst>
          </a:custGeom>
          <a:solidFill>
            <a:srgbClr val="002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83731" y="3815303"/>
            <a:ext cx="1054735" cy="2548255"/>
          </a:xfrm>
          <a:custGeom>
            <a:avLst/>
            <a:gdLst/>
            <a:ahLst/>
            <a:cxnLst/>
            <a:rect l="l" t="t" r="r" b="b"/>
            <a:pathLst>
              <a:path w="1054734" h="2548254">
                <a:moveTo>
                  <a:pt x="0" y="0"/>
                </a:moveTo>
                <a:lnTo>
                  <a:pt x="1054282" y="0"/>
                </a:lnTo>
                <a:lnTo>
                  <a:pt x="1054282" y="2548093"/>
                </a:lnTo>
                <a:lnTo>
                  <a:pt x="0" y="2548093"/>
                </a:lnTo>
                <a:lnTo>
                  <a:pt x="0" y="0"/>
                </a:lnTo>
                <a:close/>
              </a:path>
            </a:pathLst>
          </a:custGeom>
          <a:solidFill>
            <a:srgbClr val="336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92296" y="4343633"/>
            <a:ext cx="1054735" cy="2019935"/>
          </a:xfrm>
          <a:custGeom>
            <a:avLst/>
            <a:gdLst/>
            <a:ahLst/>
            <a:cxnLst/>
            <a:rect l="l" t="t" r="r" b="b"/>
            <a:pathLst>
              <a:path w="1054734" h="2019935">
                <a:moveTo>
                  <a:pt x="0" y="0"/>
                </a:moveTo>
                <a:lnTo>
                  <a:pt x="1054286" y="0"/>
                </a:lnTo>
                <a:lnTo>
                  <a:pt x="1054286" y="2019763"/>
                </a:lnTo>
                <a:lnTo>
                  <a:pt x="0" y="2019763"/>
                </a:lnTo>
                <a:lnTo>
                  <a:pt x="0" y="0"/>
                </a:lnTo>
                <a:close/>
              </a:path>
            </a:pathLst>
          </a:custGeom>
          <a:solidFill>
            <a:srgbClr val="73B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48025" y="6363397"/>
            <a:ext cx="6325870" cy="0"/>
          </a:xfrm>
          <a:custGeom>
            <a:avLst/>
            <a:gdLst/>
            <a:ahLst/>
            <a:cxnLst/>
            <a:rect l="l" t="t" r="r" b="b"/>
            <a:pathLst>
              <a:path w="6325869">
                <a:moveTo>
                  <a:pt x="0" y="0"/>
                </a:moveTo>
                <a:lnTo>
                  <a:pt x="6325695" y="1"/>
                </a:lnTo>
              </a:path>
            </a:pathLst>
          </a:custGeom>
          <a:ln w="6350">
            <a:solidFill>
              <a:srgbClr val="7578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8855" y="2271444"/>
            <a:ext cx="12461875" cy="2085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ve</a:t>
            </a: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rag</a:t>
            </a: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e </a:t>
            </a: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nnu</a:t>
            </a: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l</a:t>
            </a:r>
            <a:r>
              <a:rPr sz="2000" b="1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ou</a:t>
            </a:r>
            <a:r>
              <a:rPr sz="2000" b="1" spc="-10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2000" b="1" spc="-10" dirty="0">
                <a:solidFill>
                  <a:srgbClr val="002677"/>
                </a:solidFill>
                <a:latin typeface="Segoe UI"/>
                <a:cs typeface="Segoe UI"/>
              </a:rPr>
              <a:t>l</a:t>
            </a: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d</a:t>
            </a: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2000" b="1" spc="-15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p</a:t>
            </a: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en</a:t>
            </a: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d</a:t>
            </a:r>
            <a:r>
              <a:rPr sz="2000" b="1" spc="-1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ng</a:t>
            </a: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 b</a:t>
            </a: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y</a:t>
            </a: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 ag</a:t>
            </a: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e </a:t>
            </a: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gr</a:t>
            </a: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oup</a:t>
            </a:r>
            <a:endParaRPr sz="20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3244850" algn="ctr">
              <a:lnSpc>
                <a:spcPct val="100000"/>
              </a:lnSpc>
            </a:pP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$</a:t>
            </a:r>
            <a:r>
              <a:rPr lang="en-US" sz="1600" b="1" dirty="0">
                <a:solidFill>
                  <a:srgbClr val="002677"/>
                </a:solidFill>
                <a:latin typeface="Segoe UI"/>
                <a:cs typeface="Segoe UI"/>
              </a:rPr>
              <a:t>66,133</a:t>
            </a:r>
            <a:endParaRPr sz="16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R="2113280" algn="r">
              <a:lnSpc>
                <a:spcPct val="100000"/>
              </a:lnSpc>
            </a:pP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$</a:t>
            </a:r>
            <a:r>
              <a:rPr lang="en-US" sz="1600" b="1" dirty="0">
                <a:solidFill>
                  <a:srgbClr val="002677"/>
                </a:solidFill>
                <a:latin typeface="Segoe UI"/>
                <a:cs typeface="Segoe UI"/>
              </a:rPr>
              <a:t>52,968</a:t>
            </a:r>
            <a:endParaRPr sz="16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$</a:t>
            </a:r>
            <a:r>
              <a:rPr lang="en-US" sz="1600" b="1" dirty="0">
                <a:solidFill>
                  <a:srgbClr val="002677"/>
                </a:solidFill>
                <a:latin typeface="Segoe UI"/>
                <a:cs typeface="Segoe UI"/>
              </a:rPr>
              <a:t>44,094</a:t>
            </a:r>
            <a:endParaRPr sz="1600" dirty="0">
              <a:latin typeface="Segoe UI"/>
              <a:cs typeface="Segoe U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</a:rPr>
              <a:t>P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ep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dirty="0">
                <a:solidFill>
                  <a:srgbClr val="002677"/>
                </a:solidFill>
              </a:rPr>
              <a:t>r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a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20" dirty="0">
                <a:solidFill>
                  <a:srgbClr val="002677"/>
                </a:solidFill>
              </a:rPr>
              <a:t>c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spc="-15" dirty="0">
                <a:solidFill>
                  <a:srgbClr val="002677"/>
                </a:solidFill>
              </a:rPr>
              <a:t>rt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20" dirty="0">
                <a:solidFill>
                  <a:srgbClr val="002677"/>
                </a:solidFill>
              </a:rPr>
              <a:t>b</a:t>
            </a:r>
            <a:r>
              <a:rPr spc="-10" dirty="0">
                <a:solidFill>
                  <a:srgbClr val="002677"/>
                </a:solidFill>
              </a:rPr>
              <a:t>l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spc="-10" dirty="0">
                <a:solidFill>
                  <a:srgbClr val="002677"/>
                </a:solidFill>
              </a:rPr>
              <a:t>i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35" dirty="0">
                <a:solidFill>
                  <a:srgbClr val="002677"/>
                </a:solidFill>
              </a:rPr>
              <a:t>n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-3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30" dirty="0">
                <a:solidFill>
                  <a:srgbClr val="002677"/>
                </a:solidFill>
              </a:rPr>
              <a:t>n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dirty="0">
                <a:solidFill>
                  <a:srgbClr val="002677"/>
                </a:solidFill>
              </a:rPr>
              <a:t>h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00</a:t>
            </a:r>
            <a:r>
              <a:rPr dirty="0">
                <a:solidFill>
                  <a:srgbClr val="002677"/>
                </a:solidFill>
              </a:rPr>
              <a:t>,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202</a:t>
            </a:r>
            <a:r>
              <a:rPr dirty="0">
                <a:solidFill>
                  <a:srgbClr val="002677"/>
                </a:solidFill>
              </a:rPr>
              <a:t>0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</a:rPr>
              <a:t>18</a:t>
            </a:fld>
            <a:endParaRPr dirty="0">
              <a:solidFill>
                <a:srgbClr val="002677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40898" y="6502200"/>
            <a:ext cx="7175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5" dirty="0">
                <a:solidFill>
                  <a:srgbClr val="595959"/>
                </a:solidFill>
                <a:latin typeface="Segoe UI"/>
                <a:cs typeface="Segoe UI"/>
              </a:rPr>
              <a:t>A</a:t>
            </a:r>
            <a:r>
              <a:rPr sz="1200" spc="-10" dirty="0">
                <a:solidFill>
                  <a:srgbClr val="595959"/>
                </a:solidFill>
                <a:latin typeface="Segoe UI"/>
                <a:cs typeface="Segoe UI"/>
              </a:rPr>
              <a:t>g</a:t>
            </a:r>
            <a:r>
              <a:rPr sz="1200" dirty="0">
                <a:solidFill>
                  <a:srgbClr val="595959"/>
                </a:solidFill>
                <a:latin typeface="Segoe UI"/>
                <a:cs typeface="Segoe UI"/>
              </a:rPr>
              <a:t>e</a:t>
            </a:r>
            <a:r>
              <a:rPr sz="1200" spc="-60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1200" spc="50" dirty="0">
                <a:solidFill>
                  <a:srgbClr val="595959"/>
                </a:solidFill>
                <a:latin typeface="Segoe UI"/>
                <a:cs typeface="Segoe UI"/>
              </a:rPr>
              <a:t>5</a:t>
            </a:r>
            <a:r>
              <a:rPr sz="1200" spc="-50" dirty="0">
                <a:solidFill>
                  <a:srgbClr val="595959"/>
                </a:solidFill>
                <a:latin typeface="Segoe UI"/>
                <a:cs typeface="Segoe UI"/>
              </a:rPr>
              <a:t>5</a:t>
            </a:r>
            <a:r>
              <a:rPr sz="1200" spc="10" dirty="0">
                <a:solidFill>
                  <a:srgbClr val="595959"/>
                </a:solidFill>
                <a:latin typeface="Segoe UI"/>
                <a:cs typeface="Segoe UI"/>
              </a:rPr>
              <a:t>-</a:t>
            </a:r>
            <a:r>
              <a:rPr sz="1200" spc="-50" dirty="0">
                <a:solidFill>
                  <a:srgbClr val="595959"/>
                </a:solidFill>
                <a:latin typeface="Segoe UI"/>
                <a:cs typeface="Segoe UI"/>
              </a:rPr>
              <a:t>6</a:t>
            </a:r>
            <a:r>
              <a:rPr sz="1200" dirty="0">
                <a:solidFill>
                  <a:srgbClr val="595959"/>
                </a:solidFill>
                <a:latin typeface="Segoe UI"/>
                <a:cs typeface="Segoe UI"/>
              </a:rPr>
              <a:t>4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49463" y="6502200"/>
            <a:ext cx="7175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5" dirty="0">
                <a:solidFill>
                  <a:srgbClr val="595959"/>
                </a:solidFill>
                <a:latin typeface="Segoe UI"/>
                <a:cs typeface="Segoe UI"/>
              </a:rPr>
              <a:t>A</a:t>
            </a:r>
            <a:r>
              <a:rPr sz="1200" spc="-10" dirty="0">
                <a:solidFill>
                  <a:srgbClr val="595959"/>
                </a:solidFill>
                <a:latin typeface="Segoe UI"/>
                <a:cs typeface="Segoe UI"/>
              </a:rPr>
              <a:t>g</a:t>
            </a:r>
            <a:r>
              <a:rPr sz="1200" dirty="0">
                <a:solidFill>
                  <a:srgbClr val="595959"/>
                </a:solidFill>
                <a:latin typeface="Segoe UI"/>
                <a:cs typeface="Segoe UI"/>
              </a:rPr>
              <a:t>e</a:t>
            </a:r>
            <a:r>
              <a:rPr sz="1200" spc="-60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1200" spc="50" dirty="0">
                <a:solidFill>
                  <a:srgbClr val="595959"/>
                </a:solidFill>
                <a:latin typeface="Segoe UI"/>
                <a:cs typeface="Segoe UI"/>
              </a:rPr>
              <a:t>6</a:t>
            </a:r>
            <a:r>
              <a:rPr sz="1200" spc="-50" dirty="0">
                <a:solidFill>
                  <a:srgbClr val="595959"/>
                </a:solidFill>
                <a:latin typeface="Segoe UI"/>
                <a:cs typeface="Segoe UI"/>
              </a:rPr>
              <a:t>5</a:t>
            </a:r>
            <a:r>
              <a:rPr sz="1200" spc="10" dirty="0">
                <a:solidFill>
                  <a:srgbClr val="595959"/>
                </a:solidFill>
                <a:latin typeface="Segoe UI"/>
                <a:cs typeface="Segoe UI"/>
              </a:rPr>
              <a:t>-</a:t>
            </a:r>
            <a:r>
              <a:rPr sz="1200" spc="-50" dirty="0">
                <a:solidFill>
                  <a:srgbClr val="595959"/>
                </a:solidFill>
                <a:latin typeface="Segoe UI"/>
                <a:cs typeface="Segoe UI"/>
              </a:rPr>
              <a:t>7</a:t>
            </a:r>
            <a:r>
              <a:rPr sz="1200" dirty="0">
                <a:solidFill>
                  <a:srgbClr val="595959"/>
                </a:solidFill>
                <a:latin typeface="Segoe UI"/>
                <a:cs typeface="Segoe UI"/>
              </a:rPr>
              <a:t>4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372754" y="6502200"/>
            <a:ext cx="2952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0" dirty="0">
                <a:solidFill>
                  <a:srgbClr val="595959"/>
                </a:solidFill>
                <a:latin typeface="Segoe UI"/>
                <a:cs typeface="Segoe UI"/>
              </a:rPr>
              <a:t>7</a:t>
            </a:r>
            <a:r>
              <a:rPr sz="1200" spc="50" dirty="0">
                <a:solidFill>
                  <a:srgbClr val="595959"/>
                </a:solidFill>
                <a:latin typeface="Segoe UI"/>
                <a:cs typeface="Segoe UI"/>
              </a:rPr>
              <a:t>5</a:t>
            </a:r>
            <a:r>
              <a:rPr sz="1200" dirty="0">
                <a:solidFill>
                  <a:srgbClr val="595959"/>
                </a:solidFill>
                <a:latin typeface="Segoe UI"/>
                <a:cs typeface="Segoe UI"/>
              </a:rPr>
              <a:t>+</a:t>
            </a:r>
            <a:endParaRPr sz="1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097335"/>
            <a:ext cx="13716000" cy="0"/>
          </a:xfrm>
          <a:custGeom>
            <a:avLst/>
            <a:gdLst/>
            <a:ahLst/>
            <a:cxnLst/>
            <a:rect l="l" t="t" r="r" b="b"/>
            <a:pathLst>
              <a:path w="13716000">
                <a:moveTo>
                  <a:pt x="0" y="0"/>
                </a:moveTo>
                <a:lnTo>
                  <a:pt x="13716000" y="1"/>
                </a:lnTo>
              </a:path>
            </a:pathLst>
          </a:custGeom>
          <a:ln w="6350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00088"/>
            <a:ext cx="2206752" cy="1429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3604" y="452681"/>
            <a:ext cx="13743191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2677"/>
                </a:solidFill>
              </a:rPr>
              <a:t>How much are people really saving?</a:t>
            </a:r>
            <a:endParaRPr dirty="0">
              <a:solidFill>
                <a:srgbClr val="002677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5224" y="7229215"/>
            <a:ext cx="858393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: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Va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d,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H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w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Am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ic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v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s,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20</a:t>
            </a:r>
            <a:r>
              <a:rPr lang="en-US" sz="800" spc="5" dirty="0">
                <a:solidFill>
                  <a:srgbClr val="75787B"/>
                </a:solidFill>
                <a:latin typeface="Segoe UI"/>
                <a:cs typeface="Segoe UI"/>
              </a:rPr>
              <a:t>22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.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T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h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stu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x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plo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nt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pl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(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pa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ici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nts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)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by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Va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d.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Am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unt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av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ba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a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cco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unt.</a:t>
            </a:r>
            <a:endParaRPr sz="800" dirty="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604" y="2501458"/>
            <a:ext cx="49688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ve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ra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g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 r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eti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eme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t 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cc</a:t>
            </a:r>
            <a:r>
              <a:rPr sz="1800" spc="-15" dirty="0">
                <a:solidFill>
                  <a:srgbClr val="002677"/>
                </a:solidFill>
                <a:latin typeface="Segoe UI"/>
                <a:cs typeface="Segoe UI"/>
              </a:rPr>
              <a:t>oun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t s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v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g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by 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d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v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id</a:t>
            </a:r>
            <a:r>
              <a:rPr sz="1800" spc="-15" dirty="0">
                <a:solidFill>
                  <a:srgbClr val="002677"/>
                </a:solidFill>
                <a:latin typeface="Segoe UI"/>
                <a:cs typeface="Segoe UI"/>
              </a:rPr>
              <a:t>u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l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16536" y="1613655"/>
            <a:ext cx="213360" cy="212725"/>
          </a:xfrm>
          <a:custGeom>
            <a:avLst/>
            <a:gdLst/>
            <a:ahLst/>
            <a:cxnLst/>
            <a:rect l="l" t="t" r="r" b="b"/>
            <a:pathLst>
              <a:path w="213359" h="212725">
                <a:moveTo>
                  <a:pt x="93843" y="0"/>
                </a:moveTo>
                <a:lnTo>
                  <a:pt x="53835" y="13197"/>
                </a:lnTo>
                <a:lnTo>
                  <a:pt x="22669" y="40114"/>
                </a:lnTo>
                <a:lnTo>
                  <a:pt x="3889" y="77208"/>
                </a:lnTo>
                <a:lnTo>
                  <a:pt x="0" y="105842"/>
                </a:lnTo>
                <a:lnTo>
                  <a:pt x="35" y="108604"/>
                </a:lnTo>
                <a:lnTo>
                  <a:pt x="9254" y="149124"/>
                </a:lnTo>
                <a:lnTo>
                  <a:pt x="32862" y="182101"/>
                </a:lnTo>
                <a:lnTo>
                  <a:pt x="68087" y="204253"/>
                </a:lnTo>
                <a:lnTo>
                  <a:pt x="112154" y="212297"/>
                </a:lnTo>
                <a:lnTo>
                  <a:pt x="125966" y="210671"/>
                </a:lnTo>
                <a:lnTo>
                  <a:pt x="163351" y="195687"/>
                </a:lnTo>
                <a:lnTo>
                  <a:pt x="192212" y="167377"/>
                </a:lnTo>
                <a:lnTo>
                  <a:pt x="209404" y="128101"/>
                </a:lnTo>
                <a:lnTo>
                  <a:pt x="212830" y="96990"/>
                </a:lnTo>
                <a:lnTo>
                  <a:pt x="210836" y="83571"/>
                </a:lnTo>
                <a:lnTo>
                  <a:pt x="195079" y="47361"/>
                </a:lnTo>
                <a:lnTo>
                  <a:pt x="166148" y="19551"/>
                </a:lnTo>
                <a:lnTo>
                  <a:pt x="125953" y="3134"/>
                </a:lnTo>
                <a:lnTo>
                  <a:pt x="93843" y="0"/>
                </a:lnTo>
                <a:close/>
              </a:path>
            </a:pathLst>
          </a:custGeom>
          <a:solidFill>
            <a:srgbClr val="336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873872" y="1637592"/>
            <a:ext cx="11341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coun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spc="-15" dirty="0">
                <a:solidFill>
                  <a:srgbClr val="75787B"/>
                </a:solidFill>
                <a:latin typeface="Segoe UI"/>
                <a:cs typeface="Segoe UI"/>
              </a:rPr>
              <a:t>b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alanc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94977" y="6057389"/>
            <a:ext cx="501015" cy="450850"/>
          </a:xfrm>
          <a:custGeom>
            <a:avLst/>
            <a:gdLst/>
            <a:ahLst/>
            <a:cxnLst/>
            <a:rect l="l" t="t" r="r" b="b"/>
            <a:pathLst>
              <a:path w="501015" h="450850">
                <a:moveTo>
                  <a:pt x="0" y="0"/>
                </a:moveTo>
                <a:lnTo>
                  <a:pt x="500592" y="0"/>
                </a:lnTo>
                <a:lnTo>
                  <a:pt x="500592" y="450292"/>
                </a:lnTo>
                <a:lnTo>
                  <a:pt x="0" y="450292"/>
                </a:lnTo>
                <a:lnTo>
                  <a:pt x="0" y="0"/>
                </a:lnTo>
                <a:close/>
              </a:path>
            </a:pathLst>
          </a:custGeom>
          <a:solidFill>
            <a:srgbClr val="336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96162" y="5252385"/>
            <a:ext cx="501015" cy="1255395"/>
          </a:xfrm>
          <a:custGeom>
            <a:avLst/>
            <a:gdLst/>
            <a:ahLst/>
            <a:cxnLst/>
            <a:rect l="l" t="t" r="r" b="b"/>
            <a:pathLst>
              <a:path w="501015" h="1255395">
                <a:moveTo>
                  <a:pt x="0" y="0"/>
                </a:moveTo>
                <a:lnTo>
                  <a:pt x="500590" y="0"/>
                </a:lnTo>
                <a:lnTo>
                  <a:pt x="500590" y="1255295"/>
                </a:lnTo>
                <a:lnTo>
                  <a:pt x="0" y="1255295"/>
                </a:lnTo>
                <a:lnTo>
                  <a:pt x="0" y="0"/>
                </a:lnTo>
                <a:close/>
              </a:path>
            </a:pathLst>
          </a:custGeom>
          <a:solidFill>
            <a:srgbClr val="336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97345" y="4157682"/>
            <a:ext cx="501015" cy="2350135"/>
          </a:xfrm>
          <a:custGeom>
            <a:avLst/>
            <a:gdLst/>
            <a:ahLst/>
            <a:cxnLst/>
            <a:rect l="l" t="t" r="r" b="b"/>
            <a:pathLst>
              <a:path w="501015" h="2350134">
                <a:moveTo>
                  <a:pt x="0" y="0"/>
                </a:moveTo>
                <a:lnTo>
                  <a:pt x="500592" y="0"/>
                </a:lnTo>
                <a:lnTo>
                  <a:pt x="500592" y="2349999"/>
                </a:lnTo>
                <a:lnTo>
                  <a:pt x="0" y="2349999"/>
                </a:lnTo>
                <a:lnTo>
                  <a:pt x="0" y="0"/>
                </a:lnTo>
                <a:close/>
              </a:path>
            </a:pathLst>
          </a:custGeom>
          <a:solidFill>
            <a:srgbClr val="336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98527" y="3038614"/>
            <a:ext cx="501015" cy="3469640"/>
          </a:xfrm>
          <a:custGeom>
            <a:avLst/>
            <a:gdLst/>
            <a:ahLst/>
            <a:cxnLst/>
            <a:rect l="l" t="t" r="r" b="b"/>
            <a:pathLst>
              <a:path w="501015" h="3469640">
                <a:moveTo>
                  <a:pt x="0" y="0"/>
                </a:moveTo>
                <a:lnTo>
                  <a:pt x="500592" y="0"/>
                </a:lnTo>
                <a:lnTo>
                  <a:pt x="500592" y="3469067"/>
                </a:lnTo>
                <a:lnTo>
                  <a:pt x="0" y="3469067"/>
                </a:lnTo>
                <a:lnTo>
                  <a:pt x="0" y="0"/>
                </a:lnTo>
                <a:close/>
              </a:path>
            </a:pathLst>
          </a:custGeom>
          <a:solidFill>
            <a:srgbClr val="336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95031" y="6422135"/>
            <a:ext cx="500380" cy="85725"/>
          </a:xfrm>
          <a:custGeom>
            <a:avLst/>
            <a:gdLst/>
            <a:ahLst/>
            <a:cxnLst/>
            <a:rect l="l" t="t" r="r" b="b"/>
            <a:pathLst>
              <a:path w="500379" h="85725">
                <a:moveTo>
                  <a:pt x="499872" y="0"/>
                </a:moveTo>
                <a:lnTo>
                  <a:pt x="0" y="0"/>
                </a:lnTo>
                <a:lnTo>
                  <a:pt x="0" y="85545"/>
                </a:lnTo>
                <a:lnTo>
                  <a:pt x="499872" y="85545"/>
                </a:lnTo>
                <a:lnTo>
                  <a:pt x="499872" y="0"/>
                </a:lnTo>
                <a:close/>
              </a:path>
            </a:pathLst>
          </a:custGeom>
          <a:solidFill>
            <a:srgbClr val="336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499847" y="2685288"/>
            <a:ext cx="500380" cy="3822700"/>
          </a:xfrm>
          <a:custGeom>
            <a:avLst/>
            <a:gdLst/>
            <a:ahLst/>
            <a:cxnLst/>
            <a:rect l="l" t="t" r="r" b="b"/>
            <a:pathLst>
              <a:path w="500379" h="3822700">
                <a:moveTo>
                  <a:pt x="499872" y="0"/>
                </a:moveTo>
                <a:lnTo>
                  <a:pt x="0" y="0"/>
                </a:lnTo>
                <a:lnTo>
                  <a:pt x="0" y="3822393"/>
                </a:lnTo>
                <a:lnTo>
                  <a:pt x="499872" y="3822393"/>
                </a:lnTo>
                <a:lnTo>
                  <a:pt x="499872" y="0"/>
                </a:lnTo>
                <a:close/>
              </a:path>
            </a:pathLst>
          </a:custGeom>
          <a:solidFill>
            <a:srgbClr val="336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43498" y="6507681"/>
            <a:ext cx="6007100" cy="0"/>
          </a:xfrm>
          <a:custGeom>
            <a:avLst/>
            <a:gdLst/>
            <a:ahLst/>
            <a:cxnLst/>
            <a:rect l="l" t="t" r="r" b="b"/>
            <a:pathLst>
              <a:path w="6007100">
                <a:moveTo>
                  <a:pt x="0" y="0"/>
                </a:moveTo>
                <a:lnTo>
                  <a:pt x="6007100" y="1"/>
                </a:lnTo>
              </a:path>
            </a:pathLst>
          </a:custGeom>
          <a:ln w="6350">
            <a:solidFill>
              <a:srgbClr val="7578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492186" y="5825544"/>
            <a:ext cx="1549400" cy="561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9010">
              <a:lnSpc>
                <a:spcPct val="100000"/>
              </a:lnSpc>
            </a:pP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$</a:t>
            </a:r>
            <a:r>
              <a:rPr lang="en-US" sz="1200" b="1" spc="-5" dirty="0">
                <a:solidFill>
                  <a:srgbClr val="002577"/>
                </a:solidFill>
                <a:latin typeface="Segoe UI"/>
                <a:cs typeface="Segoe UI"/>
              </a:rPr>
              <a:t>37,211</a:t>
            </a:r>
            <a:endParaRPr sz="12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02677"/>
                </a:solidFill>
                <a:latin typeface="Segoe UI"/>
                <a:cs typeface="Segoe UI"/>
              </a:rPr>
              <a:t>$</a:t>
            </a:r>
            <a:r>
              <a:rPr lang="en-US" sz="1200" b="1" spc="-5" dirty="0">
                <a:solidFill>
                  <a:srgbClr val="002677"/>
                </a:solidFill>
                <a:latin typeface="Segoe UI"/>
                <a:cs typeface="Segoe UI"/>
              </a:rPr>
              <a:t>6,264</a:t>
            </a:r>
            <a:endParaRPr sz="1200" dirty="0">
              <a:latin typeface="Segoe UI"/>
              <a:cs typeface="Segoe U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</a:rPr>
              <a:t>P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ep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dirty="0">
                <a:solidFill>
                  <a:srgbClr val="002677"/>
                </a:solidFill>
              </a:rPr>
              <a:t>r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a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20" dirty="0">
                <a:solidFill>
                  <a:srgbClr val="002677"/>
                </a:solidFill>
              </a:rPr>
              <a:t>c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spc="-15" dirty="0">
                <a:solidFill>
                  <a:srgbClr val="002677"/>
                </a:solidFill>
              </a:rPr>
              <a:t>rt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20" dirty="0">
                <a:solidFill>
                  <a:srgbClr val="002677"/>
                </a:solidFill>
              </a:rPr>
              <a:t>b</a:t>
            </a:r>
            <a:r>
              <a:rPr spc="-10" dirty="0">
                <a:solidFill>
                  <a:srgbClr val="002677"/>
                </a:solidFill>
              </a:rPr>
              <a:t>l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spc="-10" dirty="0">
                <a:solidFill>
                  <a:srgbClr val="002677"/>
                </a:solidFill>
              </a:rPr>
              <a:t>i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35" dirty="0">
                <a:solidFill>
                  <a:srgbClr val="002677"/>
                </a:solidFill>
              </a:rPr>
              <a:t>n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-3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30" dirty="0">
                <a:solidFill>
                  <a:srgbClr val="002677"/>
                </a:solidFill>
              </a:rPr>
              <a:t>n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dirty="0">
                <a:solidFill>
                  <a:srgbClr val="002677"/>
                </a:solidFill>
              </a:rPr>
              <a:t>h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00</a:t>
            </a:r>
            <a:r>
              <a:rPr dirty="0">
                <a:solidFill>
                  <a:srgbClr val="002677"/>
                </a:solidFill>
              </a:rPr>
              <a:t>,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202</a:t>
            </a:r>
            <a:r>
              <a:rPr dirty="0">
                <a:solidFill>
                  <a:srgbClr val="002677"/>
                </a:solidFill>
              </a:rPr>
              <a:t>0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</a:rPr>
              <a:t>19</a:t>
            </a:fld>
            <a:endParaRPr dirty="0">
              <a:solidFill>
                <a:srgbClr val="002677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50230" y="5020872"/>
            <a:ext cx="59245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$</a:t>
            </a:r>
            <a:r>
              <a:rPr lang="en-US" sz="1200" b="1" spc="-5" dirty="0">
                <a:solidFill>
                  <a:srgbClr val="002577"/>
                </a:solidFill>
                <a:latin typeface="Segoe UI"/>
                <a:cs typeface="Segoe UI"/>
              </a:rPr>
              <a:t>97,020</a:t>
            </a:r>
            <a:endParaRPr sz="1200" dirty="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407598" y="3926640"/>
            <a:ext cx="6800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$1</a:t>
            </a:r>
            <a:r>
              <a:rPr lang="en-US" sz="1200" b="1" spc="-5" dirty="0">
                <a:solidFill>
                  <a:srgbClr val="002577"/>
                </a:solidFill>
                <a:latin typeface="Segoe UI"/>
                <a:cs typeface="Segoe UI"/>
              </a:rPr>
              <a:t>79,200</a:t>
            </a:r>
            <a:endParaRPr sz="1200" dirty="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408781" y="2808024"/>
            <a:ext cx="6800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$</a:t>
            </a:r>
            <a:r>
              <a:rPr lang="en-US" sz="1200" b="1" spc="-5" dirty="0">
                <a:solidFill>
                  <a:srgbClr val="002577"/>
                </a:solidFill>
                <a:latin typeface="Segoe UI"/>
                <a:cs typeface="Segoe UI"/>
              </a:rPr>
              <a:t>256,244</a:t>
            </a:r>
            <a:endParaRPr sz="1200" dirty="0">
              <a:latin typeface="Segoe UI"/>
              <a:cs typeface="Segoe U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410662" y="2454456"/>
            <a:ext cx="6788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02677"/>
                </a:solidFill>
                <a:latin typeface="Segoe UI"/>
                <a:cs typeface="Segoe UI"/>
              </a:rPr>
              <a:t>$</a:t>
            </a:r>
            <a:r>
              <a:rPr lang="en-US" sz="1200" b="1" spc="-5" dirty="0">
                <a:solidFill>
                  <a:srgbClr val="002677"/>
                </a:solidFill>
                <a:latin typeface="Segoe UI"/>
                <a:cs typeface="Segoe UI"/>
              </a:rPr>
              <a:t>279,997</a:t>
            </a:r>
            <a:endParaRPr sz="1200" dirty="0">
              <a:latin typeface="Segoe UI"/>
              <a:cs typeface="Segoe U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78380" y="6645457"/>
            <a:ext cx="9334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25" dirty="0">
                <a:solidFill>
                  <a:srgbClr val="595959"/>
                </a:solidFill>
                <a:latin typeface="Segoe UI"/>
                <a:cs typeface="Segoe UI"/>
              </a:rPr>
              <a:t>U</a:t>
            </a:r>
            <a:r>
              <a:rPr sz="1200" spc="20" dirty="0">
                <a:solidFill>
                  <a:srgbClr val="595959"/>
                </a:solidFill>
                <a:latin typeface="Segoe UI"/>
                <a:cs typeface="Segoe UI"/>
              </a:rPr>
              <a:t>n</a:t>
            </a:r>
            <a:r>
              <a:rPr sz="1200" spc="-15" dirty="0">
                <a:solidFill>
                  <a:srgbClr val="595959"/>
                </a:solidFill>
                <a:latin typeface="Segoe UI"/>
                <a:cs typeface="Segoe UI"/>
              </a:rPr>
              <a:t>d</a:t>
            </a:r>
            <a:r>
              <a:rPr sz="1200" spc="-30" dirty="0">
                <a:solidFill>
                  <a:srgbClr val="595959"/>
                </a:solidFill>
                <a:latin typeface="Segoe UI"/>
                <a:cs typeface="Segoe UI"/>
              </a:rPr>
              <a:t>e</a:t>
            </a:r>
            <a:r>
              <a:rPr sz="1200" spc="-5" dirty="0">
                <a:solidFill>
                  <a:srgbClr val="595959"/>
                </a:solidFill>
                <a:latin typeface="Segoe UI"/>
                <a:cs typeface="Segoe UI"/>
              </a:rPr>
              <a:t>r</a:t>
            </a:r>
            <a:r>
              <a:rPr sz="1200" spc="50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1200" spc="-20" dirty="0">
                <a:solidFill>
                  <a:srgbClr val="595959"/>
                </a:solidFill>
                <a:latin typeface="Segoe UI"/>
                <a:cs typeface="Segoe UI"/>
              </a:rPr>
              <a:t>a</a:t>
            </a:r>
            <a:r>
              <a:rPr sz="1200" spc="-15" dirty="0">
                <a:solidFill>
                  <a:srgbClr val="595959"/>
                </a:solidFill>
                <a:latin typeface="Segoe UI"/>
                <a:cs typeface="Segoe UI"/>
              </a:rPr>
              <a:t>g</a:t>
            </a:r>
            <a:r>
              <a:rPr sz="1200" dirty="0">
                <a:solidFill>
                  <a:srgbClr val="595959"/>
                </a:solidFill>
                <a:latin typeface="Segoe UI"/>
                <a:cs typeface="Segoe UI"/>
              </a:rPr>
              <a:t>e</a:t>
            </a:r>
            <a:r>
              <a:rPr sz="1200" spc="-60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1200" spc="50" dirty="0">
                <a:solidFill>
                  <a:srgbClr val="595959"/>
                </a:solidFill>
                <a:latin typeface="Segoe UI"/>
                <a:cs typeface="Segoe UI"/>
              </a:rPr>
              <a:t>2</a:t>
            </a:r>
            <a:r>
              <a:rPr sz="1200" dirty="0">
                <a:solidFill>
                  <a:srgbClr val="595959"/>
                </a:solidFill>
                <a:latin typeface="Segoe UI"/>
                <a:cs typeface="Segoe UI"/>
              </a:rPr>
              <a:t>5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83863" y="6645457"/>
            <a:ext cx="7175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5" dirty="0">
                <a:solidFill>
                  <a:srgbClr val="595959"/>
                </a:solidFill>
                <a:latin typeface="Segoe UI"/>
                <a:cs typeface="Segoe UI"/>
              </a:rPr>
              <a:t>A</a:t>
            </a:r>
            <a:r>
              <a:rPr sz="1200" spc="-10" dirty="0">
                <a:solidFill>
                  <a:srgbClr val="595959"/>
                </a:solidFill>
                <a:latin typeface="Segoe UI"/>
                <a:cs typeface="Segoe UI"/>
              </a:rPr>
              <a:t>g</a:t>
            </a:r>
            <a:r>
              <a:rPr sz="1200" dirty="0">
                <a:solidFill>
                  <a:srgbClr val="595959"/>
                </a:solidFill>
                <a:latin typeface="Segoe UI"/>
                <a:cs typeface="Segoe UI"/>
              </a:rPr>
              <a:t>e</a:t>
            </a:r>
            <a:r>
              <a:rPr sz="1200" spc="-60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1200" spc="50" dirty="0">
                <a:solidFill>
                  <a:srgbClr val="595959"/>
                </a:solidFill>
                <a:latin typeface="Segoe UI"/>
                <a:cs typeface="Segoe UI"/>
              </a:rPr>
              <a:t>2</a:t>
            </a:r>
            <a:r>
              <a:rPr sz="1200" spc="-50" dirty="0">
                <a:solidFill>
                  <a:srgbClr val="595959"/>
                </a:solidFill>
                <a:latin typeface="Segoe UI"/>
                <a:cs typeface="Segoe UI"/>
              </a:rPr>
              <a:t>5</a:t>
            </a:r>
            <a:r>
              <a:rPr sz="1200" spc="10" dirty="0">
                <a:solidFill>
                  <a:srgbClr val="595959"/>
                </a:solidFill>
                <a:latin typeface="Segoe UI"/>
                <a:cs typeface="Segoe UI"/>
              </a:rPr>
              <a:t>-</a:t>
            </a:r>
            <a:r>
              <a:rPr sz="1200" spc="-50" dirty="0">
                <a:solidFill>
                  <a:srgbClr val="595959"/>
                </a:solidFill>
                <a:latin typeface="Segoe UI"/>
                <a:cs typeface="Segoe UI"/>
              </a:rPr>
              <a:t>3</a:t>
            </a:r>
            <a:r>
              <a:rPr sz="1200" dirty="0">
                <a:solidFill>
                  <a:srgbClr val="595959"/>
                </a:solidFill>
                <a:latin typeface="Segoe UI"/>
                <a:cs typeface="Segoe UI"/>
              </a:rPr>
              <a:t>4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385045" y="6645457"/>
            <a:ext cx="7175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5" dirty="0">
                <a:solidFill>
                  <a:srgbClr val="595959"/>
                </a:solidFill>
                <a:latin typeface="Segoe UI"/>
                <a:cs typeface="Segoe UI"/>
              </a:rPr>
              <a:t>A</a:t>
            </a:r>
            <a:r>
              <a:rPr sz="1200" spc="-10" dirty="0">
                <a:solidFill>
                  <a:srgbClr val="595959"/>
                </a:solidFill>
                <a:latin typeface="Segoe UI"/>
                <a:cs typeface="Segoe UI"/>
              </a:rPr>
              <a:t>g</a:t>
            </a:r>
            <a:r>
              <a:rPr sz="1200" dirty="0">
                <a:solidFill>
                  <a:srgbClr val="595959"/>
                </a:solidFill>
                <a:latin typeface="Segoe UI"/>
                <a:cs typeface="Segoe UI"/>
              </a:rPr>
              <a:t>e</a:t>
            </a:r>
            <a:r>
              <a:rPr sz="1200" spc="-60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1200" spc="50" dirty="0">
                <a:solidFill>
                  <a:srgbClr val="595959"/>
                </a:solidFill>
                <a:latin typeface="Segoe UI"/>
                <a:cs typeface="Segoe UI"/>
              </a:rPr>
              <a:t>3</a:t>
            </a:r>
            <a:r>
              <a:rPr sz="1200" spc="-50" dirty="0">
                <a:solidFill>
                  <a:srgbClr val="595959"/>
                </a:solidFill>
                <a:latin typeface="Segoe UI"/>
                <a:cs typeface="Segoe UI"/>
              </a:rPr>
              <a:t>5</a:t>
            </a:r>
            <a:r>
              <a:rPr sz="1200" spc="10" dirty="0">
                <a:solidFill>
                  <a:srgbClr val="595959"/>
                </a:solidFill>
                <a:latin typeface="Segoe UI"/>
                <a:cs typeface="Segoe UI"/>
              </a:rPr>
              <a:t>-</a:t>
            </a:r>
            <a:r>
              <a:rPr sz="1200" spc="-50" dirty="0">
                <a:solidFill>
                  <a:srgbClr val="595959"/>
                </a:solidFill>
                <a:latin typeface="Segoe UI"/>
                <a:cs typeface="Segoe UI"/>
              </a:rPr>
              <a:t>4</a:t>
            </a:r>
            <a:r>
              <a:rPr sz="1200" dirty="0">
                <a:solidFill>
                  <a:srgbClr val="595959"/>
                </a:solidFill>
                <a:latin typeface="Segoe UI"/>
                <a:cs typeface="Segoe UI"/>
              </a:rPr>
              <a:t>4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386230" y="6645457"/>
            <a:ext cx="7175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5" dirty="0">
                <a:solidFill>
                  <a:srgbClr val="595959"/>
                </a:solidFill>
                <a:latin typeface="Segoe UI"/>
                <a:cs typeface="Segoe UI"/>
              </a:rPr>
              <a:t>A</a:t>
            </a:r>
            <a:r>
              <a:rPr sz="1200" spc="-10" dirty="0">
                <a:solidFill>
                  <a:srgbClr val="595959"/>
                </a:solidFill>
                <a:latin typeface="Segoe UI"/>
                <a:cs typeface="Segoe UI"/>
              </a:rPr>
              <a:t>g</a:t>
            </a:r>
            <a:r>
              <a:rPr sz="1200" dirty="0">
                <a:solidFill>
                  <a:srgbClr val="595959"/>
                </a:solidFill>
                <a:latin typeface="Segoe UI"/>
                <a:cs typeface="Segoe UI"/>
              </a:rPr>
              <a:t>e</a:t>
            </a:r>
            <a:r>
              <a:rPr sz="1200" spc="-60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1200" spc="50" dirty="0">
                <a:solidFill>
                  <a:srgbClr val="595959"/>
                </a:solidFill>
                <a:latin typeface="Segoe UI"/>
                <a:cs typeface="Segoe UI"/>
              </a:rPr>
              <a:t>4</a:t>
            </a:r>
            <a:r>
              <a:rPr sz="1200" spc="-50" dirty="0">
                <a:solidFill>
                  <a:srgbClr val="595959"/>
                </a:solidFill>
                <a:latin typeface="Segoe UI"/>
                <a:cs typeface="Segoe UI"/>
              </a:rPr>
              <a:t>5</a:t>
            </a:r>
            <a:r>
              <a:rPr sz="1200" spc="10" dirty="0">
                <a:solidFill>
                  <a:srgbClr val="595959"/>
                </a:solidFill>
                <a:latin typeface="Segoe UI"/>
                <a:cs typeface="Segoe UI"/>
              </a:rPr>
              <a:t>-</a:t>
            </a:r>
            <a:r>
              <a:rPr sz="1200" spc="-50" dirty="0">
                <a:solidFill>
                  <a:srgbClr val="595959"/>
                </a:solidFill>
                <a:latin typeface="Segoe UI"/>
                <a:cs typeface="Segoe UI"/>
              </a:rPr>
              <a:t>5</a:t>
            </a:r>
            <a:r>
              <a:rPr sz="1200" dirty="0">
                <a:solidFill>
                  <a:srgbClr val="595959"/>
                </a:solidFill>
                <a:latin typeface="Segoe UI"/>
                <a:cs typeface="Segoe UI"/>
              </a:rPr>
              <a:t>4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387413" y="6645457"/>
            <a:ext cx="7175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5" dirty="0">
                <a:solidFill>
                  <a:srgbClr val="595959"/>
                </a:solidFill>
                <a:latin typeface="Segoe UI"/>
                <a:cs typeface="Segoe UI"/>
              </a:rPr>
              <a:t>A</a:t>
            </a:r>
            <a:r>
              <a:rPr sz="1200" spc="-10" dirty="0">
                <a:solidFill>
                  <a:srgbClr val="595959"/>
                </a:solidFill>
                <a:latin typeface="Segoe UI"/>
                <a:cs typeface="Segoe UI"/>
              </a:rPr>
              <a:t>g</a:t>
            </a:r>
            <a:r>
              <a:rPr sz="1200" dirty="0">
                <a:solidFill>
                  <a:srgbClr val="595959"/>
                </a:solidFill>
                <a:latin typeface="Segoe UI"/>
                <a:cs typeface="Segoe UI"/>
              </a:rPr>
              <a:t>e</a:t>
            </a:r>
            <a:r>
              <a:rPr sz="1200" spc="-60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1200" spc="50" dirty="0">
                <a:solidFill>
                  <a:srgbClr val="595959"/>
                </a:solidFill>
                <a:latin typeface="Segoe UI"/>
                <a:cs typeface="Segoe UI"/>
              </a:rPr>
              <a:t>5</a:t>
            </a:r>
            <a:r>
              <a:rPr sz="1200" spc="-50" dirty="0">
                <a:solidFill>
                  <a:srgbClr val="595959"/>
                </a:solidFill>
                <a:latin typeface="Segoe UI"/>
                <a:cs typeface="Segoe UI"/>
              </a:rPr>
              <a:t>5</a:t>
            </a:r>
            <a:r>
              <a:rPr sz="1200" spc="10" dirty="0">
                <a:solidFill>
                  <a:srgbClr val="595959"/>
                </a:solidFill>
                <a:latin typeface="Segoe UI"/>
                <a:cs typeface="Segoe UI"/>
              </a:rPr>
              <a:t>-</a:t>
            </a:r>
            <a:r>
              <a:rPr sz="1200" spc="-50" dirty="0">
                <a:solidFill>
                  <a:srgbClr val="595959"/>
                </a:solidFill>
                <a:latin typeface="Segoe UI"/>
                <a:cs typeface="Segoe UI"/>
              </a:rPr>
              <a:t>6</a:t>
            </a:r>
            <a:r>
              <a:rPr sz="1200" dirty="0">
                <a:solidFill>
                  <a:srgbClr val="595959"/>
                </a:solidFill>
                <a:latin typeface="Segoe UI"/>
                <a:cs typeface="Segoe UI"/>
              </a:rPr>
              <a:t>4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448952" y="6645457"/>
            <a:ext cx="6000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5" dirty="0">
                <a:solidFill>
                  <a:srgbClr val="595959"/>
                </a:solidFill>
                <a:latin typeface="Segoe UI"/>
                <a:cs typeface="Segoe UI"/>
              </a:rPr>
              <a:t>A</a:t>
            </a:r>
            <a:r>
              <a:rPr sz="1200" spc="-10" dirty="0">
                <a:solidFill>
                  <a:srgbClr val="595959"/>
                </a:solidFill>
                <a:latin typeface="Segoe UI"/>
                <a:cs typeface="Segoe UI"/>
              </a:rPr>
              <a:t>g</a:t>
            </a:r>
            <a:r>
              <a:rPr sz="1200" dirty="0">
                <a:solidFill>
                  <a:srgbClr val="595959"/>
                </a:solidFill>
                <a:latin typeface="Segoe UI"/>
                <a:cs typeface="Segoe UI"/>
              </a:rPr>
              <a:t>e</a:t>
            </a:r>
            <a:r>
              <a:rPr sz="1200" spc="-60" dirty="0">
                <a:solidFill>
                  <a:srgbClr val="595959"/>
                </a:solidFill>
                <a:latin typeface="Segoe UI"/>
                <a:cs typeface="Segoe UI"/>
              </a:rPr>
              <a:t> </a:t>
            </a:r>
            <a:r>
              <a:rPr sz="1200" spc="50" dirty="0">
                <a:solidFill>
                  <a:srgbClr val="595959"/>
                </a:solidFill>
                <a:latin typeface="Segoe UI"/>
                <a:cs typeface="Segoe UI"/>
              </a:rPr>
              <a:t>6</a:t>
            </a:r>
            <a:r>
              <a:rPr sz="1200" spc="-50" dirty="0">
                <a:solidFill>
                  <a:srgbClr val="595959"/>
                </a:solidFill>
                <a:latin typeface="Segoe UI"/>
                <a:cs typeface="Segoe UI"/>
              </a:rPr>
              <a:t>5</a:t>
            </a:r>
            <a:r>
              <a:rPr sz="1200" dirty="0">
                <a:solidFill>
                  <a:srgbClr val="595959"/>
                </a:solidFill>
                <a:latin typeface="Segoe UI"/>
                <a:cs typeface="Segoe UI"/>
              </a:rPr>
              <a:t>+</a:t>
            </a:r>
            <a:endParaRPr sz="1200" dirty="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002677"/>
                </a:solidFill>
              </a:rPr>
              <a:t>C</a:t>
            </a:r>
            <a:r>
              <a:rPr spc="-5" dirty="0">
                <a:solidFill>
                  <a:srgbClr val="002677"/>
                </a:solidFill>
              </a:rPr>
              <a:t>ont</a:t>
            </a:r>
            <a:r>
              <a:rPr spc="-10" dirty="0">
                <a:solidFill>
                  <a:srgbClr val="002677"/>
                </a:solidFill>
              </a:rPr>
              <a:t>e</a:t>
            </a:r>
            <a:r>
              <a:rPr spc="-5" dirty="0">
                <a:solidFill>
                  <a:srgbClr val="002677"/>
                </a:solidFill>
              </a:rPr>
              <a:t>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04683" y="2312658"/>
            <a:ext cx="205549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2677"/>
                </a:solidFill>
                <a:latin typeface="Segoe UI"/>
                <a:cs typeface="Segoe UI"/>
              </a:rPr>
              <a:t>Ho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w</a:t>
            </a:r>
            <a:r>
              <a:rPr sz="1600" b="1" spc="-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y</a:t>
            </a:r>
            <a:r>
              <a:rPr sz="1600" b="1" spc="-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600" b="1" spc="-10" dirty="0">
                <a:solidFill>
                  <a:srgbClr val="002677"/>
                </a:solidFill>
                <a:latin typeface="Segoe UI"/>
                <a:cs typeface="Segoe UI"/>
              </a:rPr>
              <a:t>u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600" b="1" spc="-5" dirty="0">
                <a:solidFill>
                  <a:srgbClr val="002677"/>
                </a:solidFill>
                <a:latin typeface="Segoe UI"/>
                <a:cs typeface="Segoe UI"/>
              </a:rPr>
              <a:t> pl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an</a:t>
            </a:r>
            <a:r>
              <a:rPr sz="1600" b="1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002677"/>
                </a:solidFill>
                <a:latin typeface="Segoe UI"/>
                <a:cs typeface="Segoe UI"/>
              </a:rPr>
              <a:t>wo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600" b="1" spc="5" dirty="0">
                <a:solidFill>
                  <a:srgbClr val="002677"/>
                </a:solidFill>
                <a:latin typeface="Segoe UI"/>
                <a:cs typeface="Segoe UI"/>
              </a:rPr>
              <a:t>k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04683" y="3720834"/>
            <a:ext cx="181927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W</a:t>
            </a:r>
            <a:r>
              <a:rPr sz="1600" b="1" spc="-5"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y</a:t>
            </a:r>
            <a:r>
              <a:rPr sz="1600" b="1" spc="-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600" b="1" dirty="0">
                <a:solidFill>
                  <a:srgbClr val="002677"/>
                </a:solidFill>
                <a:latin typeface="Arial"/>
                <a:cs typeface="Arial"/>
              </a:rPr>
              <a:t>’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1600" b="1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002677"/>
                </a:solidFill>
                <a:latin typeface="Segoe UI"/>
                <a:cs typeface="Segoe UI"/>
              </a:rPr>
              <a:t>impo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rta</a:t>
            </a:r>
            <a:r>
              <a:rPr sz="1600" b="1" spc="-1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t to</a:t>
            </a:r>
            <a:r>
              <a:rPr sz="1600" b="1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600" b="1" spc="-10" dirty="0">
                <a:solidFill>
                  <a:srgbClr val="002677"/>
                </a:solidFill>
                <a:latin typeface="Segoe UI"/>
                <a:cs typeface="Segoe UI"/>
              </a:rPr>
              <a:t>v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600" b="1" spc="-10" dirty="0">
                <a:solidFill>
                  <a:srgbClr val="002677"/>
                </a:solidFill>
                <a:latin typeface="Segoe UI"/>
                <a:cs typeface="Segoe UI"/>
              </a:rPr>
              <a:t> n</a:t>
            </a:r>
            <a:r>
              <a:rPr sz="1600" b="1" spc="-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w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04683" y="5141202"/>
            <a:ext cx="21031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5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1600" b="1" spc="-15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600" b="1" spc="-5" dirty="0">
                <a:solidFill>
                  <a:srgbClr val="002677"/>
                </a:solidFill>
                <a:latin typeface="Segoe UI"/>
                <a:cs typeface="Segoe UI"/>
              </a:rPr>
              <a:t>ves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600" b="1" spc="-5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1600" b="1" spc="-1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g</a:t>
            </a:r>
            <a:r>
              <a:rPr sz="1600" b="1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y</a:t>
            </a:r>
            <a:r>
              <a:rPr sz="1600" b="1" spc="-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600" b="1" spc="-10" dirty="0">
                <a:solidFill>
                  <a:srgbClr val="002677"/>
                </a:solidFill>
                <a:latin typeface="Segoe UI"/>
                <a:cs typeface="Segoe UI"/>
              </a:rPr>
              <a:t>u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600" b="1" spc="-5" dirty="0">
                <a:solidFill>
                  <a:srgbClr val="002677"/>
                </a:solidFill>
                <a:latin typeface="Segoe UI"/>
                <a:cs typeface="Segoe UI"/>
              </a:rPr>
              <a:t> mo</a:t>
            </a:r>
            <a:r>
              <a:rPr sz="1600" b="1" spc="-1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600" b="1" spc="-5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y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95004" y="2312658"/>
            <a:ext cx="180530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sz="1600" b="1" spc="-5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600" b="1" spc="-1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600" b="1" spc="-5" dirty="0">
                <a:solidFill>
                  <a:srgbClr val="002677"/>
                </a:solidFill>
                <a:latin typeface="Segoe UI"/>
                <a:cs typeface="Segoe UI"/>
              </a:rPr>
              <a:t>ol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l</a:t>
            </a:r>
            <a:r>
              <a:rPr sz="1600" b="1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600" b="1" spc="-1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d</a:t>
            </a:r>
            <a:r>
              <a:rPr sz="1600" b="1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600" b="1" spc="-1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600" b="1" spc="-5" dirty="0">
                <a:solidFill>
                  <a:srgbClr val="002677"/>
                </a:solidFill>
                <a:latin typeface="Segoe UI"/>
                <a:cs typeface="Segoe UI"/>
              </a:rPr>
              <a:t>g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e y</a:t>
            </a:r>
            <a:r>
              <a:rPr sz="1600" b="1" spc="-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600" b="1" spc="-10" dirty="0">
                <a:solidFill>
                  <a:srgbClr val="002677"/>
                </a:solidFill>
                <a:latin typeface="Segoe UI"/>
                <a:cs typeface="Segoe UI"/>
              </a:rPr>
              <a:t>u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600" b="1" spc="-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600" b="1" spc="-10" dirty="0">
                <a:solidFill>
                  <a:srgbClr val="002677"/>
                </a:solidFill>
                <a:latin typeface="Segoe UI"/>
                <a:cs typeface="Segoe UI"/>
              </a:rPr>
              <a:t>cc</a:t>
            </a:r>
            <a:r>
              <a:rPr sz="1600" b="1" spc="-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600" b="1" spc="-10" dirty="0">
                <a:solidFill>
                  <a:srgbClr val="002677"/>
                </a:solidFill>
                <a:latin typeface="Segoe UI"/>
                <a:cs typeface="Segoe UI"/>
              </a:rPr>
              <a:t>un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79703" y="2257098"/>
            <a:ext cx="281305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b="1" dirty="0">
                <a:solidFill>
                  <a:srgbClr val="3369FF"/>
                </a:solidFill>
                <a:latin typeface="Segoe UI"/>
                <a:cs typeface="Segoe UI"/>
              </a:rPr>
              <a:t>1</a:t>
            </a:r>
            <a:endParaRPr sz="35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79703" y="3659178"/>
            <a:ext cx="281305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b="1" dirty="0">
                <a:solidFill>
                  <a:srgbClr val="3369FF"/>
                </a:solidFill>
                <a:latin typeface="Segoe UI"/>
                <a:cs typeface="Segoe UI"/>
              </a:rPr>
              <a:t>2</a:t>
            </a:r>
            <a:endParaRPr sz="35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79703" y="5073450"/>
            <a:ext cx="281305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b="1" dirty="0">
                <a:solidFill>
                  <a:srgbClr val="3369FF"/>
                </a:solidFill>
                <a:latin typeface="Segoe UI"/>
                <a:cs typeface="Segoe UI"/>
              </a:rPr>
              <a:t>3</a:t>
            </a:r>
            <a:endParaRPr sz="35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18073" y="2257098"/>
            <a:ext cx="281305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b="1" dirty="0">
                <a:solidFill>
                  <a:srgbClr val="3369FF"/>
                </a:solidFill>
                <a:latin typeface="Segoe UI"/>
                <a:cs typeface="Segoe UI"/>
              </a:rPr>
              <a:t>4</a:t>
            </a:r>
            <a:endParaRPr sz="3500"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61774" y="2171702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>
                <a:moveTo>
                  <a:pt x="3276601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0025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61774" y="3579877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>
                <a:moveTo>
                  <a:pt x="3276601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0025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61774" y="5000965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>
                <a:moveTo>
                  <a:pt x="3276601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0025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76787" y="2171700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>
                <a:moveTo>
                  <a:pt x="3276601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0025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481252" y="778221"/>
            <a:ext cx="3889375" cy="69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810"/>
              </a:lnSpc>
            </a:pPr>
            <a:r>
              <a:rPr sz="2500" b="1" spc="-5" dirty="0">
                <a:solidFill>
                  <a:srgbClr val="002577"/>
                </a:solidFill>
                <a:latin typeface="Segoe UI"/>
                <a:cs typeface="Segoe UI"/>
              </a:rPr>
              <a:t>He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2500" b="1" spc="-5" dirty="0">
                <a:solidFill>
                  <a:srgbClr val="002577"/>
                </a:solidFill>
                <a:latin typeface="Segoe UI"/>
                <a:cs typeface="Segoe UI"/>
              </a:rPr>
              <a:t>p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ing</a:t>
            </a:r>
            <a:r>
              <a:rPr sz="2500" b="1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2500" b="1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2500" b="1" spc="-5" dirty="0">
                <a:solidFill>
                  <a:srgbClr val="002577"/>
                </a:solidFill>
                <a:latin typeface="Segoe UI"/>
                <a:cs typeface="Segoe UI"/>
              </a:rPr>
              <a:t> p</a:t>
            </a:r>
            <a:r>
              <a:rPr sz="2500" b="1" spc="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2500" b="1" spc="-5" dirty="0">
                <a:solidFill>
                  <a:srgbClr val="002577"/>
                </a:solidFill>
                <a:latin typeface="Segoe UI"/>
                <a:cs typeface="Segoe UI"/>
              </a:rPr>
              <a:t>ep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are</a:t>
            </a:r>
            <a:r>
              <a:rPr sz="2500" b="1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f</a:t>
            </a:r>
            <a:r>
              <a:rPr sz="2500" b="1" spc="-5" dirty="0">
                <a:solidFill>
                  <a:srgbClr val="002577"/>
                </a:solidFill>
                <a:latin typeface="Segoe UI"/>
                <a:cs typeface="Segoe UI"/>
              </a:rPr>
              <a:t>or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 a c</a:t>
            </a:r>
            <a:r>
              <a:rPr sz="2500" b="1" spc="-5" dirty="0">
                <a:solidFill>
                  <a:srgbClr val="002577"/>
                </a:solidFill>
                <a:latin typeface="Segoe UI"/>
                <a:cs typeface="Segoe UI"/>
              </a:rPr>
              <a:t>om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f</a:t>
            </a:r>
            <a:r>
              <a:rPr sz="2500" b="1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rta</a:t>
            </a:r>
            <a:r>
              <a:rPr sz="2500" b="1" spc="-5" dirty="0">
                <a:solidFill>
                  <a:srgbClr val="002577"/>
                </a:solidFill>
                <a:latin typeface="Segoe UI"/>
                <a:cs typeface="Segoe UI"/>
              </a:rPr>
              <a:t>b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le</a:t>
            </a:r>
            <a:r>
              <a:rPr sz="2500" b="1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2500" b="1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tir</a:t>
            </a:r>
            <a:r>
              <a:rPr sz="2500" b="1" spc="-5" dirty="0">
                <a:solidFill>
                  <a:srgbClr val="002577"/>
                </a:solidFill>
                <a:latin typeface="Segoe UI"/>
                <a:cs typeface="Segoe UI"/>
              </a:rPr>
              <a:t>eme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nt</a:t>
            </a:r>
            <a:endParaRPr sz="250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5980" y="6863455"/>
            <a:ext cx="6393815" cy="4959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 marR="5080" indent="-8255">
              <a:lnSpc>
                <a:spcPct val="100800"/>
              </a:lnSpc>
            </a:pPr>
            <a:r>
              <a:rPr sz="800" b="1" spc="-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b="1" dirty="0">
                <a:solidFill>
                  <a:srgbClr val="75787B"/>
                </a:solidFill>
                <a:latin typeface="Segoe UI"/>
                <a:cs typeface="Segoe UI"/>
              </a:rPr>
              <a:t>mp</a:t>
            </a:r>
            <a:r>
              <a:rPr sz="800" b="1" spc="-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b="1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b="1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b="1" spc="-1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b="1" dirty="0">
                <a:solidFill>
                  <a:srgbClr val="75787B"/>
                </a:solidFill>
                <a:latin typeface="Segoe UI"/>
                <a:cs typeface="Segoe UI"/>
              </a:rPr>
              <a:t>nt</a:t>
            </a:r>
            <a:r>
              <a:rPr sz="800" b="1" spc="5" dirty="0">
                <a:solidFill>
                  <a:srgbClr val="75787B"/>
                </a:solidFill>
                <a:latin typeface="Segoe UI"/>
                <a:cs typeface="Segoe UI"/>
              </a:rPr>
              <a:t> N</a:t>
            </a:r>
            <a:r>
              <a:rPr sz="800" b="1" spc="-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b="1" dirty="0">
                <a:solidFill>
                  <a:srgbClr val="75787B"/>
                </a:solidFill>
                <a:latin typeface="Segoe UI"/>
                <a:cs typeface="Segoe UI"/>
              </a:rPr>
              <a:t>te: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qu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ab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 b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li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v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n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k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w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dd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ss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al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s,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we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've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ne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p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n to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ve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as an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al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al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.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cco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,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h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p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n 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ff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ns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te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-15" dirty="0">
                <a:solidFill>
                  <a:srgbClr val="75787B"/>
                </a:solidFill>
                <a:latin typeface="Segoe UI"/>
                <a:cs typeface="Segoe UI"/>
              </a:rPr>
              <a:t>v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stm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v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ic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,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k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ct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ct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re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mm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nd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n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ic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app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ic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v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stm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-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-15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pt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n.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s,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oa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ci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umst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un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q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,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q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th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v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z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n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cia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ss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l.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695004" y="3720834"/>
            <a:ext cx="249174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600" b="1" spc="-1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600" b="1" spc="-5" dirty="0">
                <a:solidFill>
                  <a:srgbClr val="002677"/>
                </a:solidFill>
                <a:latin typeface="Segoe UI"/>
                <a:cs typeface="Segoe UI"/>
              </a:rPr>
              <a:t>ol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l</a:t>
            </a:r>
            <a:r>
              <a:rPr sz="1600" b="1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z="1600" b="1" spc="-10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600" b="1" spc="-1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600" b="1" spc="-5" dirty="0">
                <a:solidFill>
                  <a:srgbClr val="002677"/>
                </a:solidFill>
                <a:latin typeface="Segoe UI"/>
                <a:cs typeface="Segoe UI"/>
              </a:rPr>
              <a:t>ge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d</a:t>
            </a:r>
            <a:r>
              <a:rPr sz="1600" b="1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600" b="1" spc="-10" dirty="0">
                <a:solidFill>
                  <a:srgbClr val="002677"/>
                </a:solidFill>
                <a:latin typeface="Segoe UI"/>
                <a:cs typeface="Segoe UI"/>
              </a:rPr>
              <a:t>cc</a:t>
            </a:r>
            <a:r>
              <a:rPr sz="1600" b="1" spc="-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600" b="1" spc="-10" dirty="0">
                <a:solidFill>
                  <a:srgbClr val="002677"/>
                </a:solidFill>
                <a:latin typeface="Segoe UI"/>
                <a:cs typeface="Segoe UI"/>
              </a:rPr>
              <a:t>un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918073" y="3665274"/>
            <a:ext cx="281305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b="1" dirty="0">
                <a:solidFill>
                  <a:srgbClr val="3369FF"/>
                </a:solidFill>
                <a:latin typeface="Segoe UI"/>
                <a:cs typeface="Segoe UI"/>
              </a:rPr>
              <a:t>5</a:t>
            </a:r>
            <a:endParaRPr sz="3500">
              <a:latin typeface="Segoe UI"/>
              <a:cs typeface="Segoe U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876787" y="3580951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>
                <a:moveTo>
                  <a:pt x="3276601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0025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695004" y="5141202"/>
            <a:ext cx="228028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W</a:t>
            </a:r>
            <a:r>
              <a:rPr sz="1600" b="1" spc="-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600" b="1" spc="5" dirty="0">
                <a:solidFill>
                  <a:srgbClr val="002677"/>
                </a:solidFill>
                <a:latin typeface="Segoe UI"/>
                <a:cs typeface="Segoe UI"/>
              </a:rPr>
              <a:t>k</a:t>
            </a:r>
            <a:r>
              <a:rPr sz="1600" b="1" spc="-1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1600" b="1" spc="-5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g</a:t>
            </a:r>
            <a:r>
              <a:rPr sz="1600" b="1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002677"/>
                </a:solidFill>
                <a:latin typeface="Segoe UI"/>
                <a:cs typeface="Segoe UI"/>
              </a:rPr>
              <a:t>w</a:t>
            </a:r>
            <a:r>
              <a:rPr sz="1600" b="1" spc="-1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th</a:t>
            </a:r>
            <a:r>
              <a:rPr sz="1600" b="1" spc="-5" dirty="0">
                <a:solidFill>
                  <a:srgbClr val="002677"/>
                </a:solidFill>
                <a:latin typeface="Segoe UI"/>
                <a:cs typeface="Segoe UI"/>
              </a:rPr>
              <a:t> Equ</a:t>
            </a:r>
            <a:r>
              <a:rPr sz="1600" b="1" spc="-1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ta</a:t>
            </a:r>
            <a:r>
              <a:rPr sz="1600" b="1" spc="-10" dirty="0">
                <a:solidFill>
                  <a:srgbClr val="002677"/>
                </a:solidFill>
                <a:latin typeface="Segoe UI"/>
                <a:cs typeface="Segoe UI"/>
              </a:rPr>
              <a:t>bl</a:t>
            </a:r>
            <a:r>
              <a:rPr sz="1600" b="1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918073" y="5085642"/>
            <a:ext cx="281305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b="1" dirty="0">
                <a:solidFill>
                  <a:srgbClr val="3369FF"/>
                </a:solidFill>
                <a:latin typeface="Segoe UI"/>
                <a:cs typeface="Segoe UI"/>
              </a:rPr>
              <a:t>6</a:t>
            </a:r>
            <a:endParaRPr sz="3500">
              <a:latin typeface="Segoe UI"/>
              <a:cs typeface="Segoe U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876787" y="5000965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>
                <a:moveTo>
                  <a:pt x="3276601" y="0"/>
                </a:moveTo>
                <a:lnTo>
                  <a:pt x="0" y="1"/>
                </a:lnTo>
              </a:path>
            </a:pathLst>
          </a:custGeom>
          <a:ln w="12700">
            <a:solidFill>
              <a:srgbClr val="0025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P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ep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fo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4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c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pc="-4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fo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rt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b</a:t>
            </a:r>
            <a:r>
              <a:rPr spc="-10" dirty="0">
                <a:solidFill>
                  <a:srgbClr val="002677"/>
                </a:solidFill>
                <a:latin typeface="Segoe UI"/>
                <a:cs typeface="Segoe UI"/>
              </a:rPr>
              <a:t>l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pc="-1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4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pc="-4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00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,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202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0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  <a:latin typeface="Segoe UI"/>
                <a:cs typeface="Segoe UI"/>
              </a:rPr>
              <a:t>2</a:t>
            </a:fld>
            <a:endParaRPr dirty="0">
              <a:solidFill>
                <a:srgbClr val="002677"/>
              </a:solidFill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34014" y="1631496"/>
            <a:ext cx="21653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cu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ula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io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st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ing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at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ge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35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29734" y="1631496"/>
            <a:ext cx="21653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cu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ula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io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st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ing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at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ge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25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pc="5" dirty="0">
                <a:solidFill>
                  <a:srgbClr val="002677"/>
                </a:solidFill>
              </a:rPr>
              <a:t>H</a:t>
            </a:r>
            <a:r>
              <a:rPr spc="-5" dirty="0">
                <a:solidFill>
                  <a:srgbClr val="002677"/>
                </a:solidFill>
              </a:rPr>
              <a:t>o</a:t>
            </a:r>
            <a:r>
              <a:rPr dirty="0">
                <a:solidFill>
                  <a:srgbClr val="002677"/>
                </a:solidFill>
              </a:rPr>
              <a:t>w</a:t>
            </a:r>
            <a:r>
              <a:rPr spc="-10" dirty="0">
                <a:solidFill>
                  <a:srgbClr val="002677"/>
                </a:solidFill>
              </a:rPr>
              <a:t> </a:t>
            </a:r>
            <a:r>
              <a:rPr spc="-5" dirty="0">
                <a:solidFill>
                  <a:srgbClr val="002677"/>
                </a:solidFill>
              </a:rPr>
              <a:t>t</a:t>
            </a:r>
            <a:r>
              <a:rPr spc="5" dirty="0">
                <a:solidFill>
                  <a:srgbClr val="002677"/>
                </a:solidFill>
              </a:rPr>
              <a:t>i</a:t>
            </a:r>
            <a:r>
              <a:rPr spc="-10" dirty="0">
                <a:solidFill>
                  <a:srgbClr val="002677"/>
                </a:solidFill>
              </a:rPr>
              <a:t>m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15" dirty="0">
                <a:solidFill>
                  <a:srgbClr val="002677"/>
                </a:solidFill>
              </a:rPr>
              <a:t> </a:t>
            </a:r>
            <a:r>
              <a:rPr spc="-5" dirty="0">
                <a:solidFill>
                  <a:srgbClr val="002677"/>
                </a:solidFill>
              </a:rPr>
              <a:t>c</a:t>
            </a:r>
            <a:r>
              <a:rPr dirty="0">
                <a:solidFill>
                  <a:srgbClr val="002677"/>
                </a:solidFill>
              </a:rPr>
              <a:t>an</a:t>
            </a:r>
            <a:r>
              <a:rPr spc="-10" dirty="0">
                <a:solidFill>
                  <a:srgbClr val="002677"/>
                </a:solidFill>
              </a:rPr>
              <a:t> </a:t>
            </a:r>
            <a:r>
              <a:rPr spc="5" dirty="0">
                <a:solidFill>
                  <a:srgbClr val="002677"/>
                </a:solidFill>
              </a:rPr>
              <a:t>h</a:t>
            </a:r>
            <a:r>
              <a:rPr spc="-10" dirty="0">
                <a:solidFill>
                  <a:srgbClr val="002677"/>
                </a:solidFill>
              </a:rPr>
              <a:t>e</a:t>
            </a:r>
            <a:r>
              <a:rPr spc="5" dirty="0">
                <a:solidFill>
                  <a:srgbClr val="002677"/>
                </a:solidFill>
              </a:rPr>
              <a:t>l</a:t>
            </a:r>
            <a:r>
              <a:rPr dirty="0">
                <a:solidFill>
                  <a:srgbClr val="002677"/>
                </a:solidFill>
              </a:rPr>
              <a:t>p</a:t>
            </a:r>
            <a:r>
              <a:rPr spc="-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y</a:t>
            </a:r>
            <a:r>
              <a:rPr spc="-5" dirty="0">
                <a:solidFill>
                  <a:srgbClr val="002677"/>
                </a:solidFill>
              </a:rPr>
              <a:t>o</a:t>
            </a:r>
            <a:r>
              <a:rPr dirty="0">
                <a:solidFill>
                  <a:srgbClr val="002677"/>
                </a:solidFill>
              </a:rPr>
              <a:t>u</a:t>
            </a:r>
            <a:r>
              <a:rPr spc="-10" dirty="0">
                <a:solidFill>
                  <a:srgbClr val="002677"/>
                </a:solidFill>
              </a:rPr>
              <a:t> </a:t>
            </a:r>
            <a:r>
              <a:rPr spc="-5" dirty="0">
                <a:solidFill>
                  <a:srgbClr val="002677"/>
                </a:solidFill>
              </a:rPr>
              <a:t>s</a:t>
            </a:r>
            <a:r>
              <a:rPr dirty="0">
                <a:solidFill>
                  <a:srgbClr val="002677"/>
                </a:solidFill>
              </a:rPr>
              <a:t>ave</a:t>
            </a:r>
            <a:r>
              <a:rPr spc="-15" dirty="0">
                <a:solidFill>
                  <a:srgbClr val="002677"/>
                </a:solidFill>
              </a:rPr>
              <a:t> </a:t>
            </a:r>
            <a:r>
              <a:rPr spc="-10" dirty="0">
                <a:solidFill>
                  <a:srgbClr val="002677"/>
                </a:solidFill>
              </a:rPr>
              <a:t>m</a:t>
            </a:r>
            <a:r>
              <a:rPr spc="-5" dirty="0">
                <a:solidFill>
                  <a:srgbClr val="002677"/>
                </a:solidFill>
              </a:rPr>
              <a:t>o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dirty="0">
                <a:solidFill>
                  <a:srgbClr val="002677"/>
                </a:solidFill>
              </a:rPr>
              <a:t>e</a:t>
            </a:r>
          </a:p>
        </p:txBody>
      </p:sp>
      <p:sp>
        <p:nvSpPr>
          <p:cNvPr id="5" name="object 5"/>
          <p:cNvSpPr/>
          <p:nvPr/>
        </p:nvSpPr>
        <p:spPr>
          <a:xfrm>
            <a:off x="10476679" y="1608192"/>
            <a:ext cx="210820" cy="208915"/>
          </a:xfrm>
          <a:custGeom>
            <a:avLst/>
            <a:gdLst/>
            <a:ahLst/>
            <a:cxnLst/>
            <a:rect l="l" t="t" r="r" b="b"/>
            <a:pathLst>
              <a:path w="210820" h="208914">
                <a:moveTo>
                  <a:pt x="94725" y="0"/>
                </a:moveTo>
                <a:lnTo>
                  <a:pt x="54417" y="12517"/>
                </a:lnTo>
                <a:lnTo>
                  <a:pt x="22942" y="39074"/>
                </a:lnTo>
                <a:lnTo>
                  <a:pt x="3940" y="76029"/>
                </a:lnTo>
                <a:lnTo>
                  <a:pt x="0" y="104645"/>
                </a:lnTo>
                <a:lnTo>
                  <a:pt x="279" y="112348"/>
                </a:lnTo>
                <a:lnTo>
                  <a:pt x="10844" y="150537"/>
                </a:lnTo>
                <a:lnTo>
                  <a:pt x="35380" y="181372"/>
                </a:lnTo>
                <a:lnTo>
                  <a:pt x="72078" y="201828"/>
                </a:lnTo>
                <a:lnTo>
                  <a:pt x="119132" y="208878"/>
                </a:lnTo>
                <a:lnTo>
                  <a:pt x="132856" y="206093"/>
                </a:lnTo>
                <a:lnTo>
                  <a:pt x="169264" y="187666"/>
                </a:lnTo>
                <a:lnTo>
                  <a:pt x="195873" y="156432"/>
                </a:lnTo>
                <a:lnTo>
                  <a:pt x="209270" y="115356"/>
                </a:lnTo>
                <a:lnTo>
                  <a:pt x="210210" y="99989"/>
                </a:lnTo>
                <a:lnTo>
                  <a:pt x="208698" y="86266"/>
                </a:lnTo>
                <a:lnTo>
                  <a:pt x="193998" y="49104"/>
                </a:lnTo>
                <a:lnTo>
                  <a:pt x="165779" y="20412"/>
                </a:lnTo>
                <a:lnTo>
                  <a:pt x="126258" y="3351"/>
                </a:lnTo>
                <a:lnTo>
                  <a:pt x="94725" y="0"/>
                </a:lnTo>
                <a:close/>
              </a:path>
            </a:pathLst>
          </a:custGeom>
          <a:solidFill>
            <a:srgbClr val="336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0" y="1608313"/>
            <a:ext cx="210185" cy="212725"/>
          </a:xfrm>
          <a:custGeom>
            <a:avLst/>
            <a:gdLst/>
            <a:ahLst/>
            <a:cxnLst/>
            <a:rect l="l" t="t" r="r" b="b"/>
            <a:pathLst>
              <a:path w="210184" h="212725">
                <a:moveTo>
                  <a:pt x="93637" y="0"/>
                </a:moveTo>
                <a:lnTo>
                  <a:pt x="53754" y="12948"/>
                </a:lnTo>
                <a:lnTo>
                  <a:pt x="22649" y="39869"/>
                </a:lnTo>
                <a:lnTo>
                  <a:pt x="3888" y="77146"/>
                </a:lnTo>
                <a:lnTo>
                  <a:pt x="0" y="105965"/>
                </a:lnTo>
                <a:lnTo>
                  <a:pt x="854" y="119606"/>
                </a:lnTo>
                <a:lnTo>
                  <a:pt x="14163" y="159266"/>
                </a:lnTo>
                <a:lnTo>
                  <a:pt x="41129" y="190125"/>
                </a:lnTo>
                <a:lnTo>
                  <a:pt x="78565" y="208697"/>
                </a:lnTo>
                <a:lnTo>
                  <a:pt x="107764" y="212530"/>
                </a:lnTo>
                <a:lnTo>
                  <a:pt x="121728" y="211240"/>
                </a:lnTo>
                <a:lnTo>
                  <a:pt x="159618" y="196893"/>
                </a:lnTo>
                <a:lnTo>
                  <a:pt x="188974" y="168914"/>
                </a:lnTo>
                <a:lnTo>
                  <a:pt x="206545" y="129979"/>
                </a:lnTo>
                <a:lnTo>
                  <a:pt x="210106" y="99256"/>
                </a:lnTo>
                <a:lnTo>
                  <a:pt x="208372" y="85581"/>
                </a:lnTo>
                <a:lnTo>
                  <a:pt x="193259" y="48612"/>
                </a:lnTo>
                <a:lnTo>
                  <a:pt x="164874" y="20140"/>
                </a:lnTo>
                <a:lnTo>
                  <a:pt x="125266" y="3270"/>
                </a:lnTo>
                <a:lnTo>
                  <a:pt x="93637" y="0"/>
                </a:lnTo>
                <a:close/>
              </a:path>
            </a:pathLst>
          </a:custGeom>
          <a:solidFill>
            <a:srgbClr val="002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5224" y="7128631"/>
            <a:ext cx="1348422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790"/>
              </a:lnSpc>
            </a:pP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h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h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yp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cal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x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ssum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an 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nnu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al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$6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,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00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0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ib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n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b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nn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co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nu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70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.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Assum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es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x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-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erre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co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w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th an 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nnu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al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ate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ur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n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7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% 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w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h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w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s.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al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ba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 p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to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b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on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.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x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be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du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n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b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io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n.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ill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ust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ve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ur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.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er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ur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.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In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v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v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v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k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cl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k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lo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ss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.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w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n a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cco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unt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n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an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x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.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8689" y="2295099"/>
            <a:ext cx="3418840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89"/>
              </a:lnSpc>
            </a:pP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he 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b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f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it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s 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of t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x</a:t>
            </a:r>
            <a:r>
              <a:rPr sz="1800" b="1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d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f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rr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l 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d 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co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pound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g e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rn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ngs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86400" y="2749295"/>
            <a:ext cx="8482584" cy="3651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6400" y="4611623"/>
            <a:ext cx="8482584" cy="1789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94242" y="2767785"/>
            <a:ext cx="8473440" cy="3623945"/>
          </a:xfrm>
          <a:custGeom>
            <a:avLst/>
            <a:gdLst/>
            <a:ahLst/>
            <a:cxnLst/>
            <a:rect l="l" t="t" r="r" b="b"/>
            <a:pathLst>
              <a:path w="8473440" h="3623945">
                <a:moveTo>
                  <a:pt x="8473154" y="0"/>
                </a:moveTo>
                <a:lnTo>
                  <a:pt x="8279669" y="249734"/>
                </a:lnTo>
                <a:lnTo>
                  <a:pt x="8087645" y="481382"/>
                </a:lnTo>
                <a:lnTo>
                  <a:pt x="7895621" y="697790"/>
                </a:lnTo>
                <a:lnTo>
                  <a:pt x="7703597" y="902006"/>
                </a:lnTo>
                <a:lnTo>
                  <a:pt x="7511573" y="1090982"/>
                </a:lnTo>
                <a:lnTo>
                  <a:pt x="7316501" y="1270814"/>
                </a:lnTo>
                <a:lnTo>
                  <a:pt x="7124477" y="1435406"/>
                </a:lnTo>
                <a:lnTo>
                  <a:pt x="6932453" y="1590854"/>
                </a:lnTo>
                <a:lnTo>
                  <a:pt x="6740429" y="1734110"/>
                </a:lnTo>
                <a:lnTo>
                  <a:pt x="6548405" y="1871270"/>
                </a:lnTo>
                <a:lnTo>
                  <a:pt x="6356381" y="1996238"/>
                </a:lnTo>
                <a:lnTo>
                  <a:pt x="6161309" y="2115110"/>
                </a:lnTo>
                <a:lnTo>
                  <a:pt x="5969285" y="2224838"/>
                </a:lnTo>
                <a:lnTo>
                  <a:pt x="5777261" y="2328470"/>
                </a:lnTo>
                <a:lnTo>
                  <a:pt x="5585237" y="2426006"/>
                </a:lnTo>
                <a:lnTo>
                  <a:pt x="5393213" y="2514398"/>
                </a:lnTo>
                <a:lnTo>
                  <a:pt x="5198141" y="2599742"/>
                </a:lnTo>
                <a:lnTo>
                  <a:pt x="5006117" y="2678990"/>
                </a:lnTo>
                <a:lnTo>
                  <a:pt x="4814093" y="2752142"/>
                </a:lnTo>
                <a:lnTo>
                  <a:pt x="4622069" y="2822246"/>
                </a:lnTo>
                <a:lnTo>
                  <a:pt x="4430045" y="2886254"/>
                </a:lnTo>
                <a:lnTo>
                  <a:pt x="4238021" y="2947214"/>
                </a:lnTo>
                <a:lnTo>
                  <a:pt x="4042949" y="3002078"/>
                </a:lnTo>
                <a:lnTo>
                  <a:pt x="3850925" y="3053894"/>
                </a:lnTo>
                <a:lnTo>
                  <a:pt x="3658901" y="3102662"/>
                </a:lnTo>
                <a:lnTo>
                  <a:pt x="3466877" y="3148382"/>
                </a:lnTo>
                <a:lnTo>
                  <a:pt x="3079781" y="3233726"/>
                </a:lnTo>
                <a:lnTo>
                  <a:pt x="2887757" y="3270302"/>
                </a:lnTo>
                <a:lnTo>
                  <a:pt x="2503709" y="3337358"/>
                </a:lnTo>
                <a:lnTo>
                  <a:pt x="2311685" y="3367838"/>
                </a:lnTo>
                <a:lnTo>
                  <a:pt x="1924589" y="3422702"/>
                </a:lnTo>
                <a:lnTo>
                  <a:pt x="1540541" y="3471470"/>
                </a:lnTo>
                <a:lnTo>
                  <a:pt x="1156493" y="3514142"/>
                </a:lnTo>
                <a:lnTo>
                  <a:pt x="769397" y="3550718"/>
                </a:lnTo>
                <a:lnTo>
                  <a:pt x="577373" y="3565958"/>
                </a:lnTo>
                <a:lnTo>
                  <a:pt x="385349" y="3584246"/>
                </a:lnTo>
                <a:lnTo>
                  <a:pt x="193325" y="3596438"/>
                </a:lnTo>
                <a:lnTo>
                  <a:pt x="0" y="3611678"/>
                </a:lnTo>
                <a:lnTo>
                  <a:pt x="0" y="3623519"/>
                </a:lnTo>
                <a:lnTo>
                  <a:pt x="8473154" y="3623519"/>
                </a:lnTo>
                <a:lnTo>
                  <a:pt x="8473154" y="0"/>
                </a:lnTo>
                <a:close/>
              </a:path>
            </a:pathLst>
          </a:custGeom>
          <a:solidFill>
            <a:srgbClr val="002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26807" y="4638356"/>
            <a:ext cx="6741159" cy="1753235"/>
          </a:xfrm>
          <a:custGeom>
            <a:avLst/>
            <a:gdLst/>
            <a:ahLst/>
            <a:cxnLst/>
            <a:rect l="l" t="t" r="r" b="b"/>
            <a:pathLst>
              <a:path w="6741159" h="1753235">
                <a:moveTo>
                  <a:pt x="6740588" y="0"/>
                </a:moveTo>
                <a:lnTo>
                  <a:pt x="6547104" y="125667"/>
                </a:lnTo>
                <a:lnTo>
                  <a:pt x="6355080" y="244539"/>
                </a:lnTo>
                <a:lnTo>
                  <a:pt x="6163056" y="354267"/>
                </a:lnTo>
                <a:lnTo>
                  <a:pt x="5971032" y="457899"/>
                </a:lnTo>
                <a:lnTo>
                  <a:pt x="5779008" y="555435"/>
                </a:lnTo>
                <a:lnTo>
                  <a:pt x="5391912" y="729171"/>
                </a:lnTo>
                <a:lnTo>
                  <a:pt x="5199888" y="808419"/>
                </a:lnTo>
                <a:lnTo>
                  <a:pt x="5007864" y="881571"/>
                </a:lnTo>
                <a:lnTo>
                  <a:pt x="4815840" y="951675"/>
                </a:lnTo>
                <a:lnTo>
                  <a:pt x="4623816" y="1015683"/>
                </a:lnTo>
                <a:lnTo>
                  <a:pt x="4428744" y="1076643"/>
                </a:lnTo>
                <a:lnTo>
                  <a:pt x="4236720" y="1131507"/>
                </a:lnTo>
                <a:lnTo>
                  <a:pt x="4044696" y="1183323"/>
                </a:lnTo>
                <a:lnTo>
                  <a:pt x="3852672" y="1232091"/>
                </a:lnTo>
                <a:lnTo>
                  <a:pt x="3660648" y="1277811"/>
                </a:lnTo>
                <a:lnTo>
                  <a:pt x="3273552" y="1363155"/>
                </a:lnTo>
                <a:lnTo>
                  <a:pt x="3081528" y="1399731"/>
                </a:lnTo>
                <a:lnTo>
                  <a:pt x="2697480" y="1466787"/>
                </a:lnTo>
                <a:lnTo>
                  <a:pt x="2505456" y="1497267"/>
                </a:lnTo>
                <a:lnTo>
                  <a:pt x="2118360" y="1552131"/>
                </a:lnTo>
                <a:lnTo>
                  <a:pt x="1734312" y="1600899"/>
                </a:lnTo>
                <a:lnTo>
                  <a:pt x="1347216" y="1643571"/>
                </a:lnTo>
                <a:lnTo>
                  <a:pt x="963168" y="1680147"/>
                </a:lnTo>
                <a:lnTo>
                  <a:pt x="771144" y="1695387"/>
                </a:lnTo>
                <a:lnTo>
                  <a:pt x="579120" y="1713675"/>
                </a:lnTo>
                <a:lnTo>
                  <a:pt x="387096" y="1725867"/>
                </a:lnTo>
                <a:lnTo>
                  <a:pt x="192024" y="1741107"/>
                </a:lnTo>
                <a:lnTo>
                  <a:pt x="0" y="1752949"/>
                </a:lnTo>
                <a:lnTo>
                  <a:pt x="6740588" y="1752949"/>
                </a:lnTo>
                <a:lnTo>
                  <a:pt x="6740588" y="0"/>
                </a:lnTo>
                <a:close/>
              </a:path>
            </a:pathLst>
          </a:custGeom>
          <a:solidFill>
            <a:srgbClr val="336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94242" y="4638356"/>
            <a:ext cx="8473440" cy="1753235"/>
          </a:xfrm>
          <a:custGeom>
            <a:avLst/>
            <a:gdLst/>
            <a:ahLst/>
            <a:cxnLst/>
            <a:rect l="l" t="t" r="r" b="b"/>
            <a:pathLst>
              <a:path w="8473440" h="1753235">
                <a:moveTo>
                  <a:pt x="0" y="1752949"/>
                </a:moveTo>
                <a:lnTo>
                  <a:pt x="0" y="1752949"/>
                </a:lnTo>
                <a:lnTo>
                  <a:pt x="1732566" y="1752949"/>
                </a:lnTo>
                <a:lnTo>
                  <a:pt x="1924590" y="1741108"/>
                </a:lnTo>
                <a:lnTo>
                  <a:pt x="2119662" y="1725868"/>
                </a:lnTo>
                <a:lnTo>
                  <a:pt x="2311686" y="1713676"/>
                </a:lnTo>
                <a:lnTo>
                  <a:pt x="2503710" y="1695388"/>
                </a:lnTo>
                <a:lnTo>
                  <a:pt x="2695734" y="1680148"/>
                </a:lnTo>
                <a:lnTo>
                  <a:pt x="2887758" y="1661860"/>
                </a:lnTo>
                <a:lnTo>
                  <a:pt x="3079782" y="1643572"/>
                </a:lnTo>
                <a:lnTo>
                  <a:pt x="3274854" y="1622236"/>
                </a:lnTo>
                <a:lnTo>
                  <a:pt x="3466878" y="1600900"/>
                </a:lnTo>
                <a:lnTo>
                  <a:pt x="3658902" y="1576516"/>
                </a:lnTo>
                <a:lnTo>
                  <a:pt x="3850926" y="1552132"/>
                </a:lnTo>
                <a:lnTo>
                  <a:pt x="4042950" y="1524700"/>
                </a:lnTo>
                <a:lnTo>
                  <a:pt x="4238022" y="1497268"/>
                </a:lnTo>
                <a:lnTo>
                  <a:pt x="4430046" y="1466788"/>
                </a:lnTo>
                <a:lnTo>
                  <a:pt x="4622070" y="1433260"/>
                </a:lnTo>
                <a:lnTo>
                  <a:pt x="4814094" y="1399732"/>
                </a:lnTo>
                <a:lnTo>
                  <a:pt x="5006118" y="1363156"/>
                </a:lnTo>
                <a:lnTo>
                  <a:pt x="5198142" y="1320484"/>
                </a:lnTo>
                <a:lnTo>
                  <a:pt x="5393214" y="1277812"/>
                </a:lnTo>
                <a:lnTo>
                  <a:pt x="5585238" y="1232092"/>
                </a:lnTo>
                <a:lnTo>
                  <a:pt x="5777262" y="1183324"/>
                </a:lnTo>
                <a:lnTo>
                  <a:pt x="5969286" y="1131508"/>
                </a:lnTo>
                <a:lnTo>
                  <a:pt x="6161310" y="1076644"/>
                </a:lnTo>
                <a:lnTo>
                  <a:pt x="6356382" y="1015684"/>
                </a:lnTo>
                <a:lnTo>
                  <a:pt x="6548406" y="951676"/>
                </a:lnTo>
                <a:lnTo>
                  <a:pt x="6740430" y="881572"/>
                </a:lnTo>
                <a:lnTo>
                  <a:pt x="6932454" y="808420"/>
                </a:lnTo>
                <a:lnTo>
                  <a:pt x="7124478" y="729172"/>
                </a:lnTo>
                <a:lnTo>
                  <a:pt x="7316502" y="643828"/>
                </a:lnTo>
                <a:lnTo>
                  <a:pt x="7511574" y="555436"/>
                </a:lnTo>
                <a:lnTo>
                  <a:pt x="7703598" y="457900"/>
                </a:lnTo>
                <a:lnTo>
                  <a:pt x="7895622" y="354268"/>
                </a:lnTo>
                <a:lnTo>
                  <a:pt x="8087646" y="244540"/>
                </a:lnTo>
                <a:lnTo>
                  <a:pt x="8279670" y="125668"/>
                </a:lnTo>
                <a:lnTo>
                  <a:pt x="8473156" y="0"/>
                </a:lnTo>
                <a:lnTo>
                  <a:pt x="8473156" y="1752949"/>
                </a:lnTo>
                <a:lnTo>
                  <a:pt x="193326" y="1752949"/>
                </a:lnTo>
                <a:lnTo>
                  <a:pt x="0" y="1752949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39442" y="6391304"/>
            <a:ext cx="12065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98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161089" y="6304080"/>
            <a:ext cx="1778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0" dirty="0">
                <a:solidFill>
                  <a:srgbClr val="75787B"/>
                </a:solidFill>
                <a:latin typeface="Segoe UI"/>
                <a:cs typeface="Segoe UI"/>
              </a:rPr>
              <a:t>$0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17224" y="5316528"/>
            <a:ext cx="6223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0" dirty="0">
                <a:solidFill>
                  <a:srgbClr val="75787B"/>
                </a:solidFill>
                <a:latin typeface="Segoe UI"/>
                <a:cs typeface="Segoe UI"/>
              </a:rPr>
              <a:t>$</a:t>
            </a:r>
            <a:r>
              <a:rPr sz="1200" spc="50" dirty="0">
                <a:solidFill>
                  <a:srgbClr val="75787B"/>
                </a:solidFill>
                <a:latin typeface="Segoe UI"/>
                <a:cs typeface="Segoe UI"/>
              </a:rPr>
              <a:t>5</a:t>
            </a:r>
            <a:r>
              <a:rPr sz="1200" spc="-50" dirty="0">
                <a:solidFill>
                  <a:srgbClr val="75787B"/>
                </a:solidFill>
                <a:latin typeface="Segoe UI"/>
                <a:cs typeface="Segoe UI"/>
              </a:rPr>
              <a:t>0</a:t>
            </a:r>
            <a:r>
              <a:rPr sz="1200" spc="50" dirty="0">
                <a:solidFill>
                  <a:srgbClr val="75787B"/>
                </a:solidFill>
                <a:latin typeface="Segoe UI"/>
                <a:cs typeface="Segoe UI"/>
              </a:rPr>
              <a:t>0</a:t>
            </a:r>
            <a:r>
              <a:rPr sz="1200" spc="-65" dirty="0">
                <a:solidFill>
                  <a:srgbClr val="75787B"/>
                </a:solidFill>
                <a:latin typeface="Segoe UI"/>
                <a:cs typeface="Segoe UI"/>
              </a:rPr>
              <a:t>,</a:t>
            </a:r>
            <a:r>
              <a:rPr sz="1200" spc="50" dirty="0">
                <a:solidFill>
                  <a:srgbClr val="75787B"/>
                </a:solidFill>
                <a:latin typeface="Segoe UI"/>
                <a:cs typeface="Segoe UI"/>
              </a:rPr>
              <a:t>0</a:t>
            </a:r>
            <a:r>
              <a:rPr sz="1200" spc="-50" dirty="0">
                <a:solidFill>
                  <a:srgbClr val="75787B"/>
                </a:solidFill>
                <a:latin typeface="Segoe UI"/>
                <a:cs typeface="Segoe UI"/>
              </a:rPr>
              <a:t>00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02035" y="4328976"/>
            <a:ext cx="736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0" dirty="0">
                <a:solidFill>
                  <a:srgbClr val="75787B"/>
                </a:solidFill>
                <a:latin typeface="Segoe UI"/>
                <a:cs typeface="Segoe UI"/>
              </a:rPr>
              <a:t>$</a:t>
            </a:r>
            <a:r>
              <a:rPr sz="1200" spc="50" dirty="0">
                <a:solidFill>
                  <a:srgbClr val="75787B"/>
                </a:solidFill>
                <a:latin typeface="Segoe UI"/>
                <a:cs typeface="Segoe UI"/>
              </a:rPr>
              <a:t>1</a:t>
            </a:r>
            <a:r>
              <a:rPr sz="1200" spc="25" dirty="0">
                <a:solidFill>
                  <a:srgbClr val="75787B"/>
                </a:solidFill>
                <a:latin typeface="Segoe UI"/>
                <a:cs typeface="Segoe UI"/>
              </a:rPr>
              <a:t>,</a:t>
            </a:r>
            <a:r>
              <a:rPr sz="1200" spc="-50" dirty="0">
                <a:solidFill>
                  <a:srgbClr val="75787B"/>
                </a:solidFill>
                <a:latin typeface="Segoe UI"/>
                <a:cs typeface="Segoe UI"/>
              </a:rPr>
              <a:t>00</a:t>
            </a:r>
            <a:r>
              <a:rPr sz="1200" spc="50" dirty="0">
                <a:solidFill>
                  <a:srgbClr val="75787B"/>
                </a:solidFill>
                <a:latin typeface="Segoe UI"/>
                <a:cs typeface="Segoe UI"/>
              </a:rPr>
              <a:t>0</a:t>
            </a:r>
            <a:r>
              <a:rPr sz="1200" spc="25" dirty="0">
                <a:solidFill>
                  <a:srgbClr val="75787B"/>
                </a:solidFill>
                <a:latin typeface="Segoe UI"/>
                <a:cs typeface="Segoe UI"/>
              </a:rPr>
              <a:t>,</a:t>
            </a:r>
            <a:r>
              <a:rPr sz="1200" spc="-50" dirty="0">
                <a:solidFill>
                  <a:srgbClr val="75787B"/>
                </a:solidFill>
                <a:latin typeface="Segoe UI"/>
                <a:cs typeface="Segoe UI"/>
              </a:rPr>
              <a:t>000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02035" y="3341424"/>
            <a:ext cx="736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0" dirty="0">
                <a:solidFill>
                  <a:srgbClr val="75787B"/>
                </a:solidFill>
                <a:latin typeface="Segoe UI"/>
                <a:cs typeface="Segoe UI"/>
              </a:rPr>
              <a:t>$</a:t>
            </a:r>
            <a:r>
              <a:rPr sz="1200" spc="50" dirty="0">
                <a:solidFill>
                  <a:srgbClr val="75787B"/>
                </a:solidFill>
                <a:latin typeface="Segoe UI"/>
                <a:cs typeface="Segoe UI"/>
              </a:rPr>
              <a:t>1</a:t>
            </a:r>
            <a:r>
              <a:rPr sz="1200" spc="25" dirty="0">
                <a:solidFill>
                  <a:srgbClr val="75787B"/>
                </a:solidFill>
                <a:latin typeface="Segoe UI"/>
                <a:cs typeface="Segoe UI"/>
              </a:rPr>
              <a:t>,</a:t>
            </a:r>
            <a:r>
              <a:rPr sz="1200" spc="-50" dirty="0">
                <a:solidFill>
                  <a:srgbClr val="75787B"/>
                </a:solidFill>
                <a:latin typeface="Segoe UI"/>
                <a:cs typeface="Segoe UI"/>
              </a:rPr>
              <a:t>50</a:t>
            </a:r>
            <a:r>
              <a:rPr sz="1200" spc="50" dirty="0">
                <a:solidFill>
                  <a:srgbClr val="75787B"/>
                </a:solidFill>
                <a:latin typeface="Segoe UI"/>
                <a:cs typeface="Segoe UI"/>
              </a:rPr>
              <a:t>0</a:t>
            </a:r>
            <a:r>
              <a:rPr sz="1200" spc="25" dirty="0">
                <a:solidFill>
                  <a:srgbClr val="75787B"/>
                </a:solidFill>
                <a:latin typeface="Segoe UI"/>
                <a:cs typeface="Segoe UI"/>
              </a:rPr>
              <a:t>,</a:t>
            </a:r>
            <a:r>
              <a:rPr sz="1200" spc="-50" dirty="0">
                <a:solidFill>
                  <a:srgbClr val="75787B"/>
                </a:solidFill>
                <a:latin typeface="Segoe UI"/>
                <a:cs typeface="Segoe UI"/>
              </a:rPr>
              <a:t>000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02035" y="2353872"/>
            <a:ext cx="736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0" dirty="0">
                <a:solidFill>
                  <a:srgbClr val="75787B"/>
                </a:solidFill>
                <a:latin typeface="Segoe UI"/>
                <a:cs typeface="Segoe UI"/>
              </a:rPr>
              <a:t>$</a:t>
            </a:r>
            <a:r>
              <a:rPr sz="1200" spc="50" dirty="0">
                <a:solidFill>
                  <a:srgbClr val="75787B"/>
                </a:solidFill>
                <a:latin typeface="Segoe UI"/>
                <a:cs typeface="Segoe UI"/>
              </a:rPr>
              <a:t>2</a:t>
            </a:r>
            <a:r>
              <a:rPr sz="1200" spc="25" dirty="0">
                <a:solidFill>
                  <a:srgbClr val="75787B"/>
                </a:solidFill>
                <a:latin typeface="Segoe UI"/>
                <a:cs typeface="Segoe UI"/>
              </a:rPr>
              <a:t>,</a:t>
            </a:r>
            <a:r>
              <a:rPr sz="1200" spc="-50" dirty="0">
                <a:solidFill>
                  <a:srgbClr val="75787B"/>
                </a:solidFill>
                <a:latin typeface="Segoe UI"/>
                <a:cs typeface="Segoe UI"/>
              </a:rPr>
              <a:t>00</a:t>
            </a:r>
            <a:r>
              <a:rPr sz="1200" spc="50" dirty="0">
                <a:solidFill>
                  <a:srgbClr val="75787B"/>
                </a:solidFill>
                <a:latin typeface="Segoe UI"/>
                <a:cs typeface="Segoe UI"/>
              </a:rPr>
              <a:t>0</a:t>
            </a:r>
            <a:r>
              <a:rPr sz="1200" spc="25" dirty="0">
                <a:solidFill>
                  <a:srgbClr val="75787B"/>
                </a:solidFill>
                <a:latin typeface="Segoe UI"/>
                <a:cs typeface="Segoe UI"/>
              </a:rPr>
              <a:t>,</a:t>
            </a:r>
            <a:r>
              <a:rPr sz="1200" spc="-50" dirty="0">
                <a:solidFill>
                  <a:srgbClr val="75787B"/>
                </a:solidFill>
                <a:latin typeface="Segoe UI"/>
                <a:cs typeface="Segoe UI"/>
              </a:rPr>
              <a:t>000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78512" y="6529632"/>
            <a:ext cx="1778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0" dirty="0">
                <a:solidFill>
                  <a:srgbClr val="75787B"/>
                </a:solidFill>
                <a:latin typeface="Segoe UI"/>
                <a:cs typeface="Segoe UI"/>
              </a:rPr>
              <a:t>25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41371" y="6529632"/>
            <a:ext cx="1778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0" dirty="0">
                <a:solidFill>
                  <a:srgbClr val="75787B"/>
                </a:solidFill>
                <a:latin typeface="Segoe UI"/>
                <a:cs typeface="Segoe UI"/>
              </a:rPr>
              <a:t>30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04230" y="6529632"/>
            <a:ext cx="1778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0" dirty="0">
                <a:solidFill>
                  <a:srgbClr val="75787B"/>
                </a:solidFill>
                <a:latin typeface="Segoe UI"/>
                <a:cs typeface="Segoe UI"/>
              </a:rPr>
              <a:t>35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267089" y="6529632"/>
            <a:ext cx="1778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0" dirty="0">
                <a:solidFill>
                  <a:srgbClr val="75787B"/>
                </a:solidFill>
                <a:latin typeface="Segoe UI"/>
                <a:cs typeface="Segoe UI"/>
              </a:rPr>
              <a:t>40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229947" y="6529632"/>
            <a:ext cx="1778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0" dirty="0">
                <a:solidFill>
                  <a:srgbClr val="75787B"/>
                </a:solidFill>
                <a:latin typeface="Segoe UI"/>
                <a:cs typeface="Segoe UI"/>
              </a:rPr>
              <a:t>45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192805" y="6529632"/>
            <a:ext cx="1778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0" dirty="0">
                <a:solidFill>
                  <a:srgbClr val="75787B"/>
                </a:solidFill>
                <a:latin typeface="Segoe UI"/>
                <a:cs typeface="Segoe UI"/>
              </a:rPr>
              <a:t>50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155664" y="6529632"/>
            <a:ext cx="1778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0" dirty="0">
                <a:solidFill>
                  <a:srgbClr val="75787B"/>
                </a:solidFill>
                <a:latin typeface="Segoe UI"/>
                <a:cs typeface="Segoe UI"/>
              </a:rPr>
              <a:t>55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118523" y="6529632"/>
            <a:ext cx="1778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0" dirty="0">
                <a:solidFill>
                  <a:srgbClr val="75787B"/>
                </a:solidFill>
                <a:latin typeface="Segoe UI"/>
                <a:cs typeface="Segoe UI"/>
              </a:rPr>
              <a:t>60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081381" y="6529632"/>
            <a:ext cx="1778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0" dirty="0">
                <a:solidFill>
                  <a:srgbClr val="75787B"/>
                </a:solidFill>
                <a:latin typeface="Segoe UI"/>
                <a:cs typeface="Segoe UI"/>
              </a:rPr>
              <a:t>65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562833" y="3411947"/>
            <a:ext cx="8385175" cy="0"/>
          </a:xfrm>
          <a:custGeom>
            <a:avLst/>
            <a:gdLst/>
            <a:ahLst/>
            <a:cxnLst/>
            <a:rect l="l" t="t" r="r" b="b"/>
            <a:pathLst>
              <a:path w="8385175">
                <a:moveTo>
                  <a:pt x="0" y="0"/>
                </a:moveTo>
                <a:lnTo>
                  <a:pt x="8385105" y="0"/>
                </a:lnTo>
              </a:path>
            </a:pathLst>
          </a:custGeom>
          <a:ln w="6350">
            <a:solidFill>
              <a:srgbClr val="7578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62833" y="2417227"/>
            <a:ext cx="8385175" cy="0"/>
          </a:xfrm>
          <a:custGeom>
            <a:avLst/>
            <a:gdLst/>
            <a:ahLst/>
            <a:cxnLst/>
            <a:rect l="l" t="t" r="r" b="b"/>
            <a:pathLst>
              <a:path w="8385175">
                <a:moveTo>
                  <a:pt x="0" y="0"/>
                </a:moveTo>
                <a:lnTo>
                  <a:pt x="8385105" y="0"/>
                </a:lnTo>
              </a:path>
            </a:pathLst>
          </a:custGeom>
          <a:ln w="6350">
            <a:solidFill>
              <a:srgbClr val="7578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62833" y="4403456"/>
            <a:ext cx="8385175" cy="0"/>
          </a:xfrm>
          <a:custGeom>
            <a:avLst/>
            <a:gdLst/>
            <a:ahLst/>
            <a:cxnLst/>
            <a:rect l="l" t="t" r="r" b="b"/>
            <a:pathLst>
              <a:path w="8385175">
                <a:moveTo>
                  <a:pt x="0" y="0"/>
                </a:moveTo>
                <a:lnTo>
                  <a:pt x="8385105" y="0"/>
                </a:lnTo>
              </a:path>
            </a:pathLst>
          </a:custGeom>
          <a:ln w="6350">
            <a:solidFill>
              <a:srgbClr val="7578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62833" y="5390610"/>
            <a:ext cx="8385175" cy="0"/>
          </a:xfrm>
          <a:custGeom>
            <a:avLst/>
            <a:gdLst/>
            <a:ahLst/>
            <a:cxnLst/>
            <a:rect l="l" t="t" r="r" b="b"/>
            <a:pathLst>
              <a:path w="8385175">
                <a:moveTo>
                  <a:pt x="0" y="0"/>
                </a:moveTo>
                <a:lnTo>
                  <a:pt x="8385105" y="0"/>
                </a:lnTo>
              </a:path>
            </a:pathLst>
          </a:custGeom>
          <a:ln w="6350">
            <a:solidFill>
              <a:srgbClr val="7578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62833" y="6377483"/>
            <a:ext cx="8370570" cy="0"/>
          </a:xfrm>
          <a:custGeom>
            <a:avLst/>
            <a:gdLst/>
            <a:ahLst/>
            <a:cxnLst/>
            <a:rect l="l" t="t" r="r" b="b"/>
            <a:pathLst>
              <a:path w="8370569">
                <a:moveTo>
                  <a:pt x="0" y="0"/>
                </a:moveTo>
                <a:lnTo>
                  <a:pt x="8370506" y="0"/>
                </a:lnTo>
              </a:path>
            </a:pathLst>
          </a:custGeom>
          <a:ln w="6350">
            <a:solidFill>
              <a:srgbClr val="7578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62833" y="6370325"/>
            <a:ext cx="8385175" cy="0"/>
          </a:xfrm>
          <a:custGeom>
            <a:avLst/>
            <a:gdLst/>
            <a:ahLst/>
            <a:cxnLst/>
            <a:rect l="l" t="t" r="r" b="b"/>
            <a:pathLst>
              <a:path w="8385175">
                <a:moveTo>
                  <a:pt x="0" y="0"/>
                </a:moveTo>
                <a:lnTo>
                  <a:pt x="8385105" y="0"/>
                </a:lnTo>
              </a:path>
            </a:pathLst>
          </a:custGeom>
          <a:ln w="6350">
            <a:solidFill>
              <a:srgbClr val="7578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51426" y="6375609"/>
            <a:ext cx="8685530" cy="113664"/>
          </a:xfrm>
          <a:custGeom>
            <a:avLst/>
            <a:gdLst/>
            <a:ahLst/>
            <a:cxnLst/>
            <a:rect l="l" t="t" r="r" b="b"/>
            <a:pathLst>
              <a:path w="8685530" h="113664">
                <a:moveTo>
                  <a:pt x="8685222" y="113174"/>
                </a:moveTo>
                <a:lnTo>
                  <a:pt x="8685222" y="0"/>
                </a:lnTo>
                <a:lnTo>
                  <a:pt x="0" y="0"/>
                </a:lnTo>
                <a:lnTo>
                  <a:pt x="0" y="113174"/>
                </a:lnTo>
                <a:lnTo>
                  <a:pt x="8685222" y="1131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38862" y="2305326"/>
            <a:ext cx="124460" cy="4165600"/>
          </a:xfrm>
          <a:custGeom>
            <a:avLst/>
            <a:gdLst/>
            <a:ahLst/>
            <a:cxnLst/>
            <a:rect l="l" t="t" r="r" b="b"/>
            <a:pathLst>
              <a:path w="124460" h="4165600">
                <a:moveTo>
                  <a:pt x="123971" y="4165268"/>
                </a:moveTo>
                <a:lnTo>
                  <a:pt x="0" y="4165268"/>
                </a:lnTo>
                <a:lnTo>
                  <a:pt x="0" y="0"/>
                </a:lnTo>
                <a:lnTo>
                  <a:pt x="123971" y="0"/>
                </a:lnTo>
                <a:lnTo>
                  <a:pt x="123971" y="41652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3095326" y="4427241"/>
            <a:ext cx="78486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$887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481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</a:rPr>
              <a:t>P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ep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dirty="0">
                <a:solidFill>
                  <a:srgbClr val="002677"/>
                </a:solidFill>
              </a:rPr>
              <a:t>r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a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20" dirty="0">
                <a:solidFill>
                  <a:srgbClr val="002677"/>
                </a:solidFill>
              </a:rPr>
              <a:t>c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spc="-15" dirty="0">
                <a:solidFill>
                  <a:srgbClr val="002677"/>
                </a:solidFill>
              </a:rPr>
              <a:t>rt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20" dirty="0">
                <a:solidFill>
                  <a:srgbClr val="002677"/>
                </a:solidFill>
              </a:rPr>
              <a:t>b</a:t>
            </a:r>
            <a:r>
              <a:rPr spc="-10" dirty="0">
                <a:solidFill>
                  <a:srgbClr val="002677"/>
                </a:solidFill>
              </a:rPr>
              <a:t>l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spc="-10" dirty="0">
                <a:solidFill>
                  <a:srgbClr val="002677"/>
                </a:solidFill>
              </a:rPr>
              <a:t>i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35" dirty="0">
                <a:solidFill>
                  <a:srgbClr val="002677"/>
                </a:solidFill>
              </a:rPr>
              <a:t>n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-3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30" dirty="0">
                <a:solidFill>
                  <a:srgbClr val="002677"/>
                </a:solidFill>
              </a:rPr>
              <a:t>n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dirty="0">
                <a:solidFill>
                  <a:srgbClr val="002677"/>
                </a:solidFill>
              </a:rPr>
              <a:t>h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00</a:t>
            </a:r>
            <a:r>
              <a:rPr dirty="0">
                <a:solidFill>
                  <a:srgbClr val="002677"/>
                </a:solidFill>
              </a:rPr>
              <a:t>,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202</a:t>
            </a:r>
            <a:r>
              <a:rPr dirty="0">
                <a:solidFill>
                  <a:srgbClr val="002677"/>
                </a:solidFill>
              </a:rPr>
              <a:t>0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</a:rPr>
              <a:t>20</a:t>
            </a:fld>
            <a:endParaRPr dirty="0">
              <a:solidFill>
                <a:srgbClr val="002677"/>
              </a:solidFill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105015" y="2574057"/>
            <a:ext cx="86995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60" dirty="0">
                <a:solidFill>
                  <a:srgbClr val="002577"/>
                </a:solidFill>
                <a:latin typeface="Segoe UI"/>
                <a:cs typeface="Segoe UI"/>
              </a:rPr>
              <a:t>$1,834,511</a:t>
            </a:r>
            <a:endParaRPr sz="1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200" y="4114800"/>
            <a:ext cx="7315200" cy="4114800"/>
          </a:xfrm>
          <a:custGeom>
            <a:avLst/>
            <a:gdLst/>
            <a:ahLst/>
            <a:cxnLst/>
            <a:rect l="l" t="t" r="r" b="b"/>
            <a:pathLst>
              <a:path w="7315200" h="4114800">
                <a:moveTo>
                  <a:pt x="0" y="0"/>
                </a:moveTo>
                <a:lnTo>
                  <a:pt x="7315200" y="0"/>
                </a:lnTo>
                <a:lnTo>
                  <a:pt x="7315200" y="4114799"/>
                </a:lnTo>
                <a:lnTo>
                  <a:pt x="0" y="4114799"/>
                </a:lnTo>
                <a:lnTo>
                  <a:pt x="0" y="0"/>
                </a:lnTo>
                <a:close/>
              </a:path>
            </a:pathLst>
          </a:custGeom>
          <a:solidFill>
            <a:srgbClr val="002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00088"/>
            <a:ext cx="2206752" cy="1429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200" y="0"/>
            <a:ext cx="7315200" cy="8225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pc="5" dirty="0">
                <a:solidFill>
                  <a:srgbClr val="002677"/>
                </a:solidFill>
              </a:rPr>
              <a:t>H</a:t>
            </a:r>
            <a:r>
              <a:rPr spc="-5" dirty="0">
                <a:solidFill>
                  <a:srgbClr val="002677"/>
                </a:solidFill>
              </a:rPr>
              <a:t>o</a:t>
            </a:r>
            <a:r>
              <a:rPr spc="5" dirty="0">
                <a:solidFill>
                  <a:srgbClr val="002677"/>
                </a:solidFill>
              </a:rPr>
              <a:t>li</a:t>
            </a:r>
            <a:r>
              <a:rPr spc="-5" dirty="0">
                <a:solidFill>
                  <a:srgbClr val="002677"/>
                </a:solidFill>
              </a:rPr>
              <a:t>st</a:t>
            </a:r>
            <a:r>
              <a:rPr spc="5" dirty="0">
                <a:solidFill>
                  <a:srgbClr val="002677"/>
                </a:solidFill>
              </a:rPr>
              <a:t>i</a:t>
            </a:r>
            <a:r>
              <a:rPr dirty="0">
                <a:solidFill>
                  <a:srgbClr val="002677"/>
                </a:solidFill>
              </a:rPr>
              <a:t>c</a:t>
            </a:r>
            <a:r>
              <a:rPr spc="-10" dirty="0">
                <a:solidFill>
                  <a:srgbClr val="002677"/>
                </a:solidFill>
              </a:rPr>
              <a:t> </a:t>
            </a:r>
            <a:r>
              <a:rPr spc="5" dirty="0">
                <a:solidFill>
                  <a:srgbClr val="002677"/>
                </a:solidFill>
              </a:rPr>
              <a:t>li</a:t>
            </a:r>
            <a:r>
              <a:rPr spc="-5" dirty="0">
                <a:solidFill>
                  <a:srgbClr val="002677"/>
                </a:solidFill>
              </a:rPr>
              <a:t>f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1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p</a:t>
            </a:r>
            <a:r>
              <a:rPr spc="5" dirty="0">
                <a:solidFill>
                  <a:srgbClr val="002677"/>
                </a:solidFill>
              </a:rPr>
              <a:t>l</a:t>
            </a:r>
            <a:r>
              <a:rPr dirty="0">
                <a:solidFill>
                  <a:srgbClr val="002677"/>
                </a:solidFill>
              </a:rPr>
              <a:t>a</a:t>
            </a:r>
            <a:r>
              <a:rPr spc="-5" dirty="0">
                <a:solidFill>
                  <a:srgbClr val="002677"/>
                </a:solidFill>
              </a:rPr>
              <a:t>nn</a:t>
            </a:r>
            <a:r>
              <a:rPr spc="5" dirty="0">
                <a:solidFill>
                  <a:srgbClr val="002677"/>
                </a:solidFill>
              </a:rPr>
              <a:t>i</a:t>
            </a:r>
            <a:r>
              <a:rPr spc="-5" dirty="0">
                <a:solidFill>
                  <a:srgbClr val="002677"/>
                </a:solidFill>
              </a:rPr>
              <a:t>n</a:t>
            </a:r>
            <a:r>
              <a:rPr dirty="0">
                <a:solidFill>
                  <a:srgbClr val="002677"/>
                </a:solidFill>
              </a:rPr>
              <a:t>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2203" y="2362884"/>
            <a:ext cx="5902325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ro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u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g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z="2000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q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ui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2000" spc="-15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b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l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2000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2000" spc="-15" dirty="0">
                <a:solidFill>
                  <a:srgbClr val="002677"/>
                </a:solidFill>
                <a:latin typeface="Segoe UI"/>
                <a:cs typeface="Segoe UI"/>
              </a:rPr>
              <a:t>y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ou</a:t>
            </a:r>
            <a:r>
              <a:rPr sz="2000" spc="5" dirty="0">
                <a:solidFill>
                  <a:srgbClr val="002677"/>
                </a:solidFill>
                <a:latin typeface="Segoe UI"/>
                <a:cs typeface="Segoe UI"/>
              </a:rPr>
              <a:t> wil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l h</a:t>
            </a:r>
            <a:r>
              <a:rPr sz="2000" spc="-15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ve 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cce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ss 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2000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p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rs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on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li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zed 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w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ll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ne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ss 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d 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d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u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c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at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al 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p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c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2000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co</a:t>
            </a:r>
            <a:r>
              <a:rPr sz="2000" spc="5" dirty="0">
                <a:solidFill>
                  <a:srgbClr val="002677"/>
                </a:solidFill>
                <a:latin typeface="Segoe UI"/>
                <a:cs typeface="Segoe UI"/>
              </a:rPr>
              <a:t>ve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rin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g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a f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ull</a:t>
            </a:r>
            <a:r>
              <a:rPr sz="2000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b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re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adt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z="2000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of li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f</a:t>
            </a:r>
            <a:r>
              <a:rPr sz="2000" spc="5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ty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l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2000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tag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es</a:t>
            </a:r>
            <a:r>
              <a:rPr sz="2000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s </a:t>
            </a:r>
            <a:r>
              <a:rPr sz="2000" spc="5" dirty="0">
                <a:solidFill>
                  <a:srgbClr val="002677"/>
                </a:solidFill>
                <a:latin typeface="Segoe UI"/>
                <a:cs typeface="Segoe UI"/>
              </a:rPr>
              <a:t>wel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l </a:t>
            </a:r>
            <a:r>
              <a:rPr sz="2000" spc="-15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s 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nli</a:t>
            </a:r>
            <a:r>
              <a:rPr sz="2000" spc="5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2000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d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g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2000" spc="-15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l</a:t>
            </a:r>
            <a:r>
              <a:rPr sz="2000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oo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ls 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z="2000" spc="-15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t </a:t>
            </a:r>
            <a:r>
              <a:rPr sz="2000" spc="5" dirty="0">
                <a:solidFill>
                  <a:srgbClr val="002677"/>
                </a:solidFill>
                <a:latin typeface="Segoe UI"/>
                <a:cs typeface="Segoe UI"/>
              </a:rPr>
              <a:t>wil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l 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g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ive</a:t>
            </a:r>
            <a:r>
              <a:rPr sz="2000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2000" spc="-15" dirty="0">
                <a:solidFill>
                  <a:srgbClr val="002677"/>
                </a:solidFill>
                <a:latin typeface="Segoe UI"/>
                <a:cs typeface="Segoe UI"/>
              </a:rPr>
              <a:t>y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ou</a:t>
            </a:r>
            <a:r>
              <a:rPr sz="2000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a c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le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r p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c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ur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2000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of wh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 me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ns</a:t>
            </a:r>
            <a:r>
              <a:rPr sz="2000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2000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2000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y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ou</a:t>
            </a:r>
            <a:r>
              <a:rPr sz="2000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d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d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is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co</a:t>
            </a:r>
            <a:r>
              <a:rPr sz="2000" spc="5" dirty="0">
                <a:solidFill>
                  <a:srgbClr val="002677"/>
                </a:solidFill>
                <a:latin typeface="Segoe UI"/>
                <a:cs typeface="Segoe UI"/>
              </a:rPr>
              <a:t>ve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r a 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pat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z="2000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2000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2000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fu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u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2000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y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ou</a:t>
            </a:r>
            <a:r>
              <a:rPr sz="2000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ve</a:t>
            </a:r>
            <a:r>
              <a:rPr sz="2000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nvisi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200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2000" spc="-10" dirty="0">
                <a:solidFill>
                  <a:srgbClr val="002677"/>
                </a:solidFill>
                <a:latin typeface="Segoe UI"/>
                <a:cs typeface="Segoe UI"/>
              </a:rPr>
              <a:t>d</a:t>
            </a:r>
            <a:r>
              <a:rPr sz="2000" spc="-5" dirty="0">
                <a:solidFill>
                  <a:srgbClr val="002677"/>
                </a:solidFill>
                <a:latin typeface="Segoe UI"/>
                <a:cs typeface="Segoe UI"/>
              </a:rPr>
              <a:t>.</a:t>
            </a:r>
            <a:endParaRPr sz="2000" dirty="0">
              <a:latin typeface="Segoe UI"/>
              <a:cs typeface="Segoe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767" y="4709159"/>
            <a:ext cx="6821424" cy="1737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</a:rPr>
              <a:t>P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ep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dirty="0">
                <a:solidFill>
                  <a:srgbClr val="002677"/>
                </a:solidFill>
              </a:rPr>
              <a:t>r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a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20" dirty="0">
                <a:solidFill>
                  <a:srgbClr val="002677"/>
                </a:solidFill>
              </a:rPr>
              <a:t>c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spc="-15" dirty="0">
                <a:solidFill>
                  <a:srgbClr val="002677"/>
                </a:solidFill>
              </a:rPr>
              <a:t>rt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20" dirty="0">
                <a:solidFill>
                  <a:srgbClr val="002677"/>
                </a:solidFill>
              </a:rPr>
              <a:t>b</a:t>
            </a:r>
            <a:r>
              <a:rPr spc="-10" dirty="0">
                <a:solidFill>
                  <a:srgbClr val="002677"/>
                </a:solidFill>
              </a:rPr>
              <a:t>l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spc="-10" dirty="0">
                <a:solidFill>
                  <a:srgbClr val="002677"/>
                </a:solidFill>
              </a:rPr>
              <a:t>i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35" dirty="0">
                <a:solidFill>
                  <a:srgbClr val="002677"/>
                </a:solidFill>
              </a:rPr>
              <a:t>n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-3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30" dirty="0">
                <a:solidFill>
                  <a:srgbClr val="002677"/>
                </a:solidFill>
              </a:rPr>
              <a:t>n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dirty="0">
                <a:solidFill>
                  <a:srgbClr val="002677"/>
                </a:solidFill>
              </a:rPr>
              <a:t>h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00</a:t>
            </a:r>
            <a:r>
              <a:rPr dirty="0">
                <a:solidFill>
                  <a:srgbClr val="002677"/>
                </a:solidFill>
              </a:rPr>
              <a:t>,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202</a:t>
            </a:r>
            <a:r>
              <a:rPr dirty="0">
                <a:solidFill>
                  <a:srgbClr val="002677"/>
                </a:solidFill>
              </a:rPr>
              <a:t>0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</a:rPr>
              <a:t>21</a:t>
            </a:fld>
            <a:endParaRPr dirty="0">
              <a:solidFill>
                <a:srgbClr val="002677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630400" cy="82271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851400"/>
            <a:ext cx="14630400" cy="3378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86980" y="6346817"/>
            <a:ext cx="7058659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b="1" spc="-5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5400" b="1" spc="-1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5400" b="1" dirty="0">
                <a:solidFill>
                  <a:srgbClr val="FFFFFF"/>
                </a:solidFill>
                <a:latin typeface="Segoe UI"/>
                <a:cs typeface="Segoe UI"/>
              </a:rPr>
              <a:t>v</a:t>
            </a:r>
            <a:r>
              <a:rPr sz="5400" b="1" spc="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5400" b="1" dirty="0">
                <a:solidFill>
                  <a:srgbClr val="FFFFFF"/>
                </a:solidFill>
                <a:latin typeface="Segoe UI"/>
                <a:cs typeface="Segoe UI"/>
              </a:rPr>
              <a:t>sti</a:t>
            </a:r>
            <a:r>
              <a:rPr sz="5400" b="1" spc="-1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5400" b="1" dirty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r>
              <a:rPr sz="5400" b="1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5400" b="1" spc="-10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5400" b="1" spc="-5" dirty="0">
                <a:solidFill>
                  <a:srgbClr val="FFFFFF"/>
                </a:solidFill>
                <a:latin typeface="Segoe UI"/>
                <a:cs typeface="Segoe UI"/>
              </a:rPr>
              <a:t>our </a:t>
            </a:r>
            <a:r>
              <a:rPr sz="5400" b="1" spc="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5400" b="1" spc="-5" dirty="0">
                <a:solidFill>
                  <a:srgbClr val="FFFFFF"/>
                </a:solidFill>
                <a:latin typeface="Segoe UI"/>
                <a:cs typeface="Segoe UI"/>
              </a:rPr>
              <a:t>on</a:t>
            </a:r>
            <a:r>
              <a:rPr sz="5400" b="1" spc="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5400" b="1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endParaRPr sz="54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793991"/>
            <a:ext cx="2215896" cy="1435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</a:rPr>
              <a:t>P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ep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dirty="0">
                <a:solidFill>
                  <a:srgbClr val="002677"/>
                </a:solidFill>
              </a:rPr>
              <a:t>r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a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20" dirty="0">
                <a:solidFill>
                  <a:srgbClr val="002677"/>
                </a:solidFill>
              </a:rPr>
              <a:t>c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spc="-15" dirty="0">
                <a:solidFill>
                  <a:srgbClr val="002677"/>
                </a:solidFill>
              </a:rPr>
              <a:t>rt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20" dirty="0">
                <a:solidFill>
                  <a:srgbClr val="002677"/>
                </a:solidFill>
              </a:rPr>
              <a:t>b</a:t>
            </a:r>
            <a:r>
              <a:rPr spc="-10" dirty="0">
                <a:solidFill>
                  <a:srgbClr val="002677"/>
                </a:solidFill>
              </a:rPr>
              <a:t>l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spc="-10" dirty="0">
                <a:solidFill>
                  <a:srgbClr val="002677"/>
                </a:solidFill>
              </a:rPr>
              <a:t>i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35" dirty="0">
                <a:solidFill>
                  <a:srgbClr val="002677"/>
                </a:solidFill>
              </a:rPr>
              <a:t>n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-3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30" dirty="0">
                <a:solidFill>
                  <a:srgbClr val="002677"/>
                </a:solidFill>
              </a:rPr>
              <a:t>n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dirty="0">
                <a:solidFill>
                  <a:srgbClr val="002677"/>
                </a:solidFill>
              </a:rPr>
              <a:t>h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00</a:t>
            </a:r>
            <a:r>
              <a:rPr dirty="0">
                <a:solidFill>
                  <a:srgbClr val="002677"/>
                </a:solidFill>
              </a:rPr>
              <a:t>,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202</a:t>
            </a:r>
            <a:r>
              <a:rPr dirty="0">
                <a:solidFill>
                  <a:srgbClr val="002677"/>
                </a:solidFill>
              </a:rPr>
              <a:t>0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</a:rPr>
              <a:t>22</a:t>
            </a:fld>
            <a:endParaRPr dirty="0">
              <a:solidFill>
                <a:srgbClr val="002677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92380" y="4572000"/>
            <a:ext cx="6781165" cy="0"/>
          </a:xfrm>
          <a:custGeom>
            <a:avLst/>
            <a:gdLst/>
            <a:ahLst/>
            <a:cxnLst/>
            <a:rect l="l" t="t" r="r" b="b"/>
            <a:pathLst>
              <a:path w="6781165">
                <a:moveTo>
                  <a:pt x="0" y="0"/>
                </a:moveTo>
                <a:lnTo>
                  <a:pt x="6780821" y="1"/>
                </a:lnTo>
              </a:path>
            </a:pathLst>
          </a:custGeom>
          <a:ln w="6350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2097335"/>
            <a:ext cx="13716000" cy="0"/>
          </a:xfrm>
          <a:custGeom>
            <a:avLst/>
            <a:gdLst/>
            <a:ahLst/>
            <a:cxnLst/>
            <a:rect l="l" t="t" r="r" b="b"/>
            <a:pathLst>
              <a:path w="13716000">
                <a:moveTo>
                  <a:pt x="0" y="0"/>
                </a:moveTo>
                <a:lnTo>
                  <a:pt x="13716000" y="1"/>
                </a:lnTo>
              </a:path>
            </a:pathLst>
          </a:custGeom>
          <a:ln w="6350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800088"/>
            <a:ext cx="2206752" cy="1429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dirty="0">
                <a:solidFill>
                  <a:srgbClr val="002677"/>
                </a:solidFill>
              </a:rPr>
              <a:t>R</a:t>
            </a:r>
            <a:r>
              <a:rPr spc="5" dirty="0">
                <a:solidFill>
                  <a:srgbClr val="002677"/>
                </a:solidFill>
              </a:rPr>
              <a:t>i</a:t>
            </a:r>
            <a:r>
              <a:rPr spc="-10" dirty="0">
                <a:solidFill>
                  <a:srgbClr val="002677"/>
                </a:solidFill>
              </a:rPr>
              <a:t>s</a:t>
            </a:r>
            <a:r>
              <a:rPr dirty="0">
                <a:solidFill>
                  <a:srgbClr val="002677"/>
                </a:solidFill>
              </a:rPr>
              <a:t>k v</a:t>
            </a:r>
            <a:r>
              <a:rPr spc="-5" dirty="0">
                <a:solidFill>
                  <a:srgbClr val="002677"/>
                </a:solidFill>
              </a:rPr>
              <a:t>s</a:t>
            </a:r>
            <a:r>
              <a:rPr dirty="0">
                <a:solidFill>
                  <a:srgbClr val="002677"/>
                </a:solidFill>
              </a:rPr>
              <a:t>.</a:t>
            </a:r>
            <a:r>
              <a:rPr spc="-5" dirty="0">
                <a:solidFill>
                  <a:srgbClr val="002677"/>
                </a:solidFill>
              </a:rPr>
              <a:t> </a:t>
            </a:r>
            <a:r>
              <a:rPr spc="-10" dirty="0">
                <a:solidFill>
                  <a:srgbClr val="002677"/>
                </a:solidFill>
              </a:rPr>
              <a:t>r</a:t>
            </a:r>
            <a:r>
              <a:rPr spc="-5" dirty="0">
                <a:solidFill>
                  <a:srgbClr val="002677"/>
                </a:solidFill>
              </a:rPr>
              <a:t>ew</a:t>
            </a:r>
            <a:r>
              <a:rPr spc="5" dirty="0">
                <a:solidFill>
                  <a:srgbClr val="002677"/>
                </a:solidFill>
              </a:rPr>
              <a:t>a</a:t>
            </a:r>
            <a:r>
              <a:rPr spc="-10" dirty="0">
                <a:solidFill>
                  <a:srgbClr val="002677"/>
                </a:solidFill>
              </a:rPr>
              <a:t>r</a:t>
            </a:r>
            <a:r>
              <a:rPr dirty="0">
                <a:solidFill>
                  <a:srgbClr val="002677"/>
                </a:solidFill>
              </a:rPr>
              <a:t>d</a:t>
            </a:r>
          </a:p>
        </p:txBody>
      </p:sp>
      <p:sp>
        <p:nvSpPr>
          <p:cNvPr id="6" name="object 6"/>
          <p:cNvSpPr/>
          <p:nvPr/>
        </p:nvSpPr>
        <p:spPr>
          <a:xfrm>
            <a:off x="9006840" y="2962655"/>
            <a:ext cx="673607" cy="697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026184" y="2933456"/>
            <a:ext cx="2786380" cy="812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190"/>
              </a:lnSpc>
            </a:pPr>
            <a:r>
              <a:rPr sz="3000" b="1" spc="-100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3000" b="1" spc="-105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3000" b="1" spc="-100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3000" b="1" spc="-110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3000" b="1" spc="-1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3000" b="1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3000" b="1" spc="-20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3000" b="1" spc="-100" dirty="0">
                <a:solidFill>
                  <a:srgbClr val="002577"/>
                </a:solidFill>
                <a:latin typeface="Segoe UI"/>
                <a:cs typeface="Segoe UI"/>
              </a:rPr>
              <a:t>po</a:t>
            </a:r>
            <a:r>
              <a:rPr sz="3000" b="1" spc="-10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3000" b="1" spc="-1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3000" b="1" spc="-105" dirty="0">
                <a:solidFill>
                  <a:srgbClr val="002577"/>
                </a:solidFill>
                <a:latin typeface="Segoe UI"/>
                <a:cs typeface="Segoe UI"/>
              </a:rPr>
              <a:t>ntia</a:t>
            </a:r>
            <a:r>
              <a:rPr sz="3000" b="1" dirty="0">
                <a:solidFill>
                  <a:srgbClr val="002577"/>
                </a:solidFill>
                <a:latin typeface="Segoe UI"/>
                <a:cs typeface="Segoe UI"/>
              </a:rPr>
              <a:t>l </a:t>
            </a:r>
            <a:r>
              <a:rPr sz="3000" b="1" spc="-9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3000" b="1" spc="-1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3000" b="1" spc="-105" dirty="0">
                <a:solidFill>
                  <a:srgbClr val="002577"/>
                </a:solidFill>
                <a:latin typeface="Segoe UI"/>
                <a:cs typeface="Segoe UI"/>
              </a:rPr>
              <a:t>wa</a:t>
            </a:r>
            <a:r>
              <a:rPr sz="3000" b="1" spc="-95" dirty="0">
                <a:solidFill>
                  <a:srgbClr val="002577"/>
                </a:solidFill>
                <a:latin typeface="Segoe UI"/>
                <a:cs typeface="Segoe UI"/>
              </a:rPr>
              <a:t>rd</a:t>
            </a:r>
            <a:endParaRPr sz="30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43100" y="2933456"/>
            <a:ext cx="1172845" cy="812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190"/>
              </a:lnSpc>
            </a:pPr>
            <a:r>
              <a:rPr sz="3000" b="1" spc="-100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3000" b="1" spc="-105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3000" b="1" spc="-100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3000" b="1" spc="-110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3000" b="1" spc="-100" dirty="0">
                <a:solidFill>
                  <a:srgbClr val="002577"/>
                </a:solidFill>
                <a:latin typeface="Segoe UI"/>
                <a:cs typeface="Segoe UI"/>
              </a:rPr>
              <a:t>er </a:t>
            </a:r>
            <a:r>
              <a:rPr sz="3000" b="1" spc="-9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3000" b="1" spc="-105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3000" b="1" spc="-95" dirty="0">
                <a:solidFill>
                  <a:srgbClr val="002577"/>
                </a:solidFill>
                <a:latin typeface="Segoe UI"/>
                <a:cs typeface="Segoe UI"/>
              </a:rPr>
              <a:t>sk</a:t>
            </a:r>
            <a:endParaRPr sz="3000">
              <a:latin typeface="Segoe UI"/>
              <a:cs typeface="Segoe U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9975" y="6647363"/>
            <a:ext cx="5869305" cy="0"/>
          </a:xfrm>
          <a:custGeom>
            <a:avLst/>
            <a:gdLst/>
            <a:ahLst/>
            <a:cxnLst/>
            <a:rect l="l" t="t" r="r" b="b"/>
            <a:pathLst>
              <a:path w="5869305">
                <a:moveTo>
                  <a:pt x="0" y="0"/>
                </a:moveTo>
                <a:lnTo>
                  <a:pt x="5868987" y="1"/>
                </a:lnTo>
              </a:path>
            </a:pathLst>
          </a:custGeom>
          <a:ln w="6350">
            <a:solidFill>
              <a:srgbClr val="7578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9975" y="3693610"/>
            <a:ext cx="0" cy="2954020"/>
          </a:xfrm>
          <a:custGeom>
            <a:avLst/>
            <a:gdLst/>
            <a:ahLst/>
            <a:cxnLst/>
            <a:rect l="l" t="t" r="r" b="b"/>
            <a:pathLst>
              <a:path h="2954020">
                <a:moveTo>
                  <a:pt x="0" y="2953753"/>
                </a:moveTo>
                <a:lnTo>
                  <a:pt x="1" y="0"/>
                </a:lnTo>
              </a:path>
            </a:pathLst>
          </a:custGeom>
          <a:ln w="6350">
            <a:solidFill>
              <a:srgbClr val="7578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39123" y="4357568"/>
            <a:ext cx="10420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100" spc="-5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100" spc="-4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100" spc="-45" dirty="0">
                <a:solidFill>
                  <a:srgbClr val="002577"/>
                </a:solidFill>
                <a:latin typeface="Segoe UI"/>
                <a:cs typeface="Segoe UI"/>
              </a:rPr>
              <a:t>vest</a:t>
            </a:r>
            <a:r>
              <a:rPr sz="1100" spc="-40" dirty="0">
                <a:solidFill>
                  <a:srgbClr val="002577"/>
                </a:solidFill>
                <a:latin typeface="Segoe UI"/>
                <a:cs typeface="Segoe UI"/>
              </a:rPr>
              <a:t>m</a:t>
            </a:r>
            <a:r>
              <a:rPr sz="1100" spc="-4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100" spc="-4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1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100" spc="-8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100" spc="-45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1100" spc="-4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100" spc="-45" dirty="0">
                <a:solidFill>
                  <a:srgbClr val="002577"/>
                </a:solidFill>
                <a:latin typeface="Segoe UI"/>
                <a:cs typeface="Segoe UI"/>
              </a:rPr>
              <a:t>ad</a:t>
            </a:r>
            <a:r>
              <a:rPr sz="1100" dirty="0">
                <a:solidFill>
                  <a:srgbClr val="002577"/>
                </a:solidFill>
                <a:latin typeface="Segoe UI"/>
                <a:cs typeface="Segoe UI"/>
              </a:rPr>
              <a:t>e </a:t>
            </a:r>
            <a:r>
              <a:rPr sz="1100" spc="-50" dirty="0">
                <a:solidFill>
                  <a:srgbClr val="002577"/>
                </a:solidFill>
                <a:latin typeface="Segoe UI"/>
                <a:cs typeface="Segoe UI"/>
              </a:rPr>
              <a:t>B</a:t>
            </a:r>
            <a:r>
              <a:rPr sz="1100" spc="-3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100" spc="-40" dirty="0">
                <a:solidFill>
                  <a:srgbClr val="002577"/>
                </a:solidFill>
                <a:latin typeface="Segoe UI"/>
                <a:cs typeface="Segoe UI"/>
              </a:rPr>
              <a:t>nd</a:t>
            </a:r>
            <a:r>
              <a:rPr sz="110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64157" y="2964632"/>
            <a:ext cx="1939289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100" spc="-5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100" spc="-4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100" spc="-45" dirty="0">
                <a:solidFill>
                  <a:srgbClr val="002577"/>
                </a:solidFill>
                <a:latin typeface="Segoe UI"/>
                <a:cs typeface="Segoe UI"/>
              </a:rPr>
              <a:t>te</a:t>
            </a:r>
            <a:r>
              <a:rPr sz="1100" spc="-40" dirty="0">
                <a:solidFill>
                  <a:srgbClr val="002577"/>
                </a:solidFill>
                <a:latin typeface="Segoe UI"/>
                <a:cs typeface="Segoe UI"/>
              </a:rPr>
              <a:t>rn</a:t>
            </a:r>
            <a:r>
              <a:rPr sz="1100" spc="-45" dirty="0">
                <a:solidFill>
                  <a:srgbClr val="002577"/>
                </a:solidFill>
                <a:latin typeface="Segoe UI"/>
                <a:cs typeface="Segoe UI"/>
              </a:rPr>
              <a:t>ati</a:t>
            </a:r>
            <a:r>
              <a:rPr sz="1100" spc="-3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100" spc="-4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100" spc="-45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100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1100" spc="-9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100" spc="-40" dirty="0">
                <a:solidFill>
                  <a:srgbClr val="002577"/>
                </a:solidFill>
                <a:latin typeface="Segoe UI"/>
                <a:cs typeface="Segoe UI"/>
              </a:rPr>
              <a:t>Sm</a:t>
            </a:r>
            <a:r>
              <a:rPr sz="1100" spc="-45" dirty="0">
                <a:solidFill>
                  <a:srgbClr val="002577"/>
                </a:solidFill>
                <a:latin typeface="Segoe UI"/>
                <a:cs typeface="Segoe UI"/>
              </a:rPr>
              <a:t>al</a:t>
            </a:r>
            <a:r>
              <a:rPr sz="1100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1100" spc="-9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002577"/>
                </a:solidFill>
                <a:latin typeface="Segoe UI"/>
                <a:cs typeface="Segoe UI"/>
              </a:rPr>
              <a:t>/</a:t>
            </a:r>
            <a:r>
              <a:rPr sz="1100" spc="-9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100" spc="-45" dirty="0">
                <a:solidFill>
                  <a:srgbClr val="002577"/>
                </a:solidFill>
                <a:latin typeface="Segoe UI"/>
                <a:cs typeface="Segoe UI"/>
              </a:rPr>
              <a:t>Mi</a:t>
            </a:r>
            <a:r>
              <a:rPr sz="1100" spc="-5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1100" spc="-8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100" spc="-50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100" spc="-45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100" spc="-5" dirty="0">
                <a:solidFill>
                  <a:srgbClr val="002577"/>
                </a:solidFill>
                <a:latin typeface="Segoe UI"/>
                <a:cs typeface="Segoe UI"/>
              </a:rPr>
              <a:t>p</a:t>
            </a:r>
            <a:r>
              <a:rPr sz="1100" spc="-8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100" spc="-45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100" spc="-4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100" dirty="0">
                <a:solidFill>
                  <a:srgbClr val="002577"/>
                </a:solidFill>
                <a:latin typeface="Segoe UI"/>
                <a:cs typeface="Segoe UI"/>
              </a:rPr>
              <a:t>d </a:t>
            </a:r>
            <a:r>
              <a:rPr sz="1100" spc="-40" dirty="0">
                <a:solidFill>
                  <a:srgbClr val="002577"/>
                </a:solidFill>
                <a:latin typeface="Segoe UI"/>
                <a:cs typeface="Segoe UI"/>
              </a:rPr>
              <a:t>Sec</a:t>
            </a:r>
            <a:r>
              <a:rPr sz="1100" spc="-4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100" spc="-3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100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100" spc="-8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100" spc="-40" dirty="0">
                <a:solidFill>
                  <a:srgbClr val="002577"/>
                </a:solidFill>
                <a:latin typeface="Segoe UI"/>
                <a:cs typeface="Segoe UI"/>
              </a:rPr>
              <a:t>Spec</a:t>
            </a:r>
            <a:r>
              <a:rPr sz="1100" spc="-45" dirty="0">
                <a:solidFill>
                  <a:srgbClr val="002577"/>
                </a:solidFill>
                <a:latin typeface="Segoe UI"/>
                <a:cs typeface="Segoe UI"/>
              </a:rPr>
              <a:t>ialt</a:t>
            </a:r>
            <a:r>
              <a:rPr sz="1100" spc="-5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1100" spc="-8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002577"/>
                </a:solidFill>
                <a:latin typeface="Segoe UI"/>
                <a:cs typeface="Segoe UI"/>
              </a:rPr>
              <a:t>/</a:t>
            </a:r>
            <a:r>
              <a:rPr sz="1100" spc="-8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100" spc="-45" dirty="0">
                <a:solidFill>
                  <a:srgbClr val="002577"/>
                </a:solidFill>
                <a:latin typeface="Segoe UI"/>
                <a:cs typeface="Segoe UI"/>
              </a:rPr>
              <a:t>P</a:t>
            </a:r>
            <a:r>
              <a:rPr sz="1100" spc="-3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100" spc="-45" dirty="0">
                <a:solidFill>
                  <a:srgbClr val="002577"/>
                </a:solidFill>
                <a:latin typeface="Segoe UI"/>
                <a:cs typeface="Segoe UI"/>
              </a:rPr>
              <a:t>rt</a:t>
            </a:r>
            <a:r>
              <a:rPr sz="1100" spc="-35" dirty="0">
                <a:solidFill>
                  <a:srgbClr val="002577"/>
                </a:solidFill>
                <a:latin typeface="Segoe UI"/>
                <a:cs typeface="Segoe UI"/>
              </a:rPr>
              <a:t>fo</a:t>
            </a:r>
            <a:r>
              <a:rPr sz="1100" spc="-45" dirty="0">
                <a:solidFill>
                  <a:srgbClr val="002577"/>
                </a:solidFill>
                <a:latin typeface="Segoe UI"/>
                <a:cs typeface="Segoe UI"/>
              </a:rPr>
              <a:t>li</a:t>
            </a:r>
            <a:r>
              <a:rPr sz="1100" spc="-3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10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5224" y="7085958"/>
            <a:ext cx="488378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h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cip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al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va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fund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n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,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cl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ft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.</a:t>
            </a:r>
            <a:endParaRPr sz="8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.</a:t>
            </a:r>
            <a:endParaRPr sz="800" dirty="0">
              <a:latin typeface="Segoe UI"/>
              <a:cs typeface="Segoe U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9438" y="3708756"/>
            <a:ext cx="6013450" cy="2729230"/>
          </a:xfrm>
          <a:custGeom>
            <a:avLst/>
            <a:gdLst/>
            <a:ahLst/>
            <a:cxnLst/>
            <a:rect l="l" t="t" r="r" b="b"/>
            <a:pathLst>
              <a:path w="6013450" h="2729229">
                <a:moveTo>
                  <a:pt x="5911056" y="32523"/>
                </a:moveTo>
                <a:lnTo>
                  <a:pt x="9747" y="2695394"/>
                </a:lnTo>
                <a:lnTo>
                  <a:pt x="1166" y="2703800"/>
                </a:lnTo>
                <a:lnTo>
                  <a:pt x="0" y="2715593"/>
                </a:lnTo>
                <a:lnTo>
                  <a:pt x="8329" y="2726025"/>
                </a:lnTo>
                <a:lnTo>
                  <a:pt x="19199" y="2728611"/>
                </a:lnTo>
                <a:lnTo>
                  <a:pt x="24116" y="2727225"/>
                </a:lnTo>
                <a:lnTo>
                  <a:pt x="5925113" y="63665"/>
                </a:lnTo>
                <a:lnTo>
                  <a:pt x="5911056" y="32523"/>
                </a:lnTo>
                <a:close/>
              </a:path>
              <a:path w="6013450" h="2729229">
                <a:moveTo>
                  <a:pt x="5998256" y="23282"/>
                </a:moveTo>
                <a:lnTo>
                  <a:pt x="5931536" y="23282"/>
                </a:lnTo>
                <a:lnTo>
                  <a:pt x="5942407" y="25867"/>
                </a:lnTo>
                <a:lnTo>
                  <a:pt x="5950737" y="36300"/>
                </a:lnTo>
                <a:lnTo>
                  <a:pt x="5949570" y="48093"/>
                </a:lnTo>
                <a:lnTo>
                  <a:pt x="5940988" y="56499"/>
                </a:lnTo>
                <a:lnTo>
                  <a:pt x="5925113" y="63665"/>
                </a:lnTo>
                <a:lnTo>
                  <a:pt x="5939481" y="95497"/>
                </a:lnTo>
                <a:lnTo>
                  <a:pt x="5998256" y="23282"/>
                </a:lnTo>
                <a:close/>
              </a:path>
              <a:path w="6013450" h="2729229">
                <a:moveTo>
                  <a:pt x="5931536" y="23282"/>
                </a:moveTo>
                <a:lnTo>
                  <a:pt x="5911056" y="32523"/>
                </a:lnTo>
                <a:lnTo>
                  <a:pt x="5925113" y="63665"/>
                </a:lnTo>
                <a:lnTo>
                  <a:pt x="5940988" y="56499"/>
                </a:lnTo>
                <a:lnTo>
                  <a:pt x="5949570" y="48093"/>
                </a:lnTo>
                <a:lnTo>
                  <a:pt x="5950737" y="36300"/>
                </a:lnTo>
                <a:lnTo>
                  <a:pt x="5942407" y="25867"/>
                </a:lnTo>
                <a:lnTo>
                  <a:pt x="5931536" y="23282"/>
                </a:lnTo>
                <a:close/>
              </a:path>
              <a:path w="6013450" h="2729229">
                <a:moveTo>
                  <a:pt x="5896376" y="0"/>
                </a:moveTo>
                <a:lnTo>
                  <a:pt x="5911056" y="32523"/>
                </a:lnTo>
                <a:lnTo>
                  <a:pt x="5931536" y="23282"/>
                </a:lnTo>
                <a:lnTo>
                  <a:pt x="5998256" y="23282"/>
                </a:lnTo>
                <a:lnTo>
                  <a:pt x="6013425" y="4644"/>
                </a:lnTo>
                <a:lnTo>
                  <a:pt x="5896376" y="0"/>
                </a:lnTo>
                <a:close/>
              </a:path>
            </a:pathLst>
          </a:custGeom>
          <a:solidFill>
            <a:srgbClr val="336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4448" y="3481632"/>
            <a:ext cx="3206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200" b="1" spc="-5" dirty="0">
                <a:solidFill>
                  <a:srgbClr val="002677"/>
                </a:solidFill>
                <a:latin typeface="Segoe UI"/>
                <a:cs typeface="Segoe UI"/>
              </a:rPr>
              <a:t>is</a:t>
            </a:r>
            <a:r>
              <a:rPr sz="1200" b="1" dirty="0">
                <a:solidFill>
                  <a:srgbClr val="002677"/>
                </a:solidFill>
                <a:latin typeface="Segoe UI"/>
                <a:cs typeface="Segoe UI"/>
              </a:rPr>
              <a:t>k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7654" y="6433059"/>
            <a:ext cx="6026150" cy="230504"/>
          </a:xfrm>
          <a:prstGeom prst="rect">
            <a:avLst/>
          </a:prstGeom>
          <a:solidFill>
            <a:srgbClr val="3369FF"/>
          </a:solidFill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  <a:tabLst>
                <a:tab pos="4754245" algn="l"/>
              </a:tabLst>
            </a:pP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Mo</a:t>
            </a:r>
            <a:r>
              <a:rPr sz="1200" b="1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b="1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200" b="1" spc="-5" dirty="0">
                <a:solidFill>
                  <a:srgbClr val="FFFFFF"/>
                </a:solidFill>
                <a:latin typeface="Segoe UI"/>
                <a:cs typeface="Segoe UI"/>
              </a:rPr>
              <a:t>ns</a:t>
            </a: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b="1" spc="-5" dirty="0">
                <a:solidFill>
                  <a:srgbClr val="FFFFFF"/>
                </a:solidFill>
                <a:latin typeface="Segoe UI"/>
                <a:cs typeface="Segoe UI"/>
              </a:rPr>
              <a:t>rv</a:t>
            </a: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200" b="1" spc="-5" dirty="0">
                <a:solidFill>
                  <a:srgbClr val="FFFFFF"/>
                </a:solidFill>
                <a:latin typeface="Segoe UI"/>
                <a:cs typeface="Segoe UI"/>
              </a:rPr>
              <a:t>tiv</a:t>
            </a: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e	Mo</a:t>
            </a:r>
            <a:r>
              <a:rPr sz="1200" b="1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b="1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200" b="1" spc="-10" dirty="0">
                <a:solidFill>
                  <a:srgbClr val="FFFFFF"/>
                </a:solidFill>
                <a:latin typeface="Segoe UI"/>
                <a:cs typeface="Segoe UI"/>
              </a:rPr>
              <a:t>gg</a:t>
            </a:r>
            <a:r>
              <a:rPr sz="1200" b="1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b="1" spc="-5" dirty="0">
                <a:solidFill>
                  <a:srgbClr val="FFFFFF"/>
                </a:solidFill>
                <a:latin typeface="Segoe UI"/>
                <a:cs typeface="Segoe UI"/>
              </a:rPr>
              <a:t>ssiv</a:t>
            </a: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74144" y="5379444"/>
            <a:ext cx="0" cy="812800"/>
          </a:xfrm>
          <a:custGeom>
            <a:avLst/>
            <a:gdLst/>
            <a:ahLst/>
            <a:cxnLst/>
            <a:rect l="l" t="t" r="r" b="b"/>
            <a:pathLst>
              <a:path h="812800">
                <a:moveTo>
                  <a:pt x="0" y="812505"/>
                </a:moveTo>
                <a:lnTo>
                  <a:pt x="1" y="0"/>
                </a:lnTo>
              </a:path>
            </a:pathLst>
          </a:custGeom>
          <a:ln w="9525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0850" y="6209516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89373" y="0"/>
                </a:moveTo>
                <a:lnTo>
                  <a:pt x="48240" y="10376"/>
                </a:lnTo>
                <a:lnTo>
                  <a:pt x="17180" y="37289"/>
                </a:lnTo>
                <a:lnTo>
                  <a:pt x="1120" y="75811"/>
                </a:lnTo>
                <a:lnTo>
                  <a:pt x="0" y="93334"/>
                </a:lnTo>
                <a:lnTo>
                  <a:pt x="1591" y="107580"/>
                </a:lnTo>
                <a:lnTo>
                  <a:pt x="18549" y="145082"/>
                </a:lnTo>
                <a:lnTo>
                  <a:pt x="50390" y="171046"/>
                </a:lnTo>
                <a:lnTo>
                  <a:pt x="92752" y="180735"/>
                </a:lnTo>
                <a:lnTo>
                  <a:pt x="107074" y="179217"/>
                </a:lnTo>
                <a:lnTo>
                  <a:pt x="144800" y="162400"/>
                </a:lnTo>
                <a:lnTo>
                  <a:pt x="170940" y="130697"/>
                </a:lnTo>
                <a:lnTo>
                  <a:pt x="180707" y="88621"/>
                </a:lnTo>
                <a:lnTo>
                  <a:pt x="179280" y="74206"/>
                </a:lnTo>
                <a:lnTo>
                  <a:pt x="162635" y="36210"/>
                </a:lnTo>
                <a:lnTo>
                  <a:pt x="131100" y="9858"/>
                </a:lnTo>
                <a:lnTo>
                  <a:pt x="89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0802" y="6209516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0" y="90380"/>
                </a:moveTo>
                <a:lnTo>
                  <a:pt x="9964" y="49084"/>
                </a:lnTo>
                <a:lnTo>
                  <a:pt x="36571" y="17753"/>
                </a:lnTo>
                <a:lnTo>
                  <a:pt x="74894" y="1317"/>
                </a:lnTo>
                <a:lnTo>
                  <a:pt x="89420" y="0"/>
                </a:lnTo>
                <a:lnTo>
                  <a:pt x="104171" y="1154"/>
                </a:lnTo>
                <a:lnTo>
                  <a:pt x="143023" y="17049"/>
                </a:lnTo>
                <a:lnTo>
                  <a:pt x="170117" y="47822"/>
                </a:lnTo>
                <a:lnTo>
                  <a:pt x="180755" y="88621"/>
                </a:lnTo>
                <a:lnTo>
                  <a:pt x="179614" y="103521"/>
                </a:lnTo>
                <a:lnTo>
                  <a:pt x="163857" y="142641"/>
                </a:lnTo>
                <a:lnTo>
                  <a:pt x="133323" y="169883"/>
                </a:lnTo>
                <a:lnTo>
                  <a:pt x="92799" y="180735"/>
                </a:lnTo>
                <a:lnTo>
                  <a:pt x="77779" y="179606"/>
                </a:lnTo>
                <a:lnTo>
                  <a:pt x="38439" y="163966"/>
                </a:lnTo>
                <a:lnTo>
                  <a:pt x="11074" y="133630"/>
                </a:lnTo>
                <a:lnTo>
                  <a:pt x="47" y="93334"/>
                </a:lnTo>
                <a:lnTo>
                  <a:pt x="0" y="90380"/>
                </a:lnTo>
                <a:close/>
              </a:path>
            </a:pathLst>
          </a:custGeom>
          <a:ln w="34925">
            <a:solidFill>
              <a:srgbClr val="336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54343" y="4734852"/>
            <a:ext cx="0" cy="812800"/>
          </a:xfrm>
          <a:custGeom>
            <a:avLst/>
            <a:gdLst/>
            <a:ahLst/>
            <a:cxnLst/>
            <a:rect l="l" t="t" r="r" b="b"/>
            <a:pathLst>
              <a:path h="812800">
                <a:moveTo>
                  <a:pt x="0" y="812505"/>
                </a:moveTo>
                <a:lnTo>
                  <a:pt x="1" y="0"/>
                </a:lnTo>
              </a:path>
            </a:pathLst>
          </a:custGeom>
          <a:ln w="9525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67055" y="5543152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89372" y="0"/>
                </a:moveTo>
                <a:lnTo>
                  <a:pt x="48239" y="10377"/>
                </a:lnTo>
                <a:lnTo>
                  <a:pt x="17179" y="37290"/>
                </a:lnTo>
                <a:lnTo>
                  <a:pt x="1120" y="75813"/>
                </a:lnTo>
                <a:lnTo>
                  <a:pt x="0" y="93336"/>
                </a:lnTo>
                <a:lnTo>
                  <a:pt x="1591" y="107582"/>
                </a:lnTo>
                <a:lnTo>
                  <a:pt x="18549" y="145084"/>
                </a:lnTo>
                <a:lnTo>
                  <a:pt x="50391" y="171047"/>
                </a:lnTo>
                <a:lnTo>
                  <a:pt x="92753" y="180736"/>
                </a:lnTo>
                <a:lnTo>
                  <a:pt x="107075" y="179218"/>
                </a:lnTo>
                <a:lnTo>
                  <a:pt x="144800" y="162401"/>
                </a:lnTo>
                <a:lnTo>
                  <a:pt x="170940" y="130698"/>
                </a:lnTo>
                <a:lnTo>
                  <a:pt x="180707" y="88621"/>
                </a:lnTo>
                <a:lnTo>
                  <a:pt x="179279" y="74206"/>
                </a:lnTo>
                <a:lnTo>
                  <a:pt x="162634" y="36210"/>
                </a:lnTo>
                <a:lnTo>
                  <a:pt x="131099" y="9858"/>
                </a:lnTo>
                <a:lnTo>
                  <a:pt x="893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67008" y="5543152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0" y="90380"/>
                </a:moveTo>
                <a:lnTo>
                  <a:pt x="9964" y="49084"/>
                </a:lnTo>
                <a:lnTo>
                  <a:pt x="36571" y="17753"/>
                </a:lnTo>
                <a:lnTo>
                  <a:pt x="74894" y="1317"/>
                </a:lnTo>
                <a:lnTo>
                  <a:pt x="89420" y="0"/>
                </a:lnTo>
                <a:lnTo>
                  <a:pt x="104171" y="1154"/>
                </a:lnTo>
                <a:lnTo>
                  <a:pt x="143023" y="17049"/>
                </a:lnTo>
                <a:lnTo>
                  <a:pt x="170117" y="47822"/>
                </a:lnTo>
                <a:lnTo>
                  <a:pt x="180755" y="88621"/>
                </a:lnTo>
                <a:lnTo>
                  <a:pt x="179614" y="103521"/>
                </a:lnTo>
                <a:lnTo>
                  <a:pt x="163857" y="142641"/>
                </a:lnTo>
                <a:lnTo>
                  <a:pt x="133323" y="169883"/>
                </a:lnTo>
                <a:lnTo>
                  <a:pt x="92799" y="180735"/>
                </a:lnTo>
                <a:lnTo>
                  <a:pt x="77779" y="179606"/>
                </a:lnTo>
                <a:lnTo>
                  <a:pt x="38439" y="163966"/>
                </a:lnTo>
                <a:lnTo>
                  <a:pt x="11074" y="133630"/>
                </a:lnTo>
                <a:lnTo>
                  <a:pt x="47" y="93334"/>
                </a:lnTo>
                <a:lnTo>
                  <a:pt x="0" y="90380"/>
                </a:lnTo>
                <a:close/>
              </a:path>
            </a:pathLst>
          </a:custGeom>
          <a:ln w="34925">
            <a:solidFill>
              <a:srgbClr val="336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39162" y="4439864"/>
            <a:ext cx="1062355" cy="850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6520">
              <a:lnSpc>
                <a:spcPts val="1200"/>
              </a:lnSpc>
            </a:pPr>
            <a:r>
              <a:rPr sz="1100" spc="-5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100" spc="-4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100" spc="-45" dirty="0">
                <a:solidFill>
                  <a:srgbClr val="002577"/>
                </a:solidFill>
                <a:latin typeface="Segoe UI"/>
                <a:cs typeface="Segoe UI"/>
              </a:rPr>
              <a:t>te</a:t>
            </a:r>
            <a:r>
              <a:rPr sz="1100" spc="-4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100" spc="-45" dirty="0">
                <a:solidFill>
                  <a:srgbClr val="002577"/>
                </a:solidFill>
                <a:latin typeface="Segoe UI"/>
                <a:cs typeface="Segoe UI"/>
              </a:rPr>
              <a:t>es</a:t>
            </a:r>
            <a:r>
              <a:rPr sz="11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100" spc="-8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100" spc="-5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100" spc="-40" dirty="0">
                <a:solidFill>
                  <a:srgbClr val="002577"/>
                </a:solidFill>
                <a:latin typeface="Segoe UI"/>
                <a:cs typeface="Segoe UI"/>
              </a:rPr>
              <a:t>p</a:t>
            </a:r>
            <a:r>
              <a:rPr sz="1100" spc="-45" dirty="0">
                <a:solidFill>
                  <a:srgbClr val="002577"/>
                </a:solidFill>
                <a:latin typeface="Segoe UI"/>
                <a:cs typeface="Segoe UI"/>
              </a:rPr>
              <a:t>ti</a:t>
            </a:r>
            <a:r>
              <a:rPr sz="1100" spc="-3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10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100" spc="-8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002577"/>
                </a:solidFill>
                <a:latin typeface="Segoe UI"/>
                <a:cs typeface="Segoe UI"/>
              </a:rPr>
              <a:t>/ </a:t>
            </a:r>
            <a:r>
              <a:rPr sz="1100" spc="-4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100" spc="-45" dirty="0">
                <a:solidFill>
                  <a:srgbClr val="002577"/>
                </a:solidFill>
                <a:latin typeface="Segoe UI"/>
                <a:cs typeface="Segoe UI"/>
              </a:rPr>
              <a:t>q</a:t>
            </a:r>
            <a:r>
              <a:rPr sz="1100" spc="-40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100" spc="-45" dirty="0">
                <a:solidFill>
                  <a:srgbClr val="002577"/>
                </a:solidFill>
                <a:latin typeface="Segoe UI"/>
                <a:cs typeface="Segoe UI"/>
              </a:rPr>
              <a:t>itabl</a:t>
            </a:r>
            <a:r>
              <a:rPr sz="11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100" spc="-8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100" spc="-40" dirty="0">
                <a:solidFill>
                  <a:srgbClr val="002577"/>
                </a:solidFill>
                <a:latin typeface="Segoe UI"/>
                <a:cs typeface="Segoe UI"/>
              </a:rPr>
              <a:t>F</a:t>
            </a:r>
            <a:r>
              <a:rPr sz="1100" spc="-45" dirty="0">
                <a:solidFill>
                  <a:srgbClr val="002577"/>
                </a:solidFill>
                <a:latin typeface="Segoe UI"/>
                <a:cs typeface="Segoe UI"/>
              </a:rPr>
              <a:t>ixe</a:t>
            </a:r>
            <a:r>
              <a:rPr sz="1100" spc="-5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110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100" spc="-40" dirty="0">
                <a:solidFill>
                  <a:srgbClr val="002577"/>
                </a:solidFill>
                <a:latin typeface="Segoe UI"/>
                <a:cs typeface="Segoe UI"/>
              </a:rPr>
              <a:t>Acco</a:t>
            </a:r>
            <a:r>
              <a:rPr sz="1100" spc="-45" dirty="0">
                <a:solidFill>
                  <a:srgbClr val="002577"/>
                </a:solidFill>
                <a:latin typeface="Segoe UI"/>
                <a:cs typeface="Segoe UI"/>
              </a:rPr>
              <a:t>unt</a:t>
            </a:r>
            <a:endParaRPr sz="1050" baseline="23809" dirty="0">
              <a:latin typeface="Segoe UI"/>
              <a:cs typeface="Segoe UI"/>
            </a:endParaRPr>
          </a:p>
          <a:p>
            <a:pPr marL="12700" marR="5080">
              <a:lnSpc>
                <a:spcPts val="1200"/>
              </a:lnSpc>
              <a:spcBef>
                <a:spcPts val="600"/>
              </a:spcBef>
            </a:pPr>
            <a:r>
              <a:rPr sz="1100" spc="-50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100" spc="-4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100" spc="-4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100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100" spc="-8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100" spc="-4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100" spc="-45" dirty="0">
                <a:solidFill>
                  <a:srgbClr val="002577"/>
                </a:solidFill>
                <a:latin typeface="Segoe UI"/>
                <a:cs typeface="Segoe UI"/>
              </a:rPr>
              <a:t>q</a:t>
            </a:r>
            <a:r>
              <a:rPr sz="1100" spc="-40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100" spc="-45" dirty="0">
                <a:solidFill>
                  <a:srgbClr val="002577"/>
                </a:solidFill>
                <a:latin typeface="Segoe UI"/>
                <a:cs typeface="Segoe UI"/>
              </a:rPr>
              <a:t>ivale</a:t>
            </a:r>
            <a:r>
              <a:rPr sz="1100" spc="-4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100" spc="-4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10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100" spc="-9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100" spc="-5" dirty="0">
                <a:solidFill>
                  <a:srgbClr val="002577"/>
                </a:solidFill>
                <a:latin typeface="Segoe UI"/>
                <a:cs typeface="Segoe UI"/>
              </a:rPr>
              <a:t>/ </a:t>
            </a:r>
            <a:r>
              <a:rPr sz="1100" spc="-45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1100" spc="-40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100" spc="-45" dirty="0">
                <a:solidFill>
                  <a:srgbClr val="002577"/>
                </a:solidFill>
                <a:latin typeface="Segoe UI"/>
                <a:cs typeface="Segoe UI"/>
              </a:rPr>
              <a:t>ara</a:t>
            </a:r>
            <a:r>
              <a:rPr sz="1100" spc="-4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100" spc="-4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100" spc="-40" dirty="0">
                <a:solidFill>
                  <a:srgbClr val="002577"/>
                </a:solidFill>
                <a:latin typeface="Segoe UI"/>
                <a:cs typeface="Segoe UI"/>
              </a:rPr>
              <a:t>ee</a:t>
            </a:r>
            <a:r>
              <a:rPr sz="1100" spc="-5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endParaRPr sz="1100" dirty="0">
              <a:latin typeface="Segoe UI"/>
              <a:cs typeface="Segoe U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73163" y="3973520"/>
            <a:ext cx="6115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0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100" spc="-45" dirty="0">
                <a:solidFill>
                  <a:srgbClr val="002577"/>
                </a:solidFill>
                <a:latin typeface="Segoe UI"/>
                <a:cs typeface="Segoe UI"/>
              </a:rPr>
              <a:t>ig</a:t>
            </a:r>
            <a:r>
              <a:rPr sz="1100" spc="-5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100" spc="-8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100" spc="-45" dirty="0">
                <a:solidFill>
                  <a:srgbClr val="002577"/>
                </a:solidFill>
                <a:latin typeface="Segoe UI"/>
                <a:cs typeface="Segoe UI"/>
              </a:rPr>
              <a:t>Yiel</a:t>
            </a:r>
            <a:r>
              <a:rPr sz="1100" spc="-5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538263" y="4206249"/>
            <a:ext cx="0" cy="812800"/>
          </a:xfrm>
          <a:custGeom>
            <a:avLst/>
            <a:gdLst/>
            <a:ahLst/>
            <a:cxnLst/>
            <a:rect l="l" t="t" r="r" b="b"/>
            <a:pathLst>
              <a:path h="812800">
                <a:moveTo>
                  <a:pt x="0" y="812505"/>
                </a:moveTo>
                <a:lnTo>
                  <a:pt x="1" y="0"/>
                </a:lnTo>
              </a:path>
            </a:pathLst>
          </a:custGeom>
          <a:ln w="9525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44969" y="5007292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89373" y="0"/>
                </a:moveTo>
                <a:lnTo>
                  <a:pt x="48240" y="10376"/>
                </a:lnTo>
                <a:lnTo>
                  <a:pt x="17180" y="37289"/>
                </a:lnTo>
                <a:lnTo>
                  <a:pt x="1120" y="75811"/>
                </a:lnTo>
                <a:lnTo>
                  <a:pt x="0" y="93333"/>
                </a:lnTo>
                <a:lnTo>
                  <a:pt x="1590" y="107579"/>
                </a:lnTo>
                <a:lnTo>
                  <a:pt x="18548" y="145082"/>
                </a:lnTo>
                <a:lnTo>
                  <a:pt x="50390" y="171046"/>
                </a:lnTo>
                <a:lnTo>
                  <a:pt x="92751" y="180735"/>
                </a:lnTo>
                <a:lnTo>
                  <a:pt x="107074" y="179217"/>
                </a:lnTo>
                <a:lnTo>
                  <a:pt x="144799" y="162401"/>
                </a:lnTo>
                <a:lnTo>
                  <a:pt x="170940" y="130697"/>
                </a:lnTo>
                <a:lnTo>
                  <a:pt x="180707" y="88621"/>
                </a:lnTo>
                <a:lnTo>
                  <a:pt x="179280" y="74207"/>
                </a:lnTo>
                <a:lnTo>
                  <a:pt x="162635" y="36210"/>
                </a:lnTo>
                <a:lnTo>
                  <a:pt x="131099" y="9858"/>
                </a:lnTo>
                <a:lnTo>
                  <a:pt x="89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44921" y="5007292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0" y="90380"/>
                </a:moveTo>
                <a:lnTo>
                  <a:pt x="9964" y="49084"/>
                </a:lnTo>
                <a:lnTo>
                  <a:pt x="36571" y="17753"/>
                </a:lnTo>
                <a:lnTo>
                  <a:pt x="74894" y="1317"/>
                </a:lnTo>
                <a:lnTo>
                  <a:pt x="89420" y="0"/>
                </a:lnTo>
                <a:lnTo>
                  <a:pt x="104171" y="1154"/>
                </a:lnTo>
                <a:lnTo>
                  <a:pt x="143023" y="17049"/>
                </a:lnTo>
                <a:lnTo>
                  <a:pt x="170117" y="47822"/>
                </a:lnTo>
                <a:lnTo>
                  <a:pt x="180755" y="88621"/>
                </a:lnTo>
                <a:lnTo>
                  <a:pt x="179614" y="103521"/>
                </a:lnTo>
                <a:lnTo>
                  <a:pt x="163857" y="142641"/>
                </a:lnTo>
                <a:lnTo>
                  <a:pt x="133323" y="169883"/>
                </a:lnTo>
                <a:lnTo>
                  <a:pt x="92799" y="180735"/>
                </a:lnTo>
                <a:lnTo>
                  <a:pt x="77779" y="179606"/>
                </a:lnTo>
                <a:lnTo>
                  <a:pt x="38439" y="163966"/>
                </a:lnTo>
                <a:lnTo>
                  <a:pt x="11074" y="133630"/>
                </a:lnTo>
                <a:lnTo>
                  <a:pt x="47" y="93334"/>
                </a:lnTo>
                <a:lnTo>
                  <a:pt x="0" y="90380"/>
                </a:lnTo>
                <a:close/>
              </a:path>
            </a:pathLst>
          </a:custGeom>
          <a:ln w="34925">
            <a:solidFill>
              <a:srgbClr val="336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249596" y="3558992"/>
            <a:ext cx="60388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5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1100" spc="-45" dirty="0">
                <a:solidFill>
                  <a:srgbClr val="002577"/>
                </a:solidFill>
                <a:latin typeface="Segoe UI"/>
                <a:cs typeface="Segoe UI"/>
              </a:rPr>
              <a:t>arg</a:t>
            </a:r>
            <a:r>
              <a:rPr sz="11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100" spc="-8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100" spc="-50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100" spc="-4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100" dirty="0">
                <a:solidFill>
                  <a:srgbClr val="002577"/>
                </a:solidFill>
                <a:latin typeface="Segoe UI"/>
                <a:cs typeface="Segoe UI"/>
              </a:rPr>
              <a:t>p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414695" y="3802548"/>
            <a:ext cx="0" cy="812800"/>
          </a:xfrm>
          <a:custGeom>
            <a:avLst/>
            <a:gdLst/>
            <a:ahLst/>
            <a:cxnLst/>
            <a:rect l="l" t="t" r="r" b="b"/>
            <a:pathLst>
              <a:path h="812800">
                <a:moveTo>
                  <a:pt x="0" y="812505"/>
                </a:moveTo>
                <a:lnTo>
                  <a:pt x="1" y="0"/>
                </a:lnTo>
              </a:path>
            </a:pathLst>
          </a:custGeom>
          <a:ln w="9525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21401" y="4603591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89373" y="0"/>
                </a:moveTo>
                <a:lnTo>
                  <a:pt x="48240" y="10376"/>
                </a:lnTo>
                <a:lnTo>
                  <a:pt x="17180" y="37290"/>
                </a:lnTo>
                <a:lnTo>
                  <a:pt x="1120" y="75812"/>
                </a:lnTo>
                <a:lnTo>
                  <a:pt x="0" y="93333"/>
                </a:lnTo>
                <a:lnTo>
                  <a:pt x="1590" y="107579"/>
                </a:lnTo>
                <a:lnTo>
                  <a:pt x="18548" y="145082"/>
                </a:lnTo>
                <a:lnTo>
                  <a:pt x="50390" y="171046"/>
                </a:lnTo>
                <a:lnTo>
                  <a:pt x="92751" y="180735"/>
                </a:lnTo>
                <a:lnTo>
                  <a:pt x="107074" y="179217"/>
                </a:lnTo>
                <a:lnTo>
                  <a:pt x="144799" y="162401"/>
                </a:lnTo>
                <a:lnTo>
                  <a:pt x="170940" y="130697"/>
                </a:lnTo>
                <a:lnTo>
                  <a:pt x="180707" y="88621"/>
                </a:lnTo>
                <a:lnTo>
                  <a:pt x="179280" y="74207"/>
                </a:lnTo>
                <a:lnTo>
                  <a:pt x="162635" y="36211"/>
                </a:lnTo>
                <a:lnTo>
                  <a:pt x="131099" y="9858"/>
                </a:lnTo>
                <a:lnTo>
                  <a:pt x="89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21354" y="4603591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0" y="90380"/>
                </a:moveTo>
                <a:lnTo>
                  <a:pt x="9964" y="49084"/>
                </a:lnTo>
                <a:lnTo>
                  <a:pt x="36571" y="17753"/>
                </a:lnTo>
                <a:lnTo>
                  <a:pt x="74894" y="1317"/>
                </a:lnTo>
                <a:lnTo>
                  <a:pt x="89420" y="0"/>
                </a:lnTo>
                <a:lnTo>
                  <a:pt x="104171" y="1154"/>
                </a:lnTo>
                <a:lnTo>
                  <a:pt x="143023" y="17049"/>
                </a:lnTo>
                <a:lnTo>
                  <a:pt x="170117" y="47822"/>
                </a:lnTo>
                <a:lnTo>
                  <a:pt x="180755" y="88621"/>
                </a:lnTo>
                <a:lnTo>
                  <a:pt x="179614" y="103521"/>
                </a:lnTo>
                <a:lnTo>
                  <a:pt x="163857" y="142641"/>
                </a:lnTo>
                <a:lnTo>
                  <a:pt x="133323" y="169883"/>
                </a:lnTo>
                <a:lnTo>
                  <a:pt x="92799" y="180735"/>
                </a:lnTo>
                <a:lnTo>
                  <a:pt x="77779" y="179606"/>
                </a:lnTo>
                <a:lnTo>
                  <a:pt x="38439" y="163966"/>
                </a:lnTo>
                <a:lnTo>
                  <a:pt x="11074" y="133630"/>
                </a:lnTo>
                <a:lnTo>
                  <a:pt x="47" y="93334"/>
                </a:lnTo>
                <a:lnTo>
                  <a:pt x="0" y="90380"/>
                </a:lnTo>
                <a:close/>
              </a:path>
            </a:pathLst>
          </a:custGeom>
          <a:ln w="34925">
            <a:solidFill>
              <a:srgbClr val="336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68899" y="3386370"/>
            <a:ext cx="0" cy="812800"/>
          </a:xfrm>
          <a:custGeom>
            <a:avLst/>
            <a:gdLst/>
            <a:ahLst/>
            <a:cxnLst/>
            <a:rect l="l" t="t" r="r" b="b"/>
            <a:pathLst>
              <a:path h="812800">
                <a:moveTo>
                  <a:pt x="0" y="812505"/>
                </a:moveTo>
                <a:lnTo>
                  <a:pt x="1" y="0"/>
                </a:lnTo>
              </a:path>
            </a:pathLst>
          </a:custGeom>
          <a:ln w="9525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75605" y="4187413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89373" y="0"/>
                </a:moveTo>
                <a:lnTo>
                  <a:pt x="48240" y="10376"/>
                </a:lnTo>
                <a:lnTo>
                  <a:pt x="17180" y="37290"/>
                </a:lnTo>
                <a:lnTo>
                  <a:pt x="1120" y="75812"/>
                </a:lnTo>
                <a:lnTo>
                  <a:pt x="0" y="93333"/>
                </a:lnTo>
                <a:lnTo>
                  <a:pt x="1590" y="107579"/>
                </a:lnTo>
                <a:lnTo>
                  <a:pt x="18548" y="145082"/>
                </a:lnTo>
                <a:lnTo>
                  <a:pt x="50390" y="171046"/>
                </a:lnTo>
                <a:lnTo>
                  <a:pt x="92751" y="180735"/>
                </a:lnTo>
                <a:lnTo>
                  <a:pt x="107074" y="179217"/>
                </a:lnTo>
                <a:lnTo>
                  <a:pt x="144800" y="162401"/>
                </a:lnTo>
                <a:lnTo>
                  <a:pt x="170940" y="130697"/>
                </a:lnTo>
                <a:lnTo>
                  <a:pt x="180707" y="88621"/>
                </a:lnTo>
                <a:lnTo>
                  <a:pt x="179280" y="74207"/>
                </a:lnTo>
                <a:lnTo>
                  <a:pt x="162635" y="36211"/>
                </a:lnTo>
                <a:lnTo>
                  <a:pt x="131100" y="9858"/>
                </a:lnTo>
                <a:lnTo>
                  <a:pt x="89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75558" y="4187413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0" y="90380"/>
                </a:moveTo>
                <a:lnTo>
                  <a:pt x="9964" y="49084"/>
                </a:lnTo>
                <a:lnTo>
                  <a:pt x="36571" y="17753"/>
                </a:lnTo>
                <a:lnTo>
                  <a:pt x="74894" y="1317"/>
                </a:lnTo>
                <a:lnTo>
                  <a:pt x="89420" y="0"/>
                </a:lnTo>
                <a:lnTo>
                  <a:pt x="104171" y="1154"/>
                </a:lnTo>
                <a:lnTo>
                  <a:pt x="143023" y="17049"/>
                </a:lnTo>
                <a:lnTo>
                  <a:pt x="170117" y="47822"/>
                </a:lnTo>
                <a:lnTo>
                  <a:pt x="180755" y="88621"/>
                </a:lnTo>
                <a:lnTo>
                  <a:pt x="179614" y="103521"/>
                </a:lnTo>
                <a:lnTo>
                  <a:pt x="163857" y="142641"/>
                </a:lnTo>
                <a:lnTo>
                  <a:pt x="133323" y="169883"/>
                </a:lnTo>
                <a:lnTo>
                  <a:pt x="92799" y="180735"/>
                </a:lnTo>
                <a:lnTo>
                  <a:pt x="77779" y="179606"/>
                </a:lnTo>
                <a:lnTo>
                  <a:pt x="38439" y="163966"/>
                </a:lnTo>
                <a:lnTo>
                  <a:pt x="11074" y="133630"/>
                </a:lnTo>
                <a:lnTo>
                  <a:pt x="47" y="93334"/>
                </a:lnTo>
                <a:lnTo>
                  <a:pt x="0" y="90380"/>
                </a:lnTo>
                <a:close/>
              </a:path>
            </a:pathLst>
          </a:custGeom>
          <a:ln w="34925">
            <a:solidFill>
              <a:srgbClr val="3369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006840" y="5020055"/>
            <a:ext cx="673607" cy="697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0026184" y="4990856"/>
            <a:ext cx="2666365" cy="812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190"/>
              </a:lnSpc>
            </a:pPr>
            <a:r>
              <a:rPr sz="3000" b="1" spc="-100" dirty="0">
                <a:solidFill>
                  <a:srgbClr val="002577"/>
                </a:solidFill>
                <a:latin typeface="Segoe UI"/>
                <a:cs typeface="Segoe UI"/>
              </a:rPr>
              <a:t>Lo</a:t>
            </a:r>
            <a:r>
              <a:rPr sz="3000" b="1" spc="-110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r>
              <a:rPr sz="3000" b="1" spc="-1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3000" b="1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3000" b="1" spc="-19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3000" b="1" spc="-100" dirty="0">
                <a:solidFill>
                  <a:srgbClr val="002577"/>
                </a:solidFill>
                <a:latin typeface="Segoe UI"/>
                <a:cs typeface="Segoe UI"/>
              </a:rPr>
              <a:t>po</a:t>
            </a:r>
            <a:r>
              <a:rPr sz="3000" b="1" spc="-10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3000" b="1" spc="-1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3000" b="1" spc="-105" dirty="0">
                <a:solidFill>
                  <a:srgbClr val="002577"/>
                </a:solidFill>
                <a:latin typeface="Segoe UI"/>
                <a:cs typeface="Segoe UI"/>
              </a:rPr>
              <a:t>ntia</a:t>
            </a:r>
            <a:r>
              <a:rPr sz="3000" b="1" dirty="0">
                <a:solidFill>
                  <a:srgbClr val="002577"/>
                </a:solidFill>
                <a:latin typeface="Segoe UI"/>
                <a:cs typeface="Segoe UI"/>
              </a:rPr>
              <a:t>l </a:t>
            </a:r>
            <a:r>
              <a:rPr sz="3000" b="1" spc="-9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3000" b="1" spc="-1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3000" b="1" spc="-105" dirty="0">
                <a:solidFill>
                  <a:srgbClr val="002577"/>
                </a:solidFill>
                <a:latin typeface="Segoe UI"/>
                <a:cs typeface="Segoe UI"/>
              </a:rPr>
              <a:t>wa</a:t>
            </a:r>
            <a:r>
              <a:rPr sz="3000" b="1" spc="-95" dirty="0">
                <a:solidFill>
                  <a:srgbClr val="002577"/>
                </a:solidFill>
                <a:latin typeface="Segoe UI"/>
                <a:cs typeface="Segoe UI"/>
              </a:rPr>
              <a:t>rd</a:t>
            </a:r>
            <a:endParaRPr sz="3000">
              <a:latin typeface="Segoe UI"/>
              <a:cs typeface="Segoe U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</a:rPr>
              <a:t>P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ep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dirty="0">
                <a:solidFill>
                  <a:srgbClr val="002677"/>
                </a:solidFill>
              </a:rPr>
              <a:t>r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a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20" dirty="0">
                <a:solidFill>
                  <a:srgbClr val="002677"/>
                </a:solidFill>
              </a:rPr>
              <a:t>c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spc="-15" dirty="0">
                <a:solidFill>
                  <a:srgbClr val="002677"/>
                </a:solidFill>
              </a:rPr>
              <a:t>rt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20" dirty="0">
                <a:solidFill>
                  <a:srgbClr val="002677"/>
                </a:solidFill>
              </a:rPr>
              <a:t>b</a:t>
            </a:r>
            <a:r>
              <a:rPr spc="-10" dirty="0">
                <a:solidFill>
                  <a:srgbClr val="002677"/>
                </a:solidFill>
              </a:rPr>
              <a:t>l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spc="-10" dirty="0">
                <a:solidFill>
                  <a:srgbClr val="002677"/>
                </a:solidFill>
              </a:rPr>
              <a:t>i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35" dirty="0">
                <a:solidFill>
                  <a:srgbClr val="002677"/>
                </a:solidFill>
              </a:rPr>
              <a:t>n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-3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30" dirty="0">
                <a:solidFill>
                  <a:srgbClr val="002677"/>
                </a:solidFill>
              </a:rPr>
              <a:t>n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dirty="0">
                <a:solidFill>
                  <a:srgbClr val="002677"/>
                </a:solidFill>
              </a:rPr>
              <a:t>h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00</a:t>
            </a:r>
            <a:r>
              <a:rPr dirty="0">
                <a:solidFill>
                  <a:srgbClr val="002677"/>
                </a:solidFill>
              </a:rPr>
              <a:t>,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202</a:t>
            </a:r>
            <a:r>
              <a:rPr dirty="0">
                <a:solidFill>
                  <a:srgbClr val="002677"/>
                </a:solidFill>
              </a:rPr>
              <a:t>0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</a:rPr>
              <a:t>23</a:t>
            </a:fld>
            <a:endParaRPr dirty="0">
              <a:solidFill>
                <a:srgbClr val="002677"/>
              </a:solidFill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443100" y="4990856"/>
            <a:ext cx="1064895" cy="812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190"/>
              </a:lnSpc>
            </a:pPr>
            <a:r>
              <a:rPr sz="3000" b="1" spc="-100" dirty="0">
                <a:solidFill>
                  <a:srgbClr val="002577"/>
                </a:solidFill>
                <a:latin typeface="Segoe UI"/>
                <a:cs typeface="Segoe UI"/>
              </a:rPr>
              <a:t>Lo</a:t>
            </a:r>
            <a:r>
              <a:rPr sz="3000" b="1" spc="-110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r>
              <a:rPr sz="3000" b="1" spc="-1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3000" b="1" spc="-5" dirty="0">
                <a:solidFill>
                  <a:srgbClr val="002577"/>
                </a:solidFill>
                <a:latin typeface="Segoe UI"/>
                <a:cs typeface="Segoe UI"/>
              </a:rPr>
              <a:t>r </a:t>
            </a:r>
            <a:r>
              <a:rPr sz="3000" b="1" spc="-9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3000" b="1" spc="-105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3000" b="1" spc="-95" dirty="0">
                <a:solidFill>
                  <a:srgbClr val="002577"/>
                </a:solidFill>
                <a:latin typeface="Segoe UI"/>
                <a:cs typeface="Segoe UI"/>
              </a:rPr>
              <a:t>sk</a:t>
            </a:r>
            <a:endParaRPr sz="3000">
              <a:latin typeface="Segoe UI"/>
              <a:cs typeface="Segoe U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48855" y="2271444"/>
            <a:ext cx="526542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Ea</a:t>
            </a: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ch</a:t>
            </a: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 a</a:t>
            </a:r>
            <a:r>
              <a:rPr sz="2000" b="1" spc="-10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2000" b="1" spc="-15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2000" b="1" spc="5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2000" b="1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c</a:t>
            </a:r>
            <a:r>
              <a:rPr sz="2000" b="1" spc="-10" dirty="0">
                <a:solidFill>
                  <a:srgbClr val="002677"/>
                </a:solidFill>
                <a:latin typeface="Segoe UI"/>
                <a:cs typeface="Segoe UI"/>
              </a:rPr>
              <a:t>l</a:t>
            </a: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2000" b="1" spc="-10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2000" b="1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ha</a:t>
            </a: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2000" b="1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2000" b="1" spc="-1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2000" b="1" spc="-15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2000" b="1" spc="-10" dirty="0">
                <a:solidFill>
                  <a:srgbClr val="002677"/>
                </a:solidFill>
                <a:latin typeface="Segoe UI"/>
                <a:cs typeface="Segoe UI"/>
              </a:rPr>
              <a:t>k</a:t>
            </a: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/</a:t>
            </a: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2000" b="1" spc="5" dirty="0">
                <a:solidFill>
                  <a:srgbClr val="002677"/>
                </a:solidFill>
                <a:latin typeface="Segoe UI"/>
                <a:cs typeface="Segoe UI"/>
              </a:rPr>
              <a:t>ew</a:t>
            </a: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rd</a:t>
            </a: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 r</a:t>
            </a:r>
            <a:r>
              <a:rPr sz="2000" b="1" spc="5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2000" b="1" spc="-10" dirty="0">
                <a:solidFill>
                  <a:srgbClr val="002677"/>
                </a:solidFill>
                <a:latin typeface="Segoe UI"/>
                <a:cs typeface="Segoe UI"/>
              </a:rPr>
              <a:t>l</a:t>
            </a: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at</a:t>
            </a:r>
            <a:r>
              <a:rPr sz="2000" b="1" spc="-1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on</a:t>
            </a:r>
            <a:r>
              <a:rPr sz="2000" b="1" spc="-10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2000" b="1" spc="-5"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z="2000" b="1" spc="-1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2000" b="1" dirty="0">
                <a:solidFill>
                  <a:srgbClr val="002677"/>
                </a:solidFill>
                <a:latin typeface="Segoe UI"/>
                <a:cs typeface="Segoe UI"/>
              </a:rPr>
              <a:t>p</a:t>
            </a:r>
            <a:endParaRPr sz="20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52880" y="4572000"/>
            <a:ext cx="20320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20321" y="0"/>
                </a:lnTo>
              </a:path>
            </a:pathLst>
          </a:custGeom>
          <a:ln w="6350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4430" y="4568825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6351"/>
                </a:moveTo>
                <a:lnTo>
                  <a:pt x="0" y="0"/>
                </a:lnTo>
              </a:path>
            </a:pathLst>
          </a:custGeom>
          <a:ln w="6350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2097335"/>
            <a:ext cx="13716000" cy="0"/>
          </a:xfrm>
          <a:custGeom>
            <a:avLst/>
            <a:gdLst/>
            <a:ahLst/>
            <a:cxnLst/>
            <a:rect l="l" t="t" r="r" b="b"/>
            <a:pathLst>
              <a:path w="13716000">
                <a:moveTo>
                  <a:pt x="0" y="0"/>
                </a:moveTo>
                <a:lnTo>
                  <a:pt x="13716000" y="1"/>
                </a:lnTo>
              </a:path>
            </a:pathLst>
          </a:custGeom>
          <a:ln w="6350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800088"/>
            <a:ext cx="2206752" cy="1429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pc="-10" dirty="0">
                <a:solidFill>
                  <a:srgbClr val="002677"/>
                </a:solidFill>
              </a:rPr>
              <a:t>D</a:t>
            </a:r>
            <a:r>
              <a:rPr spc="5" dirty="0">
                <a:solidFill>
                  <a:srgbClr val="002677"/>
                </a:solidFill>
              </a:rPr>
              <a:t>i</a:t>
            </a:r>
            <a:r>
              <a:rPr dirty="0">
                <a:solidFill>
                  <a:srgbClr val="002677"/>
                </a:solidFill>
              </a:rPr>
              <a:t>v</a:t>
            </a:r>
            <a:r>
              <a:rPr spc="-5" dirty="0">
                <a:solidFill>
                  <a:srgbClr val="002677"/>
                </a:solidFill>
              </a:rPr>
              <a:t>ers</a:t>
            </a:r>
            <a:r>
              <a:rPr spc="5" dirty="0">
                <a:solidFill>
                  <a:srgbClr val="002677"/>
                </a:solidFill>
              </a:rPr>
              <a:t>i</a:t>
            </a:r>
            <a:r>
              <a:rPr spc="-10" dirty="0">
                <a:solidFill>
                  <a:srgbClr val="002677"/>
                </a:solidFill>
              </a:rPr>
              <a:t>f</a:t>
            </a:r>
            <a:r>
              <a:rPr spc="5" dirty="0">
                <a:solidFill>
                  <a:srgbClr val="002677"/>
                </a:solidFill>
              </a:rPr>
              <a:t>y</a:t>
            </a:r>
            <a:r>
              <a:rPr dirty="0">
                <a:solidFill>
                  <a:srgbClr val="002677"/>
                </a:solidFill>
              </a:rPr>
              <a:t>,</a:t>
            </a:r>
            <a:r>
              <a:rPr spc="-5" dirty="0">
                <a:solidFill>
                  <a:srgbClr val="002677"/>
                </a:solidFill>
              </a:rPr>
              <a:t> </a:t>
            </a:r>
            <a:r>
              <a:rPr spc="5" dirty="0">
                <a:solidFill>
                  <a:srgbClr val="002677"/>
                </a:solidFill>
              </a:rPr>
              <a:t>ba</a:t>
            </a:r>
            <a:r>
              <a:rPr spc="-10" dirty="0">
                <a:solidFill>
                  <a:srgbClr val="002677"/>
                </a:solidFill>
              </a:rPr>
              <a:t>s</a:t>
            </a:r>
            <a:r>
              <a:rPr spc="-5" dirty="0">
                <a:solidFill>
                  <a:srgbClr val="002677"/>
                </a:solidFill>
              </a:rPr>
              <a:t>e</a:t>
            </a:r>
            <a:r>
              <a:rPr dirty="0">
                <a:solidFill>
                  <a:srgbClr val="002677"/>
                </a:solidFill>
              </a:rPr>
              <a:t>d</a:t>
            </a:r>
            <a:r>
              <a:rPr spc="-10" dirty="0">
                <a:solidFill>
                  <a:srgbClr val="002677"/>
                </a:solidFill>
              </a:rPr>
              <a:t> </a:t>
            </a:r>
            <a:r>
              <a:rPr spc="-5" dirty="0">
                <a:solidFill>
                  <a:srgbClr val="002677"/>
                </a:solidFill>
              </a:rPr>
              <a:t>o</a:t>
            </a:r>
            <a:r>
              <a:rPr dirty="0">
                <a:solidFill>
                  <a:srgbClr val="002677"/>
                </a:solidFill>
              </a:rPr>
              <a:t>n</a:t>
            </a:r>
            <a:r>
              <a:rPr spc="-10" dirty="0">
                <a:solidFill>
                  <a:srgbClr val="002677"/>
                </a:solidFill>
              </a:rPr>
              <a:t> </a:t>
            </a:r>
            <a:r>
              <a:rPr spc="5" dirty="0">
                <a:solidFill>
                  <a:srgbClr val="002677"/>
                </a:solidFill>
              </a:rPr>
              <a:t>y</a:t>
            </a:r>
            <a:r>
              <a:rPr spc="-5" dirty="0">
                <a:solidFill>
                  <a:srgbClr val="002677"/>
                </a:solidFill>
              </a:rPr>
              <a:t>o</a:t>
            </a:r>
            <a:r>
              <a:rPr spc="-10" dirty="0">
                <a:solidFill>
                  <a:srgbClr val="002677"/>
                </a:solidFill>
              </a:rPr>
              <a:t>u</a:t>
            </a:r>
            <a:r>
              <a:rPr spc="-5" dirty="0">
                <a:solidFill>
                  <a:srgbClr val="002677"/>
                </a:solidFill>
              </a:rPr>
              <a:t>r</a:t>
            </a:r>
            <a:r>
              <a:rPr spc="-10" dirty="0">
                <a:solidFill>
                  <a:srgbClr val="002677"/>
                </a:solidFill>
              </a:rPr>
              <a:t> </a:t>
            </a:r>
            <a:r>
              <a:rPr spc="-5" dirty="0">
                <a:solidFill>
                  <a:srgbClr val="002677"/>
                </a:solidFill>
              </a:rPr>
              <a:t>re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5" dirty="0">
                <a:solidFill>
                  <a:srgbClr val="002677"/>
                </a:solidFill>
              </a:rPr>
              <a:t>i</a:t>
            </a:r>
            <a:r>
              <a:rPr spc="-5" dirty="0">
                <a:solidFill>
                  <a:srgbClr val="002677"/>
                </a:solidFill>
              </a:rPr>
              <a:t>remen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-5" dirty="0">
                <a:solidFill>
                  <a:srgbClr val="002677"/>
                </a:solidFill>
              </a:rPr>
              <a:t> d</a:t>
            </a:r>
            <a:r>
              <a:rPr spc="5" dirty="0">
                <a:solidFill>
                  <a:srgbClr val="002677"/>
                </a:solidFill>
              </a:rPr>
              <a:t>a</a:t>
            </a:r>
            <a:r>
              <a:rPr dirty="0">
                <a:solidFill>
                  <a:srgbClr val="002677"/>
                </a:solidFill>
              </a:rPr>
              <a:t>te</a:t>
            </a:r>
          </a:p>
        </p:txBody>
      </p:sp>
      <p:sp>
        <p:nvSpPr>
          <p:cNvPr id="7" name="object 7"/>
          <p:cNvSpPr/>
          <p:nvPr/>
        </p:nvSpPr>
        <p:spPr>
          <a:xfrm>
            <a:off x="7858125" y="3896359"/>
            <a:ext cx="5481955" cy="2401570"/>
          </a:xfrm>
          <a:custGeom>
            <a:avLst/>
            <a:gdLst/>
            <a:ahLst/>
            <a:cxnLst/>
            <a:rect l="l" t="t" r="r" b="b"/>
            <a:pathLst>
              <a:path w="5481955" h="2401570">
                <a:moveTo>
                  <a:pt x="0" y="2401205"/>
                </a:moveTo>
                <a:lnTo>
                  <a:pt x="5481955" y="2401205"/>
                </a:lnTo>
                <a:lnTo>
                  <a:pt x="5481955" y="0"/>
                </a:lnTo>
                <a:lnTo>
                  <a:pt x="0" y="0"/>
                </a:lnTo>
                <a:lnTo>
                  <a:pt x="0" y="2401205"/>
                </a:lnTo>
                <a:close/>
              </a:path>
            </a:pathLst>
          </a:custGeom>
          <a:solidFill>
            <a:srgbClr val="002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8855" y="2271444"/>
            <a:ext cx="3742054" cy="1500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2000" b="1" spc="-5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2000" b="1" spc="-5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2000" b="1" spc="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20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002577"/>
                </a:solidFill>
                <a:latin typeface="Segoe UI"/>
                <a:cs typeface="Segoe UI"/>
              </a:rPr>
              <a:t>dat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e </a:t>
            </a:r>
            <a:r>
              <a:rPr sz="2000" b="1" spc="-5" dirty="0">
                <a:solidFill>
                  <a:srgbClr val="002577"/>
                </a:solidFill>
                <a:latin typeface="Segoe UI"/>
                <a:cs typeface="Segoe UI"/>
              </a:rPr>
              <a:t>f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un</a:t>
            </a:r>
            <a:r>
              <a:rPr sz="2000" b="1" spc="-5" dirty="0">
                <a:solidFill>
                  <a:srgbClr val="002577"/>
                </a:solidFill>
                <a:latin typeface="Segoe UI"/>
                <a:cs typeface="Segoe UI"/>
              </a:rPr>
              <a:t>ds</a:t>
            </a:r>
            <a:endParaRPr sz="20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2700">
              <a:latin typeface="Times New Roman"/>
              <a:cs typeface="Times New Roman"/>
            </a:endParaRPr>
          </a:p>
          <a:p>
            <a:pPr marL="18415" marR="5080">
              <a:lnSpc>
                <a:spcPct val="100000"/>
              </a:lnSpc>
            </a:pP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Ho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ar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get d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ll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spc="5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p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or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tfo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li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s 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wor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k </a:t>
            </a:r>
            <a:r>
              <a:rPr sz="1800" spc="-15" dirty="0">
                <a:solidFill>
                  <a:srgbClr val="002577"/>
                </a:solidFill>
                <a:latin typeface="Segoe UI Historic"/>
                <a:cs typeface="Segoe UI Historic"/>
              </a:rPr>
              <a:t>(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for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ill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ra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2577"/>
                </a:solidFill>
                <a:latin typeface="Arial"/>
                <a:cs typeface="Arial"/>
              </a:rPr>
              <a:t>–</a:t>
            </a:r>
            <a:r>
              <a:rPr sz="1800" spc="-15" dirty="0">
                <a:solidFill>
                  <a:srgbClr val="002577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 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1800" spc="-5" dirty="0">
                <a:solidFill>
                  <a:srgbClr val="002577"/>
                </a:solidFill>
                <a:latin typeface="Segoe UI Historic"/>
                <a:cs typeface="Segoe UI Historic"/>
              </a:rPr>
              <a:t>)</a:t>
            </a:r>
            <a:endParaRPr sz="1800">
              <a:latin typeface="Segoe UI Historic"/>
              <a:cs typeface="Segoe UI Histor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8621" y="2244012"/>
            <a:ext cx="5140325" cy="567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ow </a:t>
            </a:r>
            <a:r>
              <a:rPr sz="2000" b="1" spc="-5" dirty="0">
                <a:solidFill>
                  <a:srgbClr val="002577"/>
                </a:solidFill>
                <a:latin typeface="Segoe UI"/>
                <a:cs typeface="Segoe UI"/>
              </a:rPr>
              <a:t>targ</a:t>
            </a:r>
            <a:r>
              <a:rPr sz="2000" b="1" spc="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20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002577"/>
                </a:solidFill>
                <a:latin typeface="Segoe UI"/>
                <a:cs typeface="Segoe UI"/>
              </a:rPr>
              <a:t>dat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e </a:t>
            </a:r>
            <a:r>
              <a:rPr sz="2000" b="1" spc="-5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2000" b="1" spc="-10" dirty="0">
                <a:solidFill>
                  <a:srgbClr val="002577"/>
                </a:solidFill>
                <a:latin typeface="Segoe UI"/>
                <a:cs typeface="Segoe UI"/>
              </a:rPr>
              <a:t>ll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oc</a:t>
            </a:r>
            <a:r>
              <a:rPr sz="2000" b="1" spc="-5" dirty="0">
                <a:solidFill>
                  <a:srgbClr val="002577"/>
                </a:solidFill>
                <a:latin typeface="Segoe UI"/>
                <a:cs typeface="Segoe UI"/>
              </a:rPr>
              <a:t>at</a:t>
            </a:r>
            <a:r>
              <a:rPr sz="2000" b="1" spc="-1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on </a:t>
            </a:r>
            <a:r>
              <a:rPr sz="2000" b="1" spc="-5" dirty="0">
                <a:solidFill>
                  <a:srgbClr val="002577"/>
                </a:solidFill>
                <a:latin typeface="Segoe UI"/>
                <a:cs typeface="Segoe UI"/>
              </a:rPr>
              <a:t>p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2000" b="1" spc="-5" dirty="0">
                <a:solidFill>
                  <a:srgbClr val="002577"/>
                </a:solidFill>
                <a:latin typeface="Segoe UI"/>
                <a:cs typeface="Segoe UI"/>
              </a:rPr>
              <a:t>rtf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2000" b="1" spc="-10" dirty="0">
                <a:solidFill>
                  <a:srgbClr val="002577"/>
                </a:solidFill>
                <a:latin typeface="Segoe UI"/>
                <a:cs typeface="Segoe UI"/>
              </a:rPr>
              <a:t>li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2000" b="1" spc="-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20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wo</a:t>
            </a:r>
            <a:r>
              <a:rPr sz="2000" b="1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k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002577"/>
                </a:solidFill>
                <a:latin typeface="Segoe UI Historic"/>
                <a:cs typeface="Segoe UI Historic"/>
              </a:rPr>
              <a:t>(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F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ill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st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ra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 on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2577"/>
                </a:solidFill>
                <a:latin typeface="Arial"/>
                <a:cs typeface="Arial"/>
              </a:rPr>
              <a:t>–</a:t>
            </a:r>
            <a:r>
              <a:rPr sz="1800" spc="-15" dirty="0">
                <a:solidFill>
                  <a:srgbClr val="002577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 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1800" spc="-5" dirty="0">
                <a:solidFill>
                  <a:srgbClr val="002577"/>
                </a:solidFill>
                <a:latin typeface="Segoe UI Historic"/>
                <a:cs typeface="Segoe UI Historic"/>
              </a:rPr>
              <a:t>)</a:t>
            </a:r>
            <a:endParaRPr sz="1800">
              <a:latin typeface="Segoe UI Historic"/>
              <a:cs typeface="Segoe UI Histor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63418" y="3460296"/>
            <a:ext cx="8566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r>
              <a:rPr sz="12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ig</a:t>
            </a:r>
            <a:r>
              <a:rPr sz="1200" b="1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2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1200" b="1" dirty="0">
                <a:solidFill>
                  <a:srgbClr val="002577"/>
                </a:solidFill>
                <a:latin typeface="Segoe UI"/>
                <a:cs typeface="Segoe UI"/>
              </a:rPr>
              <a:t>%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60214" y="3892087"/>
            <a:ext cx="5491480" cy="2411730"/>
          </a:xfrm>
          <a:custGeom>
            <a:avLst/>
            <a:gdLst/>
            <a:ahLst/>
            <a:cxnLst/>
            <a:rect l="l" t="t" r="r" b="b"/>
            <a:pathLst>
              <a:path w="5491480" h="2411729">
                <a:moveTo>
                  <a:pt x="0" y="0"/>
                </a:moveTo>
                <a:lnTo>
                  <a:pt x="5491424" y="0"/>
                </a:lnTo>
                <a:lnTo>
                  <a:pt x="5491424" y="2411113"/>
                </a:lnTo>
                <a:lnTo>
                  <a:pt x="0" y="2411113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60214" y="4193476"/>
            <a:ext cx="5491480" cy="2110105"/>
          </a:xfrm>
          <a:custGeom>
            <a:avLst/>
            <a:gdLst/>
            <a:ahLst/>
            <a:cxnLst/>
            <a:rect l="l" t="t" r="r" b="b"/>
            <a:pathLst>
              <a:path w="5491480" h="2110104">
                <a:moveTo>
                  <a:pt x="1030801" y="0"/>
                </a:moveTo>
                <a:lnTo>
                  <a:pt x="0" y="0"/>
                </a:lnTo>
                <a:lnTo>
                  <a:pt x="0" y="2109724"/>
                </a:lnTo>
                <a:lnTo>
                  <a:pt x="5491422" y="2109724"/>
                </a:lnTo>
                <a:lnTo>
                  <a:pt x="5491422" y="1808035"/>
                </a:lnTo>
                <a:lnTo>
                  <a:pt x="5148649" y="1808035"/>
                </a:lnTo>
                <a:lnTo>
                  <a:pt x="4804225" y="1658683"/>
                </a:lnTo>
                <a:lnTo>
                  <a:pt x="4462849" y="1506283"/>
                </a:lnTo>
                <a:lnTo>
                  <a:pt x="1030801" y="0"/>
                </a:lnTo>
                <a:close/>
              </a:path>
            </a:pathLst>
          </a:custGeom>
          <a:solidFill>
            <a:srgbClr val="336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60214" y="4193476"/>
            <a:ext cx="5491480" cy="2110105"/>
          </a:xfrm>
          <a:custGeom>
            <a:avLst/>
            <a:gdLst/>
            <a:ahLst/>
            <a:cxnLst/>
            <a:rect l="l" t="t" r="r" b="b"/>
            <a:pathLst>
              <a:path w="5491480" h="2110104">
                <a:moveTo>
                  <a:pt x="0" y="0"/>
                </a:moveTo>
                <a:lnTo>
                  <a:pt x="341954" y="0"/>
                </a:lnTo>
                <a:lnTo>
                  <a:pt x="686378" y="0"/>
                </a:lnTo>
                <a:lnTo>
                  <a:pt x="1030802" y="0"/>
                </a:lnTo>
                <a:lnTo>
                  <a:pt x="1372178" y="149923"/>
                </a:lnTo>
                <a:lnTo>
                  <a:pt x="1716602" y="302323"/>
                </a:lnTo>
                <a:lnTo>
                  <a:pt x="2057978" y="451675"/>
                </a:lnTo>
                <a:lnTo>
                  <a:pt x="2402402" y="604075"/>
                </a:lnTo>
                <a:lnTo>
                  <a:pt x="2746826" y="753427"/>
                </a:lnTo>
                <a:lnTo>
                  <a:pt x="3088202" y="902779"/>
                </a:lnTo>
                <a:lnTo>
                  <a:pt x="3432626" y="1055179"/>
                </a:lnTo>
                <a:lnTo>
                  <a:pt x="3774002" y="1204531"/>
                </a:lnTo>
                <a:lnTo>
                  <a:pt x="4118426" y="1356931"/>
                </a:lnTo>
                <a:lnTo>
                  <a:pt x="4462850" y="1506283"/>
                </a:lnTo>
                <a:lnTo>
                  <a:pt x="4804226" y="1658683"/>
                </a:lnTo>
                <a:lnTo>
                  <a:pt x="5148650" y="1808035"/>
                </a:lnTo>
                <a:lnTo>
                  <a:pt x="5491424" y="1808035"/>
                </a:lnTo>
                <a:lnTo>
                  <a:pt x="5491424" y="2109724"/>
                </a:lnTo>
                <a:lnTo>
                  <a:pt x="0" y="2109724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60214" y="6303200"/>
            <a:ext cx="5491480" cy="0"/>
          </a:xfrm>
          <a:custGeom>
            <a:avLst/>
            <a:gdLst/>
            <a:ahLst/>
            <a:cxnLst/>
            <a:rect l="l" t="t" r="r" b="b"/>
            <a:pathLst>
              <a:path w="5491480">
                <a:moveTo>
                  <a:pt x="0" y="0"/>
                </a:moveTo>
                <a:lnTo>
                  <a:pt x="5491424" y="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527063" y="6215688"/>
            <a:ext cx="1778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0" dirty="0">
                <a:solidFill>
                  <a:srgbClr val="595959"/>
                </a:solidFill>
                <a:latin typeface="Segoe UI"/>
                <a:cs typeface="Segoe UI"/>
              </a:rPr>
              <a:t>20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27063" y="5612184"/>
            <a:ext cx="1778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0" dirty="0">
                <a:solidFill>
                  <a:srgbClr val="595959"/>
                </a:solidFill>
                <a:latin typeface="Segoe UI"/>
                <a:cs typeface="Segoe UI"/>
              </a:rPr>
              <a:t>40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27063" y="5011728"/>
            <a:ext cx="1778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0" dirty="0">
                <a:solidFill>
                  <a:srgbClr val="595959"/>
                </a:solidFill>
                <a:latin typeface="Segoe UI"/>
                <a:cs typeface="Segoe UI"/>
              </a:rPr>
              <a:t>60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27063" y="4408224"/>
            <a:ext cx="1778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0" dirty="0">
                <a:solidFill>
                  <a:srgbClr val="595959"/>
                </a:solidFill>
                <a:latin typeface="Segoe UI"/>
                <a:cs typeface="Segoe UI"/>
              </a:rPr>
              <a:t>80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44892" y="3804720"/>
            <a:ext cx="2730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0" dirty="0">
                <a:solidFill>
                  <a:srgbClr val="595959"/>
                </a:solidFill>
                <a:latin typeface="Segoe UI"/>
                <a:cs typeface="Segoe UI"/>
              </a:rPr>
              <a:t>1</a:t>
            </a:r>
            <a:r>
              <a:rPr sz="1200" spc="50" dirty="0">
                <a:solidFill>
                  <a:srgbClr val="595959"/>
                </a:solidFill>
                <a:latin typeface="Segoe UI"/>
                <a:cs typeface="Segoe UI"/>
              </a:rPr>
              <a:t>0</a:t>
            </a:r>
            <a:r>
              <a:rPr sz="1200" dirty="0">
                <a:solidFill>
                  <a:srgbClr val="595959"/>
                </a:solidFill>
                <a:latin typeface="Segoe UI"/>
                <a:cs typeface="Segoe UI"/>
              </a:rPr>
              <a:t>0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773333" y="6297565"/>
            <a:ext cx="5836285" cy="164465"/>
          </a:xfrm>
          <a:custGeom>
            <a:avLst/>
            <a:gdLst/>
            <a:ahLst/>
            <a:cxnLst/>
            <a:rect l="l" t="t" r="r" b="b"/>
            <a:pathLst>
              <a:path w="5836284" h="164464">
                <a:moveTo>
                  <a:pt x="0" y="0"/>
                </a:moveTo>
                <a:lnTo>
                  <a:pt x="5835973" y="0"/>
                </a:lnTo>
                <a:lnTo>
                  <a:pt x="5835973" y="164209"/>
                </a:lnTo>
                <a:lnTo>
                  <a:pt x="0" y="1642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765345" y="3896359"/>
            <a:ext cx="5708650" cy="307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060" indent="4309745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Bonds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353060">
              <a:lnSpc>
                <a:spcPct val="100000"/>
              </a:lnSpc>
              <a:spcBef>
                <a:spcPts val="1240"/>
              </a:spcBef>
            </a:pP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800" b="1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1800" b="1" spc="5" dirty="0">
                <a:solidFill>
                  <a:srgbClr val="FFFFFF"/>
                </a:solidFill>
                <a:latin typeface="Segoe UI"/>
                <a:cs typeface="Segoe UI"/>
              </a:rPr>
              <a:t>k</a:t>
            </a: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2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685800" algn="l"/>
                <a:tab pos="1372235" algn="l"/>
                <a:tab pos="2058670" algn="l"/>
                <a:tab pos="2786380" algn="l"/>
                <a:tab pos="3401060" algn="l"/>
                <a:tab pos="4087495" algn="l"/>
                <a:tab pos="4773930" algn="l"/>
                <a:tab pos="5460365" algn="l"/>
              </a:tabLst>
            </a:pPr>
            <a:r>
              <a:rPr sz="1200" spc="-50" dirty="0">
                <a:solidFill>
                  <a:srgbClr val="595959"/>
                </a:solidFill>
                <a:latin typeface="Segoe UI"/>
                <a:cs typeface="Segoe UI"/>
              </a:rPr>
              <a:t>4</a:t>
            </a:r>
            <a:r>
              <a:rPr sz="1200" dirty="0">
                <a:solidFill>
                  <a:srgbClr val="595959"/>
                </a:solidFill>
                <a:latin typeface="Segoe UI"/>
                <a:cs typeface="Segoe UI"/>
              </a:rPr>
              <a:t>0	</a:t>
            </a:r>
            <a:r>
              <a:rPr sz="1200" spc="-50" dirty="0">
                <a:solidFill>
                  <a:srgbClr val="595959"/>
                </a:solidFill>
                <a:latin typeface="Segoe UI"/>
                <a:cs typeface="Segoe UI"/>
              </a:rPr>
              <a:t>3</a:t>
            </a:r>
            <a:r>
              <a:rPr sz="1200" dirty="0">
                <a:solidFill>
                  <a:srgbClr val="595959"/>
                </a:solidFill>
                <a:latin typeface="Segoe UI"/>
                <a:cs typeface="Segoe UI"/>
              </a:rPr>
              <a:t>0	</a:t>
            </a:r>
            <a:r>
              <a:rPr sz="1200" spc="-50" dirty="0">
                <a:solidFill>
                  <a:srgbClr val="595959"/>
                </a:solidFill>
                <a:latin typeface="Segoe UI"/>
                <a:cs typeface="Segoe UI"/>
              </a:rPr>
              <a:t>2</a:t>
            </a:r>
            <a:r>
              <a:rPr sz="1200" dirty="0">
                <a:solidFill>
                  <a:srgbClr val="595959"/>
                </a:solidFill>
                <a:latin typeface="Segoe UI"/>
                <a:cs typeface="Segoe UI"/>
              </a:rPr>
              <a:t>0	</a:t>
            </a:r>
            <a:r>
              <a:rPr sz="1200" spc="-50" dirty="0">
                <a:solidFill>
                  <a:srgbClr val="595959"/>
                </a:solidFill>
                <a:latin typeface="Segoe UI"/>
                <a:cs typeface="Segoe UI"/>
              </a:rPr>
              <a:t>1</a:t>
            </a:r>
            <a:r>
              <a:rPr sz="1200" dirty="0">
                <a:solidFill>
                  <a:srgbClr val="595959"/>
                </a:solidFill>
                <a:latin typeface="Segoe UI"/>
                <a:cs typeface="Segoe UI"/>
              </a:rPr>
              <a:t>0	0	</a:t>
            </a:r>
            <a:r>
              <a:rPr sz="1200" spc="20" dirty="0">
                <a:solidFill>
                  <a:srgbClr val="595959"/>
                </a:solidFill>
                <a:latin typeface="Segoe UI"/>
                <a:cs typeface="Segoe UI"/>
              </a:rPr>
              <a:t>-</a:t>
            </a:r>
            <a:r>
              <a:rPr sz="1200" spc="-50" dirty="0">
                <a:solidFill>
                  <a:srgbClr val="595959"/>
                </a:solidFill>
                <a:latin typeface="Segoe UI"/>
                <a:cs typeface="Segoe UI"/>
              </a:rPr>
              <a:t>1</a:t>
            </a:r>
            <a:r>
              <a:rPr sz="1200" dirty="0">
                <a:solidFill>
                  <a:srgbClr val="595959"/>
                </a:solidFill>
                <a:latin typeface="Segoe UI"/>
                <a:cs typeface="Segoe UI"/>
              </a:rPr>
              <a:t>0	</a:t>
            </a:r>
            <a:r>
              <a:rPr sz="1200" spc="20" dirty="0">
                <a:solidFill>
                  <a:srgbClr val="595959"/>
                </a:solidFill>
                <a:latin typeface="Segoe UI"/>
                <a:cs typeface="Segoe UI"/>
              </a:rPr>
              <a:t>-</a:t>
            </a:r>
            <a:r>
              <a:rPr sz="1200" spc="-50" dirty="0">
                <a:solidFill>
                  <a:srgbClr val="595959"/>
                </a:solidFill>
                <a:latin typeface="Segoe UI"/>
                <a:cs typeface="Segoe UI"/>
              </a:rPr>
              <a:t>2</a:t>
            </a:r>
            <a:r>
              <a:rPr sz="1200" dirty="0">
                <a:solidFill>
                  <a:srgbClr val="595959"/>
                </a:solidFill>
                <a:latin typeface="Segoe UI"/>
                <a:cs typeface="Segoe UI"/>
              </a:rPr>
              <a:t>0	</a:t>
            </a:r>
            <a:r>
              <a:rPr sz="1200" spc="20" dirty="0">
                <a:solidFill>
                  <a:srgbClr val="595959"/>
                </a:solidFill>
                <a:latin typeface="Segoe UI"/>
                <a:cs typeface="Segoe UI"/>
              </a:rPr>
              <a:t>-</a:t>
            </a:r>
            <a:r>
              <a:rPr sz="1200" spc="-50" dirty="0">
                <a:solidFill>
                  <a:srgbClr val="595959"/>
                </a:solidFill>
                <a:latin typeface="Segoe UI"/>
                <a:cs typeface="Segoe UI"/>
              </a:rPr>
              <a:t>3</a:t>
            </a:r>
            <a:r>
              <a:rPr sz="1200" dirty="0">
                <a:solidFill>
                  <a:srgbClr val="595959"/>
                </a:solidFill>
                <a:latin typeface="Segoe UI"/>
                <a:cs typeface="Segoe UI"/>
              </a:rPr>
              <a:t>0	</a:t>
            </a:r>
            <a:r>
              <a:rPr sz="1200" spc="20" dirty="0">
                <a:solidFill>
                  <a:srgbClr val="595959"/>
                </a:solidFill>
                <a:latin typeface="Segoe UI"/>
                <a:cs typeface="Segoe UI"/>
              </a:rPr>
              <a:t>-</a:t>
            </a:r>
            <a:r>
              <a:rPr sz="1200" spc="-50" dirty="0">
                <a:solidFill>
                  <a:srgbClr val="595959"/>
                </a:solidFill>
                <a:latin typeface="Segoe UI"/>
                <a:cs typeface="Segoe UI"/>
              </a:rPr>
              <a:t>4</a:t>
            </a:r>
            <a:r>
              <a:rPr sz="1200" dirty="0">
                <a:solidFill>
                  <a:srgbClr val="595959"/>
                </a:solidFill>
                <a:latin typeface="Segoe UI"/>
                <a:cs typeface="Segoe UI"/>
              </a:rPr>
              <a:t>0</a:t>
            </a:r>
            <a:endParaRPr sz="12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124460" algn="ctr">
              <a:lnSpc>
                <a:spcPct val="100000"/>
              </a:lnSpc>
              <a:tabLst>
                <a:tab pos="2792095" algn="l"/>
              </a:tabLst>
            </a:pP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12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200" b="1" spc="5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200" b="1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2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200" b="1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 r</a:t>
            </a:r>
            <a:r>
              <a:rPr sz="12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tir</a:t>
            </a:r>
            <a:r>
              <a:rPr sz="1200" b="1" dirty="0">
                <a:solidFill>
                  <a:srgbClr val="002577"/>
                </a:solidFill>
                <a:latin typeface="Segoe UI"/>
                <a:cs typeface="Segoe UI"/>
              </a:rPr>
              <a:t>eme</a:t>
            </a: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200" b="1" dirty="0">
                <a:solidFill>
                  <a:srgbClr val="002577"/>
                </a:solidFill>
                <a:latin typeface="Segoe UI"/>
                <a:cs typeface="Segoe UI"/>
              </a:rPr>
              <a:t>t	</a:t>
            </a: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12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200" b="1" spc="5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200" b="1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2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200" b="1" spc="5" dirty="0">
                <a:solidFill>
                  <a:srgbClr val="002577"/>
                </a:solidFill>
                <a:latin typeface="Segoe UI"/>
                <a:cs typeface="Segoe UI"/>
              </a:rPr>
              <a:t>pa</a:t>
            </a: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200" b="1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200" b="1" spc="-1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2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tir</a:t>
            </a:r>
            <a:r>
              <a:rPr sz="1200" b="1" dirty="0">
                <a:solidFill>
                  <a:srgbClr val="002577"/>
                </a:solidFill>
                <a:latin typeface="Segoe UI"/>
                <a:cs typeface="Segoe UI"/>
              </a:rPr>
              <a:t>eme</a:t>
            </a: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200" b="1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</a:rPr>
              <a:t>P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ep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dirty="0">
                <a:solidFill>
                  <a:srgbClr val="002677"/>
                </a:solidFill>
              </a:rPr>
              <a:t>r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a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20" dirty="0">
                <a:solidFill>
                  <a:srgbClr val="002677"/>
                </a:solidFill>
              </a:rPr>
              <a:t>c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spc="-15" dirty="0">
                <a:solidFill>
                  <a:srgbClr val="002677"/>
                </a:solidFill>
              </a:rPr>
              <a:t>rt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20" dirty="0">
                <a:solidFill>
                  <a:srgbClr val="002677"/>
                </a:solidFill>
              </a:rPr>
              <a:t>b</a:t>
            </a:r>
            <a:r>
              <a:rPr spc="-10" dirty="0">
                <a:solidFill>
                  <a:srgbClr val="002677"/>
                </a:solidFill>
              </a:rPr>
              <a:t>l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spc="-10" dirty="0">
                <a:solidFill>
                  <a:srgbClr val="002677"/>
                </a:solidFill>
              </a:rPr>
              <a:t>i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35" dirty="0">
                <a:solidFill>
                  <a:srgbClr val="002677"/>
                </a:solidFill>
              </a:rPr>
              <a:t>n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-3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30" dirty="0">
                <a:solidFill>
                  <a:srgbClr val="002677"/>
                </a:solidFill>
              </a:rPr>
              <a:t>n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dirty="0">
                <a:solidFill>
                  <a:srgbClr val="002677"/>
                </a:solidFill>
              </a:rPr>
              <a:t>h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00</a:t>
            </a:r>
            <a:r>
              <a:rPr dirty="0">
                <a:solidFill>
                  <a:srgbClr val="002677"/>
                </a:solidFill>
              </a:rPr>
              <a:t>,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202</a:t>
            </a:r>
            <a:r>
              <a:rPr dirty="0">
                <a:solidFill>
                  <a:srgbClr val="002677"/>
                </a:solidFill>
              </a:rPr>
              <a:t>0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</a:rPr>
              <a:t>24</a:t>
            </a:fld>
            <a:endParaRPr dirty="0">
              <a:solidFill>
                <a:srgbClr val="002677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5224" y="7028046"/>
            <a:ext cx="5185410" cy="343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8800"/>
              </a:lnSpc>
            </a:pP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h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app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x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d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w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h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n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v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pl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an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w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w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.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T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h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pal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va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fund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ot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,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cl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ng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ft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.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In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v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w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h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h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w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h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 p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olio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wer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v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st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ct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n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v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stm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nt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olio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s.</a:t>
            </a:r>
            <a:endParaRPr sz="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92380" y="4572000"/>
            <a:ext cx="6781165" cy="0"/>
          </a:xfrm>
          <a:custGeom>
            <a:avLst/>
            <a:gdLst/>
            <a:ahLst/>
            <a:cxnLst/>
            <a:rect l="l" t="t" r="r" b="b"/>
            <a:pathLst>
              <a:path w="6781165">
                <a:moveTo>
                  <a:pt x="0" y="0"/>
                </a:moveTo>
                <a:lnTo>
                  <a:pt x="6780821" y="1"/>
                </a:lnTo>
              </a:path>
            </a:pathLst>
          </a:custGeom>
          <a:ln w="6350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2097335"/>
            <a:ext cx="13716000" cy="0"/>
          </a:xfrm>
          <a:custGeom>
            <a:avLst/>
            <a:gdLst/>
            <a:ahLst/>
            <a:cxnLst/>
            <a:rect l="l" t="t" r="r" b="b"/>
            <a:pathLst>
              <a:path w="13716000">
                <a:moveTo>
                  <a:pt x="0" y="0"/>
                </a:moveTo>
                <a:lnTo>
                  <a:pt x="13716000" y="1"/>
                </a:lnTo>
              </a:path>
            </a:pathLst>
          </a:custGeom>
          <a:ln w="6350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800088"/>
            <a:ext cx="2206752" cy="1429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pc="-10" dirty="0">
                <a:solidFill>
                  <a:srgbClr val="002677"/>
                </a:solidFill>
              </a:rPr>
              <a:t>D</a:t>
            </a:r>
            <a:r>
              <a:rPr spc="5" dirty="0">
                <a:solidFill>
                  <a:srgbClr val="002677"/>
                </a:solidFill>
              </a:rPr>
              <a:t>i</a:t>
            </a:r>
            <a:r>
              <a:rPr dirty="0">
                <a:solidFill>
                  <a:srgbClr val="002677"/>
                </a:solidFill>
              </a:rPr>
              <a:t>v</a:t>
            </a:r>
            <a:r>
              <a:rPr spc="-5" dirty="0">
                <a:solidFill>
                  <a:srgbClr val="002677"/>
                </a:solidFill>
              </a:rPr>
              <a:t>ers</a:t>
            </a:r>
            <a:r>
              <a:rPr spc="5" dirty="0">
                <a:solidFill>
                  <a:srgbClr val="002677"/>
                </a:solidFill>
              </a:rPr>
              <a:t>i</a:t>
            </a:r>
            <a:r>
              <a:rPr spc="-10" dirty="0">
                <a:solidFill>
                  <a:srgbClr val="002677"/>
                </a:solidFill>
              </a:rPr>
              <a:t>f</a:t>
            </a:r>
            <a:r>
              <a:rPr spc="5" dirty="0">
                <a:solidFill>
                  <a:srgbClr val="002677"/>
                </a:solidFill>
              </a:rPr>
              <a:t>y</a:t>
            </a:r>
            <a:r>
              <a:rPr dirty="0">
                <a:solidFill>
                  <a:srgbClr val="002677"/>
                </a:solidFill>
              </a:rPr>
              <a:t>,</a:t>
            </a:r>
            <a:r>
              <a:rPr spc="-5" dirty="0">
                <a:solidFill>
                  <a:srgbClr val="002677"/>
                </a:solidFill>
              </a:rPr>
              <a:t> </a:t>
            </a:r>
            <a:r>
              <a:rPr spc="5" dirty="0">
                <a:solidFill>
                  <a:srgbClr val="002677"/>
                </a:solidFill>
              </a:rPr>
              <a:t>ba</a:t>
            </a:r>
            <a:r>
              <a:rPr spc="-10" dirty="0">
                <a:solidFill>
                  <a:srgbClr val="002677"/>
                </a:solidFill>
              </a:rPr>
              <a:t>s</a:t>
            </a:r>
            <a:r>
              <a:rPr spc="-5" dirty="0">
                <a:solidFill>
                  <a:srgbClr val="002677"/>
                </a:solidFill>
              </a:rPr>
              <a:t>e</a:t>
            </a:r>
            <a:r>
              <a:rPr dirty="0">
                <a:solidFill>
                  <a:srgbClr val="002677"/>
                </a:solidFill>
              </a:rPr>
              <a:t>d</a:t>
            </a:r>
            <a:r>
              <a:rPr spc="-10" dirty="0">
                <a:solidFill>
                  <a:srgbClr val="002677"/>
                </a:solidFill>
              </a:rPr>
              <a:t> </a:t>
            </a:r>
            <a:r>
              <a:rPr spc="-5" dirty="0">
                <a:solidFill>
                  <a:srgbClr val="002677"/>
                </a:solidFill>
              </a:rPr>
              <a:t>o</a:t>
            </a:r>
            <a:r>
              <a:rPr dirty="0">
                <a:solidFill>
                  <a:srgbClr val="002677"/>
                </a:solidFill>
              </a:rPr>
              <a:t>n</a:t>
            </a:r>
            <a:r>
              <a:rPr spc="-10" dirty="0">
                <a:solidFill>
                  <a:srgbClr val="002677"/>
                </a:solidFill>
              </a:rPr>
              <a:t> </a:t>
            </a:r>
            <a:r>
              <a:rPr spc="5" dirty="0">
                <a:solidFill>
                  <a:srgbClr val="002677"/>
                </a:solidFill>
              </a:rPr>
              <a:t>y</a:t>
            </a:r>
            <a:r>
              <a:rPr spc="-5" dirty="0">
                <a:solidFill>
                  <a:srgbClr val="002677"/>
                </a:solidFill>
              </a:rPr>
              <a:t>o</a:t>
            </a:r>
            <a:r>
              <a:rPr spc="-10" dirty="0">
                <a:solidFill>
                  <a:srgbClr val="002677"/>
                </a:solidFill>
              </a:rPr>
              <a:t>u</a:t>
            </a:r>
            <a:r>
              <a:rPr spc="-5" dirty="0">
                <a:solidFill>
                  <a:srgbClr val="002677"/>
                </a:solidFill>
              </a:rPr>
              <a:t>r</a:t>
            </a:r>
            <a:r>
              <a:rPr spc="-10" dirty="0">
                <a:solidFill>
                  <a:srgbClr val="002677"/>
                </a:solidFill>
              </a:rPr>
              <a:t> </a:t>
            </a:r>
            <a:r>
              <a:rPr spc="-5" dirty="0">
                <a:solidFill>
                  <a:srgbClr val="002677"/>
                </a:solidFill>
              </a:rPr>
              <a:t>r</a:t>
            </a:r>
            <a:r>
              <a:rPr spc="5" dirty="0">
                <a:solidFill>
                  <a:srgbClr val="002677"/>
                </a:solidFill>
              </a:rPr>
              <a:t>i</a:t>
            </a:r>
            <a:r>
              <a:rPr spc="-10" dirty="0">
                <a:solidFill>
                  <a:srgbClr val="002677"/>
                </a:solidFill>
              </a:rPr>
              <a:t>s</a:t>
            </a:r>
            <a:r>
              <a:rPr dirty="0">
                <a:solidFill>
                  <a:srgbClr val="002677"/>
                </a:solidFill>
              </a:rPr>
              <a:t>k t</a:t>
            </a:r>
            <a:r>
              <a:rPr spc="-5" dirty="0">
                <a:solidFill>
                  <a:srgbClr val="002677"/>
                </a:solidFill>
              </a:rPr>
              <a:t>o</a:t>
            </a:r>
            <a:r>
              <a:rPr spc="5" dirty="0">
                <a:solidFill>
                  <a:srgbClr val="002677"/>
                </a:solidFill>
              </a:rPr>
              <a:t>l</a:t>
            </a:r>
            <a:r>
              <a:rPr spc="-5" dirty="0">
                <a:solidFill>
                  <a:srgbClr val="002677"/>
                </a:solidFill>
              </a:rPr>
              <a:t>er</a:t>
            </a:r>
            <a:r>
              <a:rPr spc="5" dirty="0">
                <a:solidFill>
                  <a:srgbClr val="002677"/>
                </a:solidFill>
              </a:rPr>
              <a:t>a</a:t>
            </a:r>
            <a:r>
              <a:rPr spc="-5" dirty="0">
                <a:solidFill>
                  <a:srgbClr val="002677"/>
                </a:solidFill>
              </a:rPr>
              <a:t>nce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74701" y="4782267"/>
            <a:ext cx="23526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Aggr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ss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e 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llo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tion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41486" y="2707227"/>
            <a:ext cx="626745" cy="408940"/>
          </a:xfrm>
          <a:custGeom>
            <a:avLst/>
            <a:gdLst/>
            <a:ahLst/>
            <a:cxnLst/>
            <a:rect l="l" t="t" r="r" b="b"/>
            <a:pathLst>
              <a:path w="626744" h="408939">
                <a:moveTo>
                  <a:pt x="1" y="0"/>
                </a:moveTo>
                <a:lnTo>
                  <a:pt x="0" y="178835"/>
                </a:lnTo>
                <a:lnTo>
                  <a:pt x="28265" y="179464"/>
                </a:lnTo>
                <a:lnTo>
                  <a:pt x="56347" y="181340"/>
                </a:lnTo>
                <a:lnTo>
                  <a:pt x="111810" y="188765"/>
                </a:lnTo>
                <a:lnTo>
                  <a:pt x="166096" y="200972"/>
                </a:lnTo>
                <a:lnTo>
                  <a:pt x="218913" y="217823"/>
                </a:lnTo>
                <a:lnTo>
                  <a:pt x="269968" y="239180"/>
                </a:lnTo>
                <a:lnTo>
                  <a:pt x="318966" y="264904"/>
                </a:lnTo>
                <a:lnTo>
                  <a:pt x="365617" y="294860"/>
                </a:lnTo>
                <a:lnTo>
                  <a:pt x="409626" y="328907"/>
                </a:lnTo>
                <a:lnTo>
                  <a:pt x="450701" y="366910"/>
                </a:lnTo>
                <a:lnTo>
                  <a:pt x="488548" y="408729"/>
                </a:lnTo>
                <a:lnTo>
                  <a:pt x="626344" y="294735"/>
                </a:lnTo>
                <a:lnTo>
                  <a:pt x="577822" y="241121"/>
                </a:lnTo>
                <a:lnTo>
                  <a:pt x="525162" y="192400"/>
                </a:lnTo>
                <a:lnTo>
                  <a:pt x="468740" y="148749"/>
                </a:lnTo>
                <a:lnTo>
                  <a:pt x="408932" y="110345"/>
                </a:lnTo>
                <a:lnTo>
                  <a:pt x="346113" y="77365"/>
                </a:lnTo>
                <a:lnTo>
                  <a:pt x="280659" y="49984"/>
                </a:lnTo>
                <a:lnTo>
                  <a:pt x="212945" y="28381"/>
                </a:lnTo>
                <a:lnTo>
                  <a:pt x="143347" y="12731"/>
                </a:lnTo>
                <a:lnTo>
                  <a:pt x="72240" y="3212"/>
                </a:lnTo>
                <a:lnTo>
                  <a:pt x="36239" y="806"/>
                </a:lnTo>
                <a:lnTo>
                  <a:pt x="1" y="0"/>
                </a:lnTo>
                <a:close/>
              </a:path>
            </a:pathLst>
          </a:custGeom>
          <a:solidFill>
            <a:srgbClr val="002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34192" y="3001962"/>
            <a:ext cx="242570" cy="248285"/>
          </a:xfrm>
          <a:custGeom>
            <a:avLst/>
            <a:gdLst/>
            <a:ahLst/>
            <a:cxnLst/>
            <a:rect l="l" t="t" r="r" b="b"/>
            <a:pathLst>
              <a:path w="242569" h="248285">
                <a:moveTo>
                  <a:pt x="133638" y="0"/>
                </a:moveTo>
                <a:lnTo>
                  <a:pt x="0" y="119070"/>
                </a:lnTo>
                <a:lnTo>
                  <a:pt x="7920" y="129052"/>
                </a:lnTo>
                <a:lnTo>
                  <a:pt x="15634" y="139186"/>
                </a:lnTo>
                <a:lnTo>
                  <a:pt x="37523" y="170470"/>
                </a:lnTo>
                <a:lnTo>
                  <a:pt x="57484" y="203007"/>
                </a:lnTo>
                <a:lnTo>
                  <a:pt x="75463" y="236710"/>
                </a:lnTo>
                <a:lnTo>
                  <a:pt x="81006" y="248188"/>
                </a:lnTo>
                <a:lnTo>
                  <a:pt x="242580" y="171531"/>
                </a:lnTo>
                <a:lnTo>
                  <a:pt x="225473" y="137351"/>
                </a:lnTo>
                <a:lnTo>
                  <a:pt x="206797" y="104043"/>
                </a:lnTo>
                <a:lnTo>
                  <a:pt x="186584" y="71660"/>
                </a:lnTo>
                <a:lnTo>
                  <a:pt x="164870" y="40256"/>
                </a:lnTo>
                <a:lnTo>
                  <a:pt x="141687" y="9885"/>
                </a:lnTo>
                <a:lnTo>
                  <a:pt x="133638" y="0"/>
                </a:lnTo>
                <a:close/>
              </a:path>
            </a:pathLst>
          </a:custGeom>
          <a:solidFill>
            <a:srgbClr val="336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34191" y="3001962"/>
            <a:ext cx="242570" cy="248285"/>
          </a:xfrm>
          <a:custGeom>
            <a:avLst/>
            <a:gdLst/>
            <a:ahLst/>
            <a:cxnLst/>
            <a:rect l="l" t="t" r="r" b="b"/>
            <a:pathLst>
              <a:path w="242569" h="248285">
                <a:moveTo>
                  <a:pt x="133640" y="0"/>
                </a:moveTo>
                <a:lnTo>
                  <a:pt x="157304" y="30015"/>
                </a:lnTo>
                <a:lnTo>
                  <a:pt x="179512" y="61081"/>
                </a:lnTo>
                <a:lnTo>
                  <a:pt x="200229" y="93143"/>
                </a:lnTo>
                <a:lnTo>
                  <a:pt x="219421" y="126149"/>
                </a:lnTo>
                <a:lnTo>
                  <a:pt x="237054" y="160044"/>
                </a:lnTo>
                <a:lnTo>
                  <a:pt x="242580" y="171531"/>
                </a:lnTo>
                <a:lnTo>
                  <a:pt x="81006" y="248188"/>
                </a:lnTo>
                <a:lnTo>
                  <a:pt x="75463" y="236710"/>
                </a:lnTo>
                <a:lnTo>
                  <a:pt x="69694" y="225351"/>
                </a:lnTo>
                <a:lnTo>
                  <a:pt x="51048" y="192027"/>
                </a:lnTo>
                <a:lnTo>
                  <a:pt x="30438" y="159898"/>
                </a:lnTo>
                <a:lnTo>
                  <a:pt x="7920" y="129052"/>
                </a:lnTo>
                <a:lnTo>
                  <a:pt x="0" y="119070"/>
                </a:lnTo>
                <a:lnTo>
                  <a:pt x="133640" y="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15197" y="3174006"/>
            <a:ext cx="239395" cy="346710"/>
          </a:xfrm>
          <a:custGeom>
            <a:avLst/>
            <a:gdLst/>
            <a:ahLst/>
            <a:cxnLst/>
            <a:rect l="l" t="t" r="r" b="b"/>
            <a:pathLst>
              <a:path w="239394" h="346710">
                <a:moveTo>
                  <a:pt x="161817" y="0"/>
                </a:moveTo>
                <a:lnTo>
                  <a:pt x="0" y="76144"/>
                </a:lnTo>
                <a:lnTo>
                  <a:pt x="5817" y="88868"/>
                </a:lnTo>
                <a:lnTo>
                  <a:pt x="11346" y="101704"/>
                </a:lnTo>
                <a:lnTo>
                  <a:pt x="26194" y="140829"/>
                </a:lnTo>
                <a:lnTo>
                  <a:pt x="38409" y="180775"/>
                </a:lnTo>
                <a:lnTo>
                  <a:pt x="47961" y="221410"/>
                </a:lnTo>
                <a:lnTo>
                  <a:pt x="54821" y="262599"/>
                </a:lnTo>
                <a:lnTo>
                  <a:pt x="58959" y="304211"/>
                </a:lnTo>
                <a:lnTo>
                  <a:pt x="60345" y="346111"/>
                </a:lnTo>
                <a:lnTo>
                  <a:pt x="239181" y="346113"/>
                </a:lnTo>
                <a:lnTo>
                  <a:pt x="237404" y="292394"/>
                </a:lnTo>
                <a:lnTo>
                  <a:pt x="232099" y="239045"/>
                </a:lnTo>
                <a:lnTo>
                  <a:pt x="223305" y="186238"/>
                </a:lnTo>
                <a:lnTo>
                  <a:pt x="211058" y="134142"/>
                </a:lnTo>
                <a:lnTo>
                  <a:pt x="195398" y="82929"/>
                </a:lnTo>
                <a:lnTo>
                  <a:pt x="176363" y="32769"/>
                </a:lnTo>
                <a:lnTo>
                  <a:pt x="169274" y="16313"/>
                </a:lnTo>
                <a:lnTo>
                  <a:pt x="161817" y="0"/>
                </a:lnTo>
                <a:close/>
              </a:path>
            </a:pathLst>
          </a:custGeom>
          <a:solidFill>
            <a:srgbClr val="73C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15198" y="3174007"/>
            <a:ext cx="239395" cy="346710"/>
          </a:xfrm>
          <a:custGeom>
            <a:avLst/>
            <a:gdLst/>
            <a:ahLst/>
            <a:cxnLst/>
            <a:rect l="l" t="t" r="r" b="b"/>
            <a:pathLst>
              <a:path w="239394" h="346710">
                <a:moveTo>
                  <a:pt x="161816" y="0"/>
                </a:moveTo>
                <a:lnTo>
                  <a:pt x="183080" y="49362"/>
                </a:lnTo>
                <a:lnTo>
                  <a:pt x="200994" y="99892"/>
                </a:lnTo>
                <a:lnTo>
                  <a:pt x="215521" y="151418"/>
                </a:lnTo>
                <a:lnTo>
                  <a:pt x="226621" y="203770"/>
                </a:lnTo>
                <a:lnTo>
                  <a:pt x="234257" y="256777"/>
                </a:lnTo>
                <a:lnTo>
                  <a:pt x="238390" y="310267"/>
                </a:lnTo>
                <a:lnTo>
                  <a:pt x="239181" y="346112"/>
                </a:lnTo>
                <a:lnTo>
                  <a:pt x="60345" y="346112"/>
                </a:lnTo>
                <a:lnTo>
                  <a:pt x="60190" y="332121"/>
                </a:lnTo>
                <a:lnTo>
                  <a:pt x="59728" y="318153"/>
                </a:lnTo>
                <a:lnTo>
                  <a:pt x="56504" y="276430"/>
                </a:lnTo>
                <a:lnTo>
                  <a:pt x="50548" y="235085"/>
                </a:lnTo>
                <a:lnTo>
                  <a:pt x="41890" y="194250"/>
                </a:lnTo>
                <a:lnTo>
                  <a:pt x="30559" y="154060"/>
                </a:lnTo>
                <a:lnTo>
                  <a:pt x="16586" y="114646"/>
                </a:lnTo>
                <a:lnTo>
                  <a:pt x="0" y="76144"/>
                </a:lnTo>
                <a:lnTo>
                  <a:pt x="161816" y="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8595" y="2747012"/>
            <a:ext cx="1626235" cy="1586230"/>
          </a:xfrm>
          <a:custGeom>
            <a:avLst/>
            <a:gdLst/>
            <a:ahLst/>
            <a:cxnLst/>
            <a:rect l="l" t="t" r="r" b="b"/>
            <a:pathLst>
              <a:path w="1626235" h="1586229">
                <a:moveTo>
                  <a:pt x="561694" y="0"/>
                </a:moveTo>
                <a:lnTo>
                  <a:pt x="512280" y="17828"/>
                </a:lnTo>
                <a:lnTo>
                  <a:pt x="464578" y="38582"/>
                </a:lnTo>
                <a:lnTo>
                  <a:pt x="418677" y="62142"/>
                </a:lnTo>
                <a:lnTo>
                  <a:pt x="374664" y="88383"/>
                </a:lnTo>
                <a:lnTo>
                  <a:pt x="332631" y="117185"/>
                </a:lnTo>
                <a:lnTo>
                  <a:pt x="292664" y="148423"/>
                </a:lnTo>
                <a:lnTo>
                  <a:pt x="254853" y="181976"/>
                </a:lnTo>
                <a:lnTo>
                  <a:pt x="219288" y="217721"/>
                </a:lnTo>
                <a:lnTo>
                  <a:pt x="186056" y="255537"/>
                </a:lnTo>
                <a:lnTo>
                  <a:pt x="155248" y="295300"/>
                </a:lnTo>
                <a:lnTo>
                  <a:pt x="126952" y="336888"/>
                </a:lnTo>
                <a:lnTo>
                  <a:pt x="101256" y="380178"/>
                </a:lnTo>
                <a:lnTo>
                  <a:pt x="78251" y="425049"/>
                </a:lnTo>
                <a:lnTo>
                  <a:pt x="58024" y="471377"/>
                </a:lnTo>
                <a:lnTo>
                  <a:pt x="40665" y="519041"/>
                </a:lnTo>
                <a:lnTo>
                  <a:pt x="26262" y="567918"/>
                </a:lnTo>
                <a:lnTo>
                  <a:pt x="14906" y="617885"/>
                </a:lnTo>
                <a:lnTo>
                  <a:pt x="6684" y="668821"/>
                </a:lnTo>
                <a:lnTo>
                  <a:pt x="1685" y="720602"/>
                </a:lnTo>
                <a:lnTo>
                  <a:pt x="0" y="773106"/>
                </a:lnTo>
                <a:lnTo>
                  <a:pt x="2694" y="839775"/>
                </a:lnTo>
                <a:lnTo>
                  <a:pt x="10639" y="904961"/>
                </a:lnTo>
                <a:lnTo>
                  <a:pt x="23624" y="968453"/>
                </a:lnTo>
                <a:lnTo>
                  <a:pt x="41441" y="1030042"/>
                </a:lnTo>
                <a:lnTo>
                  <a:pt x="63881" y="1089520"/>
                </a:lnTo>
                <a:lnTo>
                  <a:pt x="90733" y="1146676"/>
                </a:lnTo>
                <a:lnTo>
                  <a:pt x="121789" y="1201303"/>
                </a:lnTo>
                <a:lnTo>
                  <a:pt x="156840" y="1253189"/>
                </a:lnTo>
                <a:lnTo>
                  <a:pt x="195677" y="1302127"/>
                </a:lnTo>
                <a:lnTo>
                  <a:pt x="238090" y="1347907"/>
                </a:lnTo>
                <a:lnTo>
                  <a:pt x="283870" y="1390320"/>
                </a:lnTo>
                <a:lnTo>
                  <a:pt x="332808" y="1429157"/>
                </a:lnTo>
                <a:lnTo>
                  <a:pt x="384695" y="1464208"/>
                </a:lnTo>
                <a:lnTo>
                  <a:pt x="439321" y="1495265"/>
                </a:lnTo>
                <a:lnTo>
                  <a:pt x="496477" y="1522117"/>
                </a:lnTo>
                <a:lnTo>
                  <a:pt x="555955" y="1544556"/>
                </a:lnTo>
                <a:lnTo>
                  <a:pt x="617544" y="1562373"/>
                </a:lnTo>
                <a:lnTo>
                  <a:pt x="681036" y="1575359"/>
                </a:lnTo>
                <a:lnTo>
                  <a:pt x="746222" y="1583304"/>
                </a:lnTo>
                <a:lnTo>
                  <a:pt x="812892" y="1585998"/>
                </a:lnTo>
                <a:lnTo>
                  <a:pt x="879562" y="1583304"/>
                </a:lnTo>
                <a:lnTo>
                  <a:pt x="944747" y="1575359"/>
                </a:lnTo>
                <a:lnTo>
                  <a:pt x="1008239" y="1562373"/>
                </a:lnTo>
                <a:lnTo>
                  <a:pt x="1069829" y="1544556"/>
                </a:lnTo>
                <a:lnTo>
                  <a:pt x="1129306" y="1522117"/>
                </a:lnTo>
                <a:lnTo>
                  <a:pt x="1186462" y="1495265"/>
                </a:lnTo>
                <a:lnTo>
                  <a:pt x="1241088" y="1464208"/>
                </a:lnTo>
                <a:lnTo>
                  <a:pt x="1292975" y="1429157"/>
                </a:lnTo>
                <a:lnTo>
                  <a:pt x="1320497" y="1407316"/>
                </a:lnTo>
                <a:lnTo>
                  <a:pt x="808235" y="1407316"/>
                </a:lnTo>
                <a:lnTo>
                  <a:pt x="758705" y="1405006"/>
                </a:lnTo>
                <a:lnTo>
                  <a:pt x="709832" y="1398863"/>
                </a:lnTo>
                <a:lnTo>
                  <a:pt x="661824" y="1388991"/>
                </a:lnTo>
                <a:lnTo>
                  <a:pt x="614885" y="1375496"/>
                </a:lnTo>
                <a:lnTo>
                  <a:pt x="569220" y="1358482"/>
                </a:lnTo>
                <a:lnTo>
                  <a:pt x="525037" y="1338053"/>
                </a:lnTo>
                <a:lnTo>
                  <a:pt x="482539" y="1314316"/>
                </a:lnTo>
                <a:lnTo>
                  <a:pt x="441934" y="1287373"/>
                </a:lnTo>
                <a:lnTo>
                  <a:pt x="403426" y="1257331"/>
                </a:lnTo>
                <a:lnTo>
                  <a:pt x="367220" y="1224294"/>
                </a:lnTo>
                <a:lnTo>
                  <a:pt x="333524" y="1188366"/>
                </a:lnTo>
                <a:lnTo>
                  <a:pt x="302542" y="1149653"/>
                </a:lnTo>
                <a:lnTo>
                  <a:pt x="274480" y="1108259"/>
                </a:lnTo>
                <a:lnTo>
                  <a:pt x="249543" y="1064289"/>
                </a:lnTo>
                <a:lnTo>
                  <a:pt x="227938" y="1017848"/>
                </a:lnTo>
                <a:lnTo>
                  <a:pt x="209869" y="969040"/>
                </a:lnTo>
                <a:lnTo>
                  <a:pt x="195799" y="918933"/>
                </a:lnTo>
                <a:lnTo>
                  <a:pt x="185980" y="868662"/>
                </a:lnTo>
                <a:lnTo>
                  <a:pt x="180310" y="818432"/>
                </a:lnTo>
                <a:lnTo>
                  <a:pt x="178681" y="768449"/>
                </a:lnTo>
                <a:lnTo>
                  <a:pt x="180991" y="718919"/>
                </a:lnTo>
                <a:lnTo>
                  <a:pt x="187135" y="670046"/>
                </a:lnTo>
                <a:lnTo>
                  <a:pt x="197006" y="622038"/>
                </a:lnTo>
                <a:lnTo>
                  <a:pt x="210502" y="575098"/>
                </a:lnTo>
                <a:lnTo>
                  <a:pt x="227516" y="529434"/>
                </a:lnTo>
                <a:lnTo>
                  <a:pt x="247944" y="485250"/>
                </a:lnTo>
                <a:lnTo>
                  <a:pt x="271682" y="442753"/>
                </a:lnTo>
                <a:lnTo>
                  <a:pt x="298624" y="402147"/>
                </a:lnTo>
                <a:lnTo>
                  <a:pt x="328667" y="363639"/>
                </a:lnTo>
                <a:lnTo>
                  <a:pt x="361704" y="327434"/>
                </a:lnTo>
                <a:lnTo>
                  <a:pt x="397632" y="293738"/>
                </a:lnTo>
                <a:lnTo>
                  <a:pt x="436345" y="262756"/>
                </a:lnTo>
                <a:lnTo>
                  <a:pt x="477739" y="234694"/>
                </a:lnTo>
                <a:lnTo>
                  <a:pt x="521709" y="209757"/>
                </a:lnTo>
                <a:lnTo>
                  <a:pt x="568150" y="188152"/>
                </a:lnTo>
                <a:lnTo>
                  <a:pt x="616958" y="170083"/>
                </a:lnTo>
                <a:lnTo>
                  <a:pt x="561694" y="0"/>
                </a:lnTo>
                <a:close/>
              </a:path>
              <a:path w="1626235" h="1586229">
                <a:moveTo>
                  <a:pt x="1625783" y="773106"/>
                </a:moveTo>
                <a:lnTo>
                  <a:pt x="1446948" y="773106"/>
                </a:lnTo>
                <a:lnTo>
                  <a:pt x="1445633" y="814059"/>
                </a:lnTo>
                <a:lnTo>
                  <a:pt x="1441735" y="854448"/>
                </a:lnTo>
                <a:lnTo>
                  <a:pt x="1435321" y="894178"/>
                </a:lnTo>
                <a:lnTo>
                  <a:pt x="1426463" y="933152"/>
                </a:lnTo>
                <a:lnTo>
                  <a:pt x="1415229" y="971276"/>
                </a:lnTo>
                <a:lnTo>
                  <a:pt x="1401689" y="1008454"/>
                </a:lnTo>
                <a:lnTo>
                  <a:pt x="1385912" y="1044590"/>
                </a:lnTo>
                <a:lnTo>
                  <a:pt x="1367968" y="1079589"/>
                </a:lnTo>
                <a:lnTo>
                  <a:pt x="1347926" y="1113356"/>
                </a:lnTo>
                <a:lnTo>
                  <a:pt x="1325854" y="1145794"/>
                </a:lnTo>
                <a:lnTo>
                  <a:pt x="1301824" y="1176809"/>
                </a:lnTo>
                <a:lnTo>
                  <a:pt x="1275903" y="1206305"/>
                </a:lnTo>
                <a:lnTo>
                  <a:pt x="1248162" y="1234187"/>
                </a:lnTo>
                <a:lnTo>
                  <a:pt x="1218670" y="1260358"/>
                </a:lnTo>
                <a:lnTo>
                  <a:pt x="1187496" y="1284724"/>
                </a:lnTo>
                <a:lnTo>
                  <a:pt x="1154709" y="1307189"/>
                </a:lnTo>
                <a:lnTo>
                  <a:pt x="1120380" y="1327657"/>
                </a:lnTo>
                <a:lnTo>
                  <a:pt x="1084576" y="1346034"/>
                </a:lnTo>
                <a:lnTo>
                  <a:pt x="1047369" y="1362223"/>
                </a:lnTo>
                <a:lnTo>
                  <a:pt x="1008826" y="1376128"/>
                </a:lnTo>
                <a:lnTo>
                  <a:pt x="958719" y="1390199"/>
                </a:lnTo>
                <a:lnTo>
                  <a:pt x="908448" y="1400017"/>
                </a:lnTo>
                <a:lnTo>
                  <a:pt x="858218" y="1405688"/>
                </a:lnTo>
                <a:lnTo>
                  <a:pt x="808235" y="1407316"/>
                </a:lnTo>
                <a:lnTo>
                  <a:pt x="1320497" y="1407316"/>
                </a:lnTo>
                <a:lnTo>
                  <a:pt x="1387693" y="1347907"/>
                </a:lnTo>
                <a:lnTo>
                  <a:pt x="1430106" y="1302127"/>
                </a:lnTo>
                <a:lnTo>
                  <a:pt x="1468943" y="1253189"/>
                </a:lnTo>
                <a:lnTo>
                  <a:pt x="1503994" y="1201303"/>
                </a:lnTo>
                <a:lnTo>
                  <a:pt x="1535050" y="1146676"/>
                </a:lnTo>
                <a:lnTo>
                  <a:pt x="1561902" y="1089520"/>
                </a:lnTo>
                <a:lnTo>
                  <a:pt x="1584342" y="1030042"/>
                </a:lnTo>
                <a:lnTo>
                  <a:pt x="1602159" y="968453"/>
                </a:lnTo>
                <a:lnTo>
                  <a:pt x="1615144" y="904961"/>
                </a:lnTo>
                <a:lnTo>
                  <a:pt x="1623089" y="839775"/>
                </a:lnTo>
                <a:lnTo>
                  <a:pt x="1625783" y="773106"/>
                </a:lnTo>
                <a:close/>
              </a:path>
            </a:pathLst>
          </a:custGeom>
          <a:solidFill>
            <a:srgbClr val="005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8595" y="2747012"/>
            <a:ext cx="1626235" cy="1586230"/>
          </a:xfrm>
          <a:custGeom>
            <a:avLst/>
            <a:gdLst/>
            <a:ahLst/>
            <a:cxnLst/>
            <a:rect l="l" t="t" r="r" b="b"/>
            <a:pathLst>
              <a:path w="1626235" h="1586229">
                <a:moveTo>
                  <a:pt x="1625784" y="773106"/>
                </a:moveTo>
                <a:lnTo>
                  <a:pt x="1623089" y="839776"/>
                </a:lnTo>
                <a:lnTo>
                  <a:pt x="1615144" y="904961"/>
                </a:lnTo>
                <a:lnTo>
                  <a:pt x="1602159" y="968453"/>
                </a:lnTo>
                <a:lnTo>
                  <a:pt x="1584342" y="1030043"/>
                </a:lnTo>
                <a:lnTo>
                  <a:pt x="1561902" y="1089520"/>
                </a:lnTo>
                <a:lnTo>
                  <a:pt x="1535050" y="1146676"/>
                </a:lnTo>
                <a:lnTo>
                  <a:pt x="1503994" y="1201303"/>
                </a:lnTo>
                <a:lnTo>
                  <a:pt x="1468943" y="1253189"/>
                </a:lnTo>
                <a:lnTo>
                  <a:pt x="1430106" y="1302127"/>
                </a:lnTo>
                <a:lnTo>
                  <a:pt x="1387693" y="1347907"/>
                </a:lnTo>
                <a:lnTo>
                  <a:pt x="1341913" y="1390320"/>
                </a:lnTo>
                <a:lnTo>
                  <a:pt x="1292975" y="1429157"/>
                </a:lnTo>
                <a:lnTo>
                  <a:pt x="1241088" y="1464208"/>
                </a:lnTo>
                <a:lnTo>
                  <a:pt x="1186462" y="1495264"/>
                </a:lnTo>
                <a:lnTo>
                  <a:pt x="1129306" y="1522117"/>
                </a:lnTo>
                <a:lnTo>
                  <a:pt x="1069828" y="1544556"/>
                </a:lnTo>
                <a:lnTo>
                  <a:pt x="1008239" y="1562373"/>
                </a:lnTo>
                <a:lnTo>
                  <a:pt x="944747" y="1575358"/>
                </a:lnTo>
                <a:lnTo>
                  <a:pt x="879561" y="1583303"/>
                </a:lnTo>
                <a:lnTo>
                  <a:pt x="812892" y="1585998"/>
                </a:lnTo>
                <a:lnTo>
                  <a:pt x="746222" y="1583303"/>
                </a:lnTo>
                <a:lnTo>
                  <a:pt x="681036" y="1575358"/>
                </a:lnTo>
                <a:lnTo>
                  <a:pt x="617544" y="1562373"/>
                </a:lnTo>
                <a:lnTo>
                  <a:pt x="555955" y="1544556"/>
                </a:lnTo>
                <a:lnTo>
                  <a:pt x="496477" y="1522117"/>
                </a:lnTo>
                <a:lnTo>
                  <a:pt x="439321" y="1495264"/>
                </a:lnTo>
                <a:lnTo>
                  <a:pt x="384695" y="1464208"/>
                </a:lnTo>
                <a:lnTo>
                  <a:pt x="332808" y="1429157"/>
                </a:lnTo>
                <a:lnTo>
                  <a:pt x="283870" y="1390320"/>
                </a:lnTo>
                <a:lnTo>
                  <a:pt x="238090" y="1347907"/>
                </a:lnTo>
                <a:lnTo>
                  <a:pt x="195677" y="1302127"/>
                </a:lnTo>
                <a:lnTo>
                  <a:pt x="156840" y="1253189"/>
                </a:lnTo>
                <a:lnTo>
                  <a:pt x="121789" y="1201303"/>
                </a:lnTo>
                <a:lnTo>
                  <a:pt x="90733" y="1146676"/>
                </a:lnTo>
                <a:lnTo>
                  <a:pt x="63881" y="1089520"/>
                </a:lnTo>
                <a:lnTo>
                  <a:pt x="41441" y="1030043"/>
                </a:lnTo>
                <a:lnTo>
                  <a:pt x="23624" y="968453"/>
                </a:lnTo>
                <a:lnTo>
                  <a:pt x="10639" y="904961"/>
                </a:lnTo>
                <a:lnTo>
                  <a:pt x="2694" y="839776"/>
                </a:lnTo>
                <a:lnTo>
                  <a:pt x="0" y="773106"/>
                </a:lnTo>
                <a:lnTo>
                  <a:pt x="1685" y="720602"/>
                </a:lnTo>
                <a:lnTo>
                  <a:pt x="6684" y="668821"/>
                </a:lnTo>
                <a:lnTo>
                  <a:pt x="14906" y="617885"/>
                </a:lnTo>
                <a:lnTo>
                  <a:pt x="26262" y="567918"/>
                </a:lnTo>
                <a:lnTo>
                  <a:pt x="40665" y="519041"/>
                </a:lnTo>
                <a:lnTo>
                  <a:pt x="58024" y="471377"/>
                </a:lnTo>
                <a:lnTo>
                  <a:pt x="78251" y="425049"/>
                </a:lnTo>
                <a:lnTo>
                  <a:pt x="101256" y="380178"/>
                </a:lnTo>
                <a:lnTo>
                  <a:pt x="126952" y="336888"/>
                </a:lnTo>
                <a:lnTo>
                  <a:pt x="155248" y="295300"/>
                </a:lnTo>
                <a:lnTo>
                  <a:pt x="186056" y="255537"/>
                </a:lnTo>
                <a:lnTo>
                  <a:pt x="219288" y="217722"/>
                </a:lnTo>
                <a:lnTo>
                  <a:pt x="254853" y="181976"/>
                </a:lnTo>
                <a:lnTo>
                  <a:pt x="292664" y="148423"/>
                </a:lnTo>
                <a:lnTo>
                  <a:pt x="332631" y="117185"/>
                </a:lnTo>
                <a:lnTo>
                  <a:pt x="374665" y="88384"/>
                </a:lnTo>
                <a:lnTo>
                  <a:pt x="418677" y="62142"/>
                </a:lnTo>
                <a:lnTo>
                  <a:pt x="464579" y="38583"/>
                </a:lnTo>
                <a:lnTo>
                  <a:pt x="512281" y="17828"/>
                </a:lnTo>
                <a:lnTo>
                  <a:pt x="561694" y="0"/>
                </a:lnTo>
                <a:lnTo>
                  <a:pt x="616958" y="170083"/>
                </a:lnTo>
                <a:lnTo>
                  <a:pt x="568150" y="188151"/>
                </a:lnTo>
                <a:lnTo>
                  <a:pt x="521709" y="209757"/>
                </a:lnTo>
                <a:lnTo>
                  <a:pt x="477739" y="234693"/>
                </a:lnTo>
                <a:lnTo>
                  <a:pt x="436345" y="262756"/>
                </a:lnTo>
                <a:lnTo>
                  <a:pt x="397632" y="293738"/>
                </a:lnTo>
                <a:lnTo>
                  <a:pt x="361704" y="327434"/>
                </a:lnTo>
                <a:lnTo>
                  <a:pt x="328667" y="363639"/>
                </a:lnTo>
                <a:lnTo>
                  <a:pt x="298625" y="402147"/>
                </a:lnTo>
                <a:lnTo>
                  <a:pt x="271682" y="442753"/>
                </a:lnTo>
                <a:lnTo>
                  <a:pt x="247944" y="485250"/>
                </a:lnTo>
                <a:lnTo>
                  <a:pt x="227516" y="529434"/>
                </a:lnTo>
                <a:lnTo>
                  <a:pt x="210502" y="575098"/>
                </a:lnTo>
                <a:lnTo>
                  <a:pt x="197006" y="622038"/>
                </a:lnTo>
                <a:lnTo>
                  <a:pt x="187135" y="670046"/>
                </a:lnTo>
                <a:lnTo>
                  <a:pt x="180992" y="718919"/>
                </a:lnTo>
                <a:lnTo>
                  <a:pt x="178682" y="768449"/>
                </a:lnTo>
                <a:lnTo>
                  <a:pt x="180310" y="818432"/>
                </a:lnTo>
                <a:lnTo>
                  <a:pt x="185980" y="868662"/>
                </a:lnTo>
                <a:lnTo>
                  <a:pt x="195799" y="918933"/>
                </a:lnTo>
                <a:lnTo>
                  <a:pt x="209869" y="969040"/>
                </a:lnTo>
                <a:lnTo>
                  <a:pt x="227938" y="1017847"/>
                </a:lnTo>
                <a:lnTo>
                  <a:pt x="249543" y="1064289"/>
                </a:lnTo>
                <a:lnTo>
                  <a:pt x="274480" y="1108259"/>
                </a:lnTo>
                <a:lnTo>
                  <a:pt x="302542" y="1149653"/>
                </a:lnTo>
                <a:lnTo>
                  <a:pt x="333524" y="1188366"/>
                </a:lnTo>
                <a:lnTo>
                  <a:pt x="367221" y="1224293"/>
                </a:lnTo>
                <a:lnTo>
                  <a:pt x="403426" y="1257331"/>
                </a:lnTo>
                <a:lnTo>
                  <a:pt x="441934" y="1287373"/>
                </a:lnTo>
                <a:lnTo>
                  <a:pt x="482540" y="1314316"/>
                </a:lnTo>
                <a:lnTo>
                  <a:pt x="525037" y="1338053"/>
                </a:lnTo>
                <a:lnTo>
                  <a:pt x="569221" y="1358482"/>
                </a:lnTo>
                <a:lnTo>
                  <a:pt x="614885" y="1375496"/>
                </a:lnTo>
                <a:lnTo>
                  <a:pt x="661824" y="1388991"/>
                </a:lnTo>
                <a:lnTo>
                  <a:pt x="709833" y="1398863"/>
                </a:lnTo>
                <a:lnTo>
                  <a:pt x="758705" y="1405006"/>
                </a:lnTo>
                <a:lnTo>
                  <a:pt x="808236" y="1407316"/>
                </a:lnTo>
                <a:lnTo>
                  <a:pt x="858219" y="1405688"/>
                </a:lnTo>
                <a:lnTo>
                  <a:pt x="908449" y="1400018"/>
                </a:lnTo>
                <a:lnTo>
                  <a:pt x="958720" y="1390199"/>
                </a:lnTo>
                <a:lnTo>
                  <a:pt x="1008827" y="1376129"/>
                </a:lnTo>
                <a:lnTo>
                  <a:pt x="1047369" y="1362223"/>
                </a:lnTo>
                <a:lnTo>
                  <a:pt x="1084576" y="1346034"/>
                </a:lnTo>
                <a:lnTo>
                  <a:pt x="1120380" y="1327658"/>
                </a:lnTo>
                <a:lnTo>
                  <a:pt x="1154709" y="1307189"/>
                </a:lnTo>
                <a:lnTo>
                  <a:pt x="1187496" y="1284724"/>
                </a:lnTo>
                <a:lnTo>
                  <a:pt x="1218670" y="1260358"/>
                </a:lnTo>
                <a:lnTo>
                  <a:pt x="1248162" y="1234187"/>
                </a:lnTo>
                <a:lnTo>
                  <a:pt x="1275903" y="1206305"/>
                </a:lnTo>
                <a:lnTo>
                  <a:pt x="1301824" y="1176810"/>
                </a:lnTo>
                <a:lnTo>
                  <a:pt x="1325854" y="1145794"/>
                </a:lnTo>
                <a:lnTo>
                  <a:pt x="1347926" y="1113356"/>
                </a:lnTo>
                <a:lnTo>
                  <a:pt x="1367968" y="1079589"/>
                </a:lnTo>
                <a:lnTo>
                  <a:pt x="1385913" y="1044590"/>
                </a:lnTo>
                <a:lnTo>
                  <a:pt x="1401689" y="1008454"/>
                </a:lnTo>
                <a:lnTo>
                  <a:pt x="1415230" y="971276"/>
                </a:lnTo>
                <a:lnTo>
                  <a:pt x="1426463" y="933152"/>
                </a:lnTo>
                <a:lnTo>
                  <a:pt x="1435322" y="894178"/>
                </a:lnTo>
                <a:lnTo>
                  <a:pt x="1441735" y="854448"/>
                </a:lnTo>
                <a:lnTo>
                  <a:pt x="1445634" y="814059"/>
                </a:lnTo>
                <a:lnTo>
                  <a:pt x="1446949" y="773106"/>
                </a:lnTo>
                <a:lnTo>
                  <a:pt x="1625784" y="773106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90289" y="2707227"/>
            <a:ext cx="251460" cy="207645"/>
          </a:xfrm>
          <a:custGeom>
            <a:avLst/>
            <a:gdLst/>
            <a:ahLst/>
            <a:cxnLst/>
            <a:rect l="l" t="t" r="r" b="b"/>
            <a:pathLst>
              <a:path w="251460" h="207644">
                <a:moveTo>
                  <a:pt x="251197" y="0"/>
                </a:moveTo>
                <a:lnTo>
                  <a:pt x="212858" y="904"/>
                </a:lnTo>
                <a:lnTo>
                  <a:pt x="174653" y="3611"/>
                </a:lnTo>
                <a:lnTo>
                  <a:pt x="136647" y="8111"/>
                </a:lnTo>
                <a:lnTo>
                  <a:pt x="98901" y="14393"/>
                </a:lnTo>
                <a:lnTo>
                  <a:pt x="61479" y="22448"/>
                </a:lnTo>
                <a:lnTo>
                  <a:pt x="24444" y="32266"/>
                </a:lnTo>
                <a:lnTo>
                  <a:pt x="0" y="39785"/>
                </a:lnTo>
                <a:lnTo>
                  <a:pt x="62814" y="207467"/>
                </a:lnTo>
                <a:lnTo>
                  <a:pt x="75043" y="203797"/>
                </a:lnTo>
                <a:lnTo>
                  <a:pt x="87336" y="200375"/>
                </a:lnTo>
                <a:lnTo>
                  <a:pt x="124557" y="191611"/>
                </a:lnTo>
                <a:lnTo>
                  <a:pt x="162215" y="185111"/>
                </a:lnTo>
                <a:lnTo>
                  <a:pt x="200205" y="180890"/>
                </a:lnTo>
                <a:lnTo>
                  <a:pt x="238425" y="178964"/>
                </a:lnTo>
                <a:lnTo>
                  <a:pt x="251198" y="178836"/>
                </a:lnTo>
                <a:lnTo>
                  <a:pt x="251197" y="0"/>
                </a:lnTo>
                <a:close/>
              </a:path>
            </a:pathLst>
          </a:custGeom>
          <a:solidFill>
            <a:srgbClr val="00D9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90288" y="2707227"/>
            <a:ext cx="251460" cy="207645"/>
          </a:xfrm>
          <a:custGeom>
            <a:avLst/>
            <a:gdLst/>
            <a:ahLst/>
            <a:cxnLst/>
            <a:rect l="l" t="t" r="r" b="b"/>
            <a:pathLst>
              <a:path w="251460" h="207644">
                <a:moveTo>
                  <a:pt x="0" y="39785"/>
                </a:moveTo>
                <a:lnTo>
                  <a:pt x="36742" y="28798"/>
                </a:lnTo>
                <a:lnTo>
                  <a:pt x="73913" y="19567"/>
                </a:lnTo>
                <a:lnTo>
                  <a:pt x="111450" y="12102"/>
                </a:lnTo>
                <a:lnTo>
                  <a:pt x="149290" y="6413"/>
                </a:lnTo>
                <a:lnTo>
                  <a:pt x="187369" y="2509"/>
                </a:lnTo>
                <a:lnTo>
                  <a:pt x="225626" y="402"/>
                </a:lnTo>
                <a:lnTo>
                  <a:pt x="251197" y="0"/>
                </a:lnTo>
                <a:lnTo>
                  <a:pt x="251198" y="178836"/>
                </a:lnTo>
                <a:lnTo>
                  <a:pt x="238425" y="178964"/>
                </a:lnTo>
                <a:lnTo>
                  <a:pt x="225666" y="179350"/>
                </a:lnTo>
                <a:lnTo>
                  <a:pt x="187511" y="182042"/>
                </a:lnTo>
                <a:lnTo>
                  <a:pt x="149621" y="187025"/>
                </a:lnTo>
                <a:lnTo>
                  <a:pt x="112097" y="194282"/>
                </a:lnTo>
                <a:lnTo>
                  <a:pt x="75043" y="203797"/>
                </a:lnTo>
                <a:lnTo>
                  <a:pt x="62814" y="207467"/>
                </a:lnTo>
                <a:lnTo>
                  <a:pt x="0" y="39785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381240" y="2267667"/>
            <a:ext cx="22320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Mo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d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te 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llo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c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tion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8855" y="2267667"/>
            <a:ext cx="256667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C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on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v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ive</a:t>
            </a:r>
            <a:r>
              <a:rPr sz="1800" b="1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ll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oc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64790" y="2868013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60" h="135889">
                <a:moveTo>
                  <a:pt x="59269" y="0"/>
                </a:moveTo>
                <a:lnTo>
                  <a:pt x="21889" y="17721"/>
                </a:lnTo>
                <a:lnTo>
                  <a:pt x="1526" y="53496"/>
                </a:lnTo>
                <a:lnTo>
                  <a:pt x="0" y="67953"/>
                </a:lnTo>
                <a:lnTo>
                  <a:pt x="154" y="72588"/>
                </a:lnTo>
                <a:lnTo>
                  <a:pt x="14008" y="108454"/>
                </a:lnTo>
                <a:lnTo>
                  <a:pt x="47903" y="131149"/>
                </a:lnTo>
                <a:lnTo>
                  <a:pt x="79960" y="135590"/>
                </a:lnTo>
                <a:lnTo>
                  <a:pt x="93348" y="131889"/>
                </a:lnTo>
                <a:lnTo>
                  <a:pt x="124854" y="106485"/>
                </a:lnTo>
                <a:lnTo>
                  <a:pt x="137103" y="65137"/>
                </a:lnTo>
                <a:lnTo>
                  <a:pt x="135220" y="51813"/>
                </a:lnTo>
                <a:lnTo>
                  <a:pt x="114884" y="18626"/>
                </a:lnTo>
                <a:lnTo>
                  <a:pt x="75762" y="1123"/>
                </a:lnTo>
                <a:lnTo>
                  <a:pt x="59269" y="0"/>
                </a:lnTo>
                <a:close/>
              </a:path>
            </a:pathLst>
          </a:custGeom>
          <a:solidFill>
            <a:srgbClr val="002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200307" y="2853744"/>
            <a:ext cx="12566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US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ge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C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ap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14%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964790" y="3195813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60" h="135889">
                <a:moveTo>
                  <a:pt x="59269" y="0"/>
                </a:moveTo>
                <a:lnTo>
                  <a:pt x="21889" y="17721"/>
                </a:lnTo>
                <a:lnTo>
                  <a:pt x="1526" y="53495"/>
                </a:lnTo>
                <a:lnTo>
                  <a:pt x="0" y="67953"/>
                </a:lnTo>
                <a:lnTo>
                  <a:pt x="154" y="72588"/>
                </a:lnTo>
                <a:lnTo>
                  <a:pt x="14008" y="108454"/>
                </a:lnTo>
                <a:lnTo>
                  <a:pt x="47903" y="131149"/>
                </a:lnTo>
                <a:lnTo>
                  <a:pt x="79960" y="135590"/>
                </a:lnTo>
                <a:lnTo>
                  <a:pt x="93348" y="131889"/>
                </a:lnTo>
                <a:lnTo>
                  <a:pt x="124854" y="106485"/>
                </a:lnTo>
                <a:lnTo>
                  <a:pt x="137103" y="65137"/>
                </a:lnTo>
                <a:lnTo>
                  <a:pt x="135220" y="51813"/>
                </a:lnTo>
                <a:lnTo>
                  <a:pt x="114884" y="18625"/>
                </a:lnTo>
                <a:lnTo>
                  <a:pt x="75762" y="1123"/>
                </a:lnTo>
                <a:lnTo>
                  <a:pt x="59269" y="0"/>
                </a:lnTo>
                <a:close/>
              </a:path>
            </a:pathLst>
          </a:custGeom>
          <a:solidFill>
            <a:srgbClr val="336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188640" y="3179880"/>
            <a:ext cx="11664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US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Sm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al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C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ap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4%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961074" y="351434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60" h="135889">
                <a:moveTo>
                  <a:pt x="59268" y="0"/>
                </a:moveTo>
                <a:lnTo>
                  <a:pt x="21889" y="17721"/>
                </a:lnTo>
                <a:lnTo>
                  <a:pt x="1526" y="53495"/>
                </a:lnTo>
                <a:lnTo>
                  <a:pt x="0" y="67953"/>
                </a:lnTo>
                <a:lnTo>
                  <a:pt x="154" y="72588"/>
                </a:lnTo>
                <a:lnTo>
                  <a:pt x="14007" y="108454"/>
                </a:lnTo>
                <a:lnTo>
                  <a:pt x="47902" y="131149"/>
                </a:lnTo>
                <a:lnTo>
                  <a:pt x="79960" y="135590"/>
                </a:lnTo>
                <a:lnTo>
                  <a:pt x="93348" y="131889"/>
                </a:lnTo>
                <a:lnTo>
                  <a:pt x="124854" y="106485"/>
                </a:lnTo>
                <a:lnTo>
                  <a:pt x="137103" y="65136"/>
                </a:lnTo>
                <a:lnTo>
                  <a:pt x="135220" y="51813"/>
                </a:lnTo>
                <a:lnTo>
                  <a:pt x="114884" y="18625"/>
                </a:lnTo>
                <a:lnTo>
                  <a:pt x="75762" y="1123"/>
                </a:lnTo>
                <a:lnTo>
                  <a:pt x="59268" y="0"/>
                </a:lnTo>
                <a:close/>
              </a:path>
            </a:pathLst>
          </a:custGeom>
          <a:solidFill>
            <a:srgbClr val="73B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69025" y="382643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60" h="135889">
                <a:moveTo>
                  <a:pt x="59268" y="0"/>
                </a:moveTo>
                <a:lnTo>
                  <a:pt x="21889" y="17721"/>
                </a:lnTo>
                <a:lnTo>
                  <a:pt x="1526" y="53496"/>
                </a:lnTo>
                <a:lnTo>
                  <a:pt x="0" y="67953"/>
                </a:lnTo>
                <a:lnTo>
                  <a:pt x="154" y="72588"/>
                </a:lnTo>
                <a:lnTo>
                  <a:pt x="14007" y="108454"/>
                </a:lnTo>
                <a:lnTo>
                  <a:pt x="47902" y="131149"/>
                </a:lnTo>
                <a:lnTo>
                  <a:pt x="79960" y="135590"/>
                </a:lnTo>
                <a:lnTo>
                  <a:pt x="93348" y="131889"/>
                </a:lnTo>
                <a:lnTo>
                  <a:pt x="124854" y="106485"/>
                </a:lnTo>
                <a:lnTo>
                  <a:pt x="137103" y="65137"/>
                </a:lnTo>
                <a:lnTo>
                  <a:pt x="135220" y="51813"/>
                </a:lnTo>
                <a:lnTo>
                  <a:pt x="114884" y="18625"/>
                </a:lnTo>
                <a:lnTo>
                  <a:pt x="75762" y="1123"/>
                </a:lnTo>
                <a:lnTo>
                  <a:pt x="59268" y="0"/>
                </a:lnTo>
                <a:close/>
              </a:path>
            </a:pathLst>
          </a:custGeom>
          <a:solidFill>
            <a:srgbClr val="005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188640" y="3499920"/>
            <a:ext cx="1584325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1200" spc="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er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na</a:t>
            </a:r>
            <a:r>
              <a:rPr sz="1200" spc="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iona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Eq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7%</a:t>
            </a:r>
            <a:endParaRPr sz="12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ixed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nco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me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70%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69025" y="416061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60" h="135889">
                <a:moveTo>
                  <a:pt x="59268" y="0"/>
                </a:moveTo>
                <a:lnTo>
                  <a:pt x="21889" y="17721"/>
                </a:lnTo>
                <a:lnTo>
                  <a:pt x="1526" y="53495"/>
                </a:lnTo>
                <a:lnTo>
                  <a:pt x="0" y="67953"/>
                </a:lnTo>
                <a:lnTo>
                  <a:pt x="154" y="72588"/>
                </a:lnTo>
                <a:lnTo>
                  <a:pt x="14007" y="108454"/>
                </a:lnTo>
                <a:lnTo>
                  <a:pt x="47902" y="131149"/>
                </a:lnTo>
                <a:lnTo>
                  <a:pt x="79960" y="135590"/>
                </a:lnTo>
                <a:lnTo>
                  <a:pt x="93348" y="131889"/>
                </a:lnTo>
                <a:lnTo>
                  <a:pt x="124854" y="106485"/>
                </a:lnTo>
                <a:lnTo>
                  <a:pt x="137103" y="65136"/>
                </a:lnTo>
                <a:lnTo>
                  <a:pt x="135220" y="51813"/>
                </a:lnTo>
                <a:lnTo>
                  <a:pt x="114884" y="18625"/>
                </a:lnTo>
                <a:lnTo>
                  <a:pt x="75762" y="1123"/>
                </a:lnTo>
                <a:lnTo>
                  <a:pt x="59268" y="0"/>
                </a:lnTo>
                <a:close/>
              </a:path>
            </a:pathLst>
          </a:custGeom>
          <a:solidFill>
            <a:srgbClr val="00D9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188640" y="4146096"/>
            <a:ext cx="5969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ash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5%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19588" y="4572000"/>
            <a:ext cx="6781165" cy="0"/>
          </a:xfrm>
          <a:custGeom>
            <a:avLst/>
            <a:gdLst/>
            <a:ahLst/>
            <a:cxnLst/>
            <a:rect l="l" t="t" r="r" b="b"/>
            <a:pathLst>
              <a:path w="6781165">
                <a:moveTo>
                  <a:pt x="0" y="0"/>
                </a:moveTo>
                <a:lnTo>
                  <a:pt x="6780821" y="1"/>
                </a:lnTo>
              </a:path>
            </a:pathLst>
          </a:custGeom>
          <a:ln w="6350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49580" y="4782267"/>
            <a:ext cx="34651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Mo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te 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Aggr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ss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e 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llo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tion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741486" y="5256522"/>
            <a:ext cx="813435" cy="1405890"/>
          </a:xfrm>
          <a:custGeom>
            <a:avLst/>
            <a:gdLst/>
            <a:ahLst/>
            <a:cxnLst/>
            <a:rect l="l" t="t" r="r" b="b"/>
            <a:pathLst>
              <a:path w="813435" h="1405890">
                <a:moveTo>
                  <a:pt x="1" y="0"/>
                </a:moveTo>
                <a:lnTo>
                  <a:pt x="0" y="178836"/>
                </a:lnTo>
                <a:lnTo>
                  <a:pt x="26197" y="179377"/>
                </a:lnTo>
                <a:lnTo>
                  <a:pt x="52249" y="180990"/>
                </a:lnTo>
                <a:lnTo>
                  <a:pt x="103793" y="187385"/>
                </a:lnTo>
                <a:lnTo>
                  <a:pt x="154393" y="197918"/>
                </a:lnTo>
                <a:lnTo>
                  <a:pt x="203813" y="212485"/>
                </a:lnTo>
                <a:lnTo>
                  <a:pt x="251813" y="230984"/>
                </a:lnTo>
                <a:lnTo>
                  <a:pt x="298157" y="253312"/>
                </a:lnTo>
                <a:lnTo>
                  <a:pt x="342606" y="279365"/>
                </a:lnTo>
                <a:lnTo>
                  <a:pt x="384922" y="309041"/>
                </a:lnTo>
                <a:lnTo>
                  <a:pt x="424868" y="342237"/>
                </a:lnTo>
                <a:lnTo>
                  <a:pt x="462206" y="378851"/>
                </a:lnTo>
                <a:lnTo>
                  <a:pt x="496272" y="418197"/>
                </a:lnTo>
                <a:lnTo>
                  <a:pt x="526560" y="459504"/>
                </a:lnTo>
                <a:lnTo>
                  <a:pt x="553078" y="502538"/>
                </a:lnTo>
                <a:lnTo>
                  <a:pt x="575833" y="547071"/>
                </a:lnTo>
                <a:lnTo>
                  <a:pt x="594832" y="592871"/>
                </a:lnTo>
                <a:lnTo>
                  <a:pt x="610082" y="639708"/>
                </a:lnTo>
                <a:lnTo>
                  <a:pt x="621591" y="687350"/>
                </a:lnTo>
                <a:lnTo>
                  <a:pt x="629366" y="735568"/>
                </a:lnTo>
                <a:lnTo>
                  <a:pt x="633414" y="784131"/>
                </a:lnTo>
                <a:lnTo>
                  <a:pt x="633742" y="832807"/>
                </a:lnTo>
                <a:lnTo>
                  <a:pt x="630358" y="881367"/>
                </a:lnTo>
                <a:lnTo>
                  <a:pt x="623269" y="929580"/>
                </a:lnTo>
                <a:lnTo>
                  <a:pt x="612482" y="977214"/>
                </a:lnTo>
                <a:lnTo>
                  <a:pt x="598004" y="1024040"/>
                </a:lnTo>
                <a:lnTo>
                  <a:pt x="579843" y="1069827"/>
                </a:lnTo>
                <a:lnTo>
                  <a:pt x="558006" y="1114343"/>
                </a:lnTo>
                <a:lnTo>
                  <a:pt x="532500" y="1157359"/>
                </a:lnTo>
                <a:lnTo>
                  <a:pt x="503332" y="1198644"/>
                </a:lnTo>
                <a:lnTo>
                  <a:pt x="470510" y="1237967"/>
                </a:lnTo>
                <a:lnTo>
                  <a:pt x="434041" y="1275097"/>
                </a:lnTo>
                <a:lnTo>
                  <a:pt x="556463" y="1405464"/>
                </a:lnTo>
                <a:lnTo>
                  <a:pt x="603403" y="1357595"/>
                </a:lnTo>
                <a:lnTo>
                  <a:pt x="645962" y="1306382"/>
                </a:lnTo>
                <a:lnTo>
                  <a:pt x="684009" y="1252130"/>
                </a:lnTo>
                <a:lnTo>
                  <a:pt x="717410" y="1195144"/>
                </a:lnTo>
                <a:lnTo>
                  <a:pt x="746036" y="1135729"/>
                </a:lnTo>
                <a:lnTo>
                  <a:pt x="769752" y="1074190"/>
                </a:lnTo>
                <a:lnTo>
                  <a:pt x="788428" y="1010832"/>
                </a:lnTo>
                <a:lnTo>
                  <a:pt x="801931" y="945959"/>
                </a:lnTo>
                <a:lnTo>
                  <a:pt x="810130" y="879877"/>
                </a:lnTo>
                <a:lnTo>
                  <a:pt x="812892" y="812891"/>
                </a:lnTo>
                <a:lnTo>
                  <a:pt x="810197" y="746221"/>
                </a:lnTo>
                <a:lnTo>
                  <a:pt x="802253" y="681036"/>
                </a:lnTo>
                <a:lnTo>
                  <a:pt x="789267" y="617544"/>
                </a:lnTo>
                <a:lnTo>
                  <a:pt x="771450" y="555954"/>
                </a:lnTo>
                <a:lnTo>
                  <a:pt x="749011" y="496477"/>
                </a:lnTo>
                <a:lnTo>
                  <a:pt x="722159" y="439321"/>
                </a:lnTo>
                <a:lnTo>
                  <a:pt x="691102" y="384694"/>
                </a:lnTo>
                <a:lnTo>
                  <a:pt x="656051" y="332808"/>
                </a:lnTo>
                <a:lnTo>
                  <a:pt x="617215" y="283870"/>
                </a:lnTo>
                <a:lnTo>
                  <a:pt x="574802" y="238090"/>
                </a:lnTo>
                <a:lnTo>
                  <a:pt x="529022" y="195677"/>
                </a:lnTo>
                <a:lnTo>
                  <a:pt x="480084" y="156840"/>
                </a:lnTo>
                <a:lnTo>
                  <a:pt x="428197" y="121789"/>
                </a:lnTo>
                <a:lnTo>
                  <a:pt x="373571" y="90733"/>
                </a:lnTo>
                <a:lnTo>
                  <a:pt x="316415" y="63881"/>
                </a:lnTo>
                <a:lnTo>
                  <a:pt x="256937" y="41441"/>
                </a:lnTo>
                <a:lnTo>
                  <a:pt x="195348" y="23624"/>
                </a:lnTo>
                <a:lnTo>
                  <a:pt x="131856" y="10639"/>
                </a:lnTo>
                <a:lnTo>
                  <a:pt x="66671" y="2694"/>
                </a:lnTo>
                <a:lnTo>
                  <a:pt x="1" y="0"/>
                </a:lnTo>
                <a:close/>
              </a:path>
            </a:pathLst>
          </a:custGeom>
          <a:solidFill>
            <a:srgbClr val="002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81299" y="6531619"/>
            <a:ext cx="516890" cy="349250"/>
          </a:xfrm>
          <a:custGeom>
            <a:avLst/>
            <a:gdLst/>
            <a:ahLst/>
            <a:cxnLst/>
            <a:rect l="l" t="t" r="r" b="b"/>
            <a:pathLst>
              <a:path w="516889" h="349250">
                <a:moveTo>
                  <a:pt x="394228" y="0"/>
                </a:moveTo>
                <a:lnTo>
                  <a:pt x="361029" y="29070"/>
                </a:lnTo>
                <a:lnTo>
                  <a:pt x="326063" y="55637"/>
                </a:lnTo>
                <a:lnTo>
                  <a:pt x="289473" y="79640"/>
                </a:lnTo>
                <a:lnTo>
                  <a:pt x="251404" y="101015"/>
                </a:lnTo>
                <a:lnTo>
                  <a:pt x="212001" y="119700"/>
                </a:lnTo>
                <a:lnTo>
                  <a:pt x="171406" y="135633"/>
                </a:lnTo>
                <a:lnTo>
                  <a:pt x="129765" y="148752"/>
                </a:lnTo>
                <a:lnTo>
                  <a:pt x="87220" y="158994"/>
                </a:lnTo>
                <a:lnTo>
                  <a:pt x="43917" y="166296"/>
                </a:lnTo>
                <a:lnTo>
                  <a:pt x="0" y="170597"/>
                </a:lnTo>
                <a:lnTo>
                  <a:pt x="11229" y="349081"/>
                </a:lnTo>
                <a:lnTo>
                  <a:pt x="67534" y="343566"/>
                </a:lnTo>
                <a:lnTo>
                  <a:pt x="123050" y="334204"/>
                </a:lnTo>
                <a:lnTo>
                  <a:pt x="177594" y="321074"/>
                </a:lnTo>
                <a:lnTo>
                  <a:pt x="230981" y="304255"/>
                </a:lnTo>
                <a:lnTo>
                  <a:pt x="283025" y="283828"/>
                </a:lnTo>
                <a:lnTo>
                  <a:pt x="333543" y="259872"/>
                </a:lnTo>
                <a:lnTo>
                  <a:pt x="382349" y="232468"/>
                </a:lnTo>
                <a:lnTo>
                  <a:pt x="429258" y="201696"/>
                </a:lnTo>
                <a:lnTo>
                  <a:pt x="474087" y="167635"/>
                </a:lnTo>
                <a:lnTo>
                  <a:pt x="516649" y="130365"/>
                </a:lnTo>
                <a:lnTo>
                  <a:pt x="394228" y="0"/>
                </a:lnTo>
                <a:close/>
              </a:path>
            </a:pathLst>
          </a:custGeom>
          <a:solidFill>
            <a:srgbClr val="336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81299" y="6531620"/>
            <a:ext cx="516890" cy="349250"/>
          </a:xfrm>
          <a:custGeom>
            <a:avLst/>
            <a:gdLst/>
            <a:ahLst/>
            <a:cxnLst/>
            <a:rect l="l" t="t" r="r" b="b"/>
            <a:pathLst>
              <a:path w="516889" h="349250">
                <a:moveTo>
                  <a:pt x="516650" y="130366"/>
                </a:moveTo>
                <a:lnTo>
                  <a:pt x="474087" y="167635"/>
                </a:lnTo>
                <a:lnTo>
                  <a:pt x="429259" y="201696"/>
                </a:lnTo>
                <a:lnTo>
                  <a:pt x="382349" y="232469"/>
                </a:lnTo>
                <a:lnTo>
                  <a:pt x="333543" y="259872"/>
                </a:lnTo>
                <a:lnTo>
                  <a:pt x="283026" y="283828"/>
                </a:lnTo>
                <a:lnTo>
                  <a:pt x="230981" y="304255"/>
                </a:lnTo>
                <a:lnTo>
                  <a:pt x="177594" y="321074"/>
                </a:lnTo>
                <a:lnTo>
                  <a:pt x="123050" y="334204"/>
                </a:lnTo>
                <a:lnTo>
                  <a:pt x="67534" y="343566"/>
                </a:lnTo>
                <a:lnTo>
                  <a:pt x="11229" y="349081"/>
                </a:lnTo>
                <a:lnTo>
                  <a:pt x="0" y="170598"/>
                </a:lnTo>
                <a:lnTo>
                  <a:pt x="22026" y="168826"/>
                </a:lnTo>
                <a:lnTo>
                  <a:pt x="43917" y="166296"/>
                </a:lnTo>
                <a:lnTo>
                  <a:pt x="87220" y="158994"/>
                </a:lnTo>
                <a:lnTo>
                  <a:pt x="129765" y="148752"/>
                </a:lnTo>
                <a:lnTo>
                  <a:pt x="171406" y="135633"/>
                </a:lnTo>
                <a:lnTo>
                  <a:pt x="212001" y="119700"/>
                </a:lnTo>
                <a:lnTo>
                  <a:pt x="251405" y="101015"/>
                </a:lnTo>
                <a:lnTo>
                  <a:pt x="289473" y="79640"/>
                </a:lnTo>
                <a:lnTo>
                  <a:pt x="326063" y="55637"/>
                </a:lnTo>
                <a:lnTo>
                  <a:pt x="361029" y="29070"/>
                </a:lnTo>
                <a:lnTo>
                  <a:pt x="394228" y="0"/>
                </a:lnTo>
                <a:lnTo>
                  <a:pt x="516650" y="130366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68381" y="6265347"/>
            <a:ext cx="824230" cy="617220"/>
          </a:xfrm>
          <a:custGeom>
            <a:avLst/>
            <a:gdLst/>
            <a:ahLst/>
            <a:cxnLst/>
            <a:rect l="l" t="t" r="r" b="b"/>
            <a:pathLst>
              <a:path w="824230" h="617220">
                <a:moveTo>
                  <a:pt x="170082" y="0"/>
                </a:moveTo>
                <a:lnTo>
                  <a:pt x="0" y="55264"/>
                </a:lnTo>
                <a:lnTo>
                  <a:pt x="18860" y="107268"/>
                </a:lnTo>
                <a:lnTo>
                  <a:pt x="40941" y="157336"/>
                </a:lnTo>
                <a:lnTo>
                  <a:pt x="66100" y="205371"/>
                </a:lnTo>
                <a:lnTo>
                  <a:pt x="94191" y="251273"/>
                </a:lnTo>
                <a:lnTo>
                  <a:pt x="125069" y="294945"/>
                </a:lnTo>
                <a:lnTo>
                  <a:pt x="158589" y="336287"/>
                </a:lnTo>
                <a:lnTo>
                  <a:pt x="194606" y="375202"/>
                </a:lnTo>
                <a:lnTo>
                  <a:pt x="232976" y="411590"/>
                </a:lnTo>
                <a:lnTo>
                  <a:pt x="273553" y="445354"/>
                </a:lnTo>
                <a:lnTo>
                  <a:pt x="316193" y="476394"/>
                </a:lnTo>
                <a:lnTo>
                  <a:pt x="360750" y="504613"/>
                </a:lnTo>
                <a:lnTo>
                  <a:pt x="407080" y="529911"/>
                </a:lnTo>
                <a:lnTo>
                  <a:pt x="455038" y="552191"/>
                </a:lnTo>
                <a:lnTo>
                  <a:pt x="504478" y="571354"/>
                </a:lnTo>
                <a:lnTo>
                  <a:pt x="555257" y="587301"/>
                </a:lnTo>
                <a:lnTo>
                  <a:pt x="607229" y="599934"/>
                </a:lnTo>
                <a:lnTo>
                  <a:pt x="660248" y="609154"/>
                </a:lnTo>
                <a:lnTo>
                  <a:pt x="714171" y="614864"/>
                </a:lnTo>
                <a:lnTo>
                  <a:pt x="768853" y="616963"/>
                </a:lnTo>
                <a:lnTo>
                  <a:pt x="824147" y="615355"/>
                </a:lnTo>
                <a:lnTo>
                  <a:pt x="812997" y="438125"/>
                </a:lnTo>
                <a:lnTo>
                  <a:pt x="769788" y="438125"/>
                </a:lnTo>
                <a:lnTo>
                  <a:pt x="727136" y="436487"/>
                </a:lnTo>
                <a:lnTo>
                  <a:pt x="685076" y="432034"/>
                </a:lnTo>
                <a:lnTo>
                  <a:pt x="643721" y="424842"/>
                </a:lnTo>
                <a:lnTo>
                  <a:pt x="603183" y="414988"/>
                </a:lnTo>
                <a:lnTo>
                  <a:pt x="563576" y="402549"/>
                </a:lnTo>
                <a:lnTo>
                  <a:pt x="525012" y="387602"/>
                </a:lnTo>
                <a:lnTo>
                  <a:pt x="487605" y="370224"/>
                </a:lnTo>
                <a:lnTo>
                  <a:pt x="451468" y="350491"/>
                </a:lnTo>
                <a:lnTo>
                  <a:pt x="416713" y="328481"/>
                </a:lnTo>
                <a:lnTo>
                  <a:pt x="383454" y="304269"/>
                </a:lnTo>
                <a:lnTo>
                  <a:pt x="351804" y="277934"/>
                </a:lnTo>
                <a:lnTo>
                  <a:pt x="321876" y="249551"/>
                </a:lnTo>
                <a:lnTo>
                  <a:pt x="293782" y="219198"/>
                </a:lnTo>
                <a:lnTo>
                  <a:pt x="267637" y="186951"/>
                </a:lnTo>
                <a:lnTo>
                  <a:pt x="243552" y="152887"/>
                </a:lnTo>
                <a:lnTo>
                  <a:pt x="221641" y="117083"/>
                </a:lnTo>
                <a:lnTo>
                  <a:pt x="202017" y="79616"/>
                </a:lnTo>
                <a:lnTo>
                  <a:pt x="184793" y="40563"/>
                </a:lnTo>
                <a:lnTo>
                  <a:pt x="170082" y="0"/>
                </a:lnTo>
                <a:close/>
              </a:path>
              <a:path w="824230" h="617220">
                <a:moveTo>
                  <a:pt x="812918" y="436871"/>
                </a:moveTo>
                <a:lnTo>
                  <a:pt x="769788" y="438125"/>
                </a:lnTo>
                <a:lnTo>
                  <a:pt x="812997" y="438125"/>
                </a:lnTo>
                <a:lnTo>
                  <a:pt x="812918" y="436871"/>
                </a:lnTo>
                <a:close/>
              </a:path>
            </a:pathLst>
          </a:custGeom>
          <a:solidFill>
            <a:srgbClr val="73C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68381" y="6265347"/>
            <a:ext cx="824230" cy="617220"/>
          </a:xfrm>
          <a:custGeom>
            <a:avLst/>
            <a:gdLst/>
            <a:ahLst/>
            <a:cxnLst/>
            <a:rect l="l" t="t" r="r" b="b"/>
            <a:pathLst>
              <a:path w="824230" h="617220">
                <a:moveTo>
                  <a:pt x="824148" y="615355"/>
                </a:moveTo>
                <a:lnTo>
                  <a:pt x="768853" y="616963"/>
                </a:lnTo>
                <a:lnTo>
                  <a:pt x="714171" y="614863"/>
                </a:lnTo>
                <a:lnTo>
                  <a:pt x="660248" y="609154"/>
                </a:lnTo>
                <a:lnTo>
                  <a:pt x="607229" y="599933"/>
                </a:lnTo>
                <a:lnTo>
                  <a:pt x="555257" y="587300"/>
                </a:lnTo>
                <a:lnTo>
                  <a:pt x="504478" y="571353"/>
                </a:lnTo>
                <a:lnTo>
                  <a:pt x="455038" y="552191"/>
                </a:lnTo>
                <a:lnTo>
                  <a:pt x="407080" y="529911"/>
                </a:lnTo>
                <a:lnTo>
                  <a:pt x="360750" y="504613"/>
                </a:lnTo>
                <a:lnTo>
                  <a:pt x="316193" y="476394"/>
                </a:lnTo>
                <a:lnTo>
                  <a:pt x="273553" y="445354"/>
                </a:lnTo>
                <a:lnTo>
                  <a:pt x="232976" y="411590"/>
                </a:lnTo>
                <a:lnTo>
                  <a:pt x="194606" y="375202"/>
                </a:lnTo>
                <a:lnTo>
                  <a:pt x="158589" y="336287"/>
                </a:lnTo>
                <a:lnTo>
                  <a:pt x="125069" y="294945"/>
                </a:lnTo>
                <a:lnTo>
                  <a:pt x="94191" y="251274"/>
                </a:lnTo>
                <a:lnTo>
                  <a:pt x="66100" y="205371"/>
                </a:lnTo>
                <a:lnTo>
                  <a:pt x="40941" y="157337"/>
                </a:lnTo>
                <a:lnTo>
                  <a:pt x="18860" y="107268"/>
                </a:lnTo>
                <a:lnTo>
                  <a:pt x="0" y="55265"/>
                </a:lnTo>
                <a:lnTo>
                  <a:pt x="170083" y="0"/>
                </a:lnTo>
                <a:lnTo>
                  <a:pt x="184793" y="40562"/>
                </a:lnTo>
                <a:lnTo>
                  <a:pt x="202017" y="79616"/>
                </a:lnTo>
                <a:lnTo>
                  <a:pt x="221641" y="117083"/>
                </a:lnTo>
                <a:lnTo>
                  <a:pt x="243552" y="152887"/>
                </a:lnTo>
                <a:lnTo>
                  <a:pt x="267637" y="186950"/>
                </a:lnTo>
                <a:lnTo>
                  <a:pt x="293782" y="219197"/>
                </a:lnTo>
                <a:lnTo>
                  <a:pt x="321876" y="249551"/>
                </a:lnTo>
                <a:lnTo>
                  <a:pt x="351804" y="277934"/>
                </a:lnTo>
                <a:lnTo>
                  <a:pt x="383454" y="304269"/>
                </a:lnTo>
                <a:lnTo>
                  <a:pt x="416713" y="328481"/>
                </a:lnTo>
                <a:lnTo>
                  <a:pt x="451468" y="350491"/>
                </a:lnTo>
                <a:lnTo>
                  <a:pt x="487605" y="370224"/>
                </a:lnTo>
                <a:lnTo>
                  <a:pt x="525012" y="387602"/>
                </a:lnTo>
                <a:lnTo>
                  <a:pt x="563576" y="402549"/>
                </a:lnTo>
                <a:lnTo>
                  <a:pt x="603183" y="414988"/>
                </a:lnTo>
                <a:lnTo>
                  <a:pt x="643721" y="424842"/>
                </a:lnTo>
                <a:lnTo>
                  <a:pt x="685077" y="432034"/>
                </a:lnTo>
                <a:lnTo>
                  <a:pt x="727137" y="436487"/>
                </a:lnTo>
                <a:lnTo>
                  <a:pt x="769788" y="438125"/>
                </a:lnTo>
                <a:lnTo>
                  <a:pt x="812918" y="436871"/>
                </a:lnTo>
                <a:lnTo>
                  <a:pt x="824148" y="615355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28396" y="5263007"/>
            <a:ext cx="734060" cy="1057910"/>
          </a:xfrm>
          <a:custGeom>
            <a:avLst/>
            <a:gdLst/>
            <a:ahLst/>
            <a:cxnLst/>
            <a:rect l="l" t="t" r="r" b="b"/>
            <a:pathLst>
              <a:path w="734060" h="1057910">
                <a:moveTo>
                  <a:pt x="710611" y="0"/>
                </a:moveTo>
                <a:lnTo>
                  <a:pt x="672876" y="5698"/>
                </a:lnTo>
                <a:lnTo>
                  <a:pt x="635470" y="13157"/>
                </a:lnTo>
                <a:lnTo>
                  <a:pt x="598455" y="22363"/>
                </a:lnTo>
                <a:lnTo>
                  <a:pt x="561892" y="33301"/>
                </a:lnTo>
                <a:lnTo>
                  <a:pt x="499318" y="56466"/>
                </a:lnTo>
                <a:lnTo>
                  <a:pt x="439778" y="84165"/>
                </a:lnTo>
                <a:lnTo>
                  <a:pt x="383406" y="116135"/>
                </a:lnTo>
                <a:lnTo>
                  <a:pt x="330337" y="152112"/>
                </a:lnTo>
                <a:lnTo>
                  <a:pt x="280705" y="191832"/>
                </a:lnTo>
                <a:lnTo>
                  <a:pt x="234644" y="235033"/>
                </a:lnTo>
                <a:lnTo>
                  <a:pt x="192288" y="281450"/>
                </a:lnTo>
                <a:lnTo>
                  <a:pt x="153773" y="330819"/>
                </a:lnTo>
                <a:lnTo>
                  <a:pt x="119231" y="382877"/>
                </a:lnTo>
                <a:lnTo>
                  <a:pt x="88798" y="437361"/>
                </a:lnTo>
                <a:lnTo>
                  <a:pt x="62608" y="494007"/>
                </a:lnTo>
                <a:lnTo>
                  <a:pt x="40795" y="552551"/>
                </a:lnTo>
                <a:lnTo>
                  <a:pt x="23493" y="612729"/>
                </a:lnTo>
                <a:lnTo>
                  <a:pt x="10837" y="674279"/>
                </a:lnTo>
                <a:lnTo>
                  <a:pt x="2961" y="736936"/>
                </a:lnTo>
                <a:lnTo>
                  <a:pt x="0" y="800436"/>
                </a:lnTo>
                <a:lnTo>
                  <a:pt x="2087" y="864517"/>
                </a:lnTo>
                <a:lnTo>
                  <a:pt x="9357" y="928914"/>
                </a:lnTo>
                <a:lnTo>
                  <a:pt x="21945" y="993365"/>
                </a:lnTo>
                <a:lnTo>
                  <a:pt x="39984" y="1057604"/>
                </a:lnTo>
                <a:lnTo>
                  <a:pt x="208525" y="997530"/>
                </a:lnTo>
                <a:lnTo>
                  <a:pt x="204812" y="985360"/>
                </a:lnTo>
                <a:lnTo>
                  <a:pt x="201345" y="973123"/>
                </a:lnTo>
                <a:lnTo>
                  <a:pt x="192428" y="936041"/>
                </a:lnTo>
                <a:lnTo>
                  <a:pt x="185755" y="898482"/>
                </a:lnTo>
                <a:lnTo>
                  <a:pt x="179601" y="834018"/>
                </a:lnTo>
                <a:lnTo>
                  <a:pt x="179377" y="782797"/>
                </a:lnTo>
                <a:lnTo>
                  <a:pt x="183219" y="732395"/>
                </a:lnTo>
                <a:lnTo>
                  <a:pt x="190985" y="682992"/>
                </a:lnTo>
                <a:lnTo>
                  <a:pt x="202535" y="634772"/>
                </a:lnTo>
                <a:lnTo>
                  <a:pt x="217727" y="587916"/>
                </a:lnTo>
                <a:lnTo>
                  <a:pt x="236420" y="542608"/>
                </a:lnTo>
                <a:lnTo>
                  <a:pt x="258472" y="499029"/>
                </a:lnTo>
                <a:lnTo>
                  <a:pt x="283741" y="457362"/>
                </a:lnTo>
                <a:lnTo>
                  <a:pt x="312087" y="417788"/>
                </a:lnTo>
                <a:lnTo>
                  <a:pt x="343368" y="380492"/>
                </a:lnTo>
                <a:lnTo>
                  <a:pt x="377442" y="345654"/>
                </a:lnTo>
                <a:lnTo>
                  <a:pt x="414168" y="313457"/>
                </a:lnTo>
                <a:lnTo>
                  <a:pt x="453404" y="284084"/>
                </a:lnTo>
                <a:lnTo>
                  <a:pt x="495009" y="257717"/>
                </a:lnTo>
                <a:lnTo>
                  <a:pt x="538842" y="234537"/>
                </a:lnTo>
                <a:lnTo>
                  <a:pt x="584761" y="214729"/>
                </a:lnTo>
                <a:lnTo>
                  <a:pt x="632625" y="198473"/>
                </a:lnTo>
                <a:lnTo>
                  <a:pt x="682293" y="185952"/>
                </a:lnTo>
                <a:lnTo>
                  <a:pt x="733622" y="177349"/>
                </a:lnTo>
                <a:lnTo>
                  <a:pt x="710611" y="0"/>
                </a:lnTo>
                <a:close/>
              </a:path>
            </a:pathLst>
          </a:custGeom>
          <a:solidFill>
            <a:srgbClr val="005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28396" y="5263008"/>
            <a:ext cx="734060" cy="1057910"/>
          </a:xfrm>
          <a:custGeom>
            <a:avLst/>
            <a:gdLst/>
            <a:ahLst/>
            <a:cxnLst/>
            <a:rect l="l" t="t" r="r" b="b"/>
            <a:pathLst>
              <a:path w="734060" h="1057910">
                <a:moveTo>
                  <a:pt x="39984" y="1057603"/>
                </a:moveTo>
                <a:lnTo>
                  <a:pt x="21945" y="993364"/>
                </a:lnTo>
                <a:lnTo>
                  <a:pt x="9357" y="928914"/>
                </a:lnTo>
                <a:lnTo>
                  <a:pt x="2087" y="864517"/>
                </a:lnTo>
                <a:lnTo>
                  <a:pt x="0" y="800436"/>
                </a:lnTo>
                <a:lnTo>
                  <a:pt x="2961" y="736935"/>
                </a:lnTo>
                <a:lnTo>
                  <a:pt x="10837" y="674278"/>
                </a:lnTo>
                <a:lnTo>
                  <a:pt x="23493" y="612729"/>
                </a:lnTo>
                <a:lnTo>
                  <a:pt x="40795" y="552550"/>
                </a:lnTo>
                <a:lnTo>
                  <a:pt x="62608" y="494006"/>
                </a:lnTo>
                <a:lnTo>
                  <a:pt x="88798" y="437361"/>
                </a:lnTo>
                <a:lnTo>
                  <a:pt x="119231" y="382877"/>
                </a:lnTo>
                <a:lnTo>
                  <a:pt x="153773" y="330818"/>
                </a:lnTo>
                <a:lnTo>
                  <a:pt x="192288" y="281449"/>
                </a:lnTo>
                <a:lnTo>
                  <a:pt x="234644" y="235032"/>
                </a:lnTo>
                <a:lnTo>
                  <a:pt x="280705" y="191832"/>
                </a:lnTo>
                <a:lnTo>
                  <a:pt x="330337" y="152111"/>
                </a:lnTo>
                <a:lnTo>
                  <a:pt x="383407" y="116134"/>
                </a:lnTo>
                <a:lnTo>
                  <a:pt x="439779" y="84164"/>
                </a:lnTo>
                <a:lnTo>
                  <a:pt x="499319" y="56465"/>
                </a:lnTo>
                <a:lnTo>
                  <a:pt x="561893" y="33300"/>
                </a:lnTo>
                <a:lnTo>
                  <a:pt x="598455" y="22362"/>
                </a:lnTo>
                <a:lnTo>
                  <a:pt x="635470" y="13157"/>
                </a:lnTo>
                <a:lnTo>
                  <a:pt x="672876" y="5698"/>
                </a:lnTo>
                <a:lnTo>
                  <a:pt x="710611" y="0"/>
                </a:lnTo>
                <a:lnTo>
                  <a:pt x="733622" y="177349"/>
                </a:lnTo>
                <a:lnTo>
                  <a:pt x="682293" y="185952"/>
                </a:lnTo>
                <a:lnTo>
                  <a:pt x="632625" y="198473"/>
                </a:lnTo>
                <a:lnTo>
                  <a:pt x="584762" y="214728"/>
                </a:lnTo>
                <a:lnTo>
                  <a:pt x="538842" y="234537"/>
                </a:lnTo>
                <a:lnTo>
                  <a:pt x="495010" y="257716"/>
                </a:lnTo>
                <a:lnTo>
                  <a:pt x="453404" y="284084"/>
                </a:lnTo>
                <a:lnTo>
                  <a:pt x="414168" y="313457"/>
                </a:lnTo>
                <a:lnTo>
                  <a:pt x="377442" y="345653"/>
                </a:lnTo>
                <a:lnTo>
                  <a:pt x="343368" y="380491"/>
                </a:lnTo>
                <a:lnTo>
                  <a:pt x="312087" y="417788"/>
                </a:lnTo>
                <a:lnTo>
                  <a:pt x="283742" y="457361"/>
                </a:lnTo>
                <a:lnTo>
                  <a:pt x="258472" y="499028"/>
                </a:lnTo>
                <a:lnTo>
                  <a:pt x="236420" y="542607"/>
                </a:lnTo>
                <a:lnTo>
                  <a:pt x="217728" y="587916"/>
                </a:lnTo>
                <a:lnTo>
                  <a:pt x="202535" y="634771"/>
                </a:lnTo>
                <a:lnTo>
                  <a:pt x="190985" y="682992"/>
                </a:lnTo>
                <a:lnTo>
                  <a:pt x="183219" y="732394"/>
                </a:lnTo>
                <a:lnTo>
                  <a:pt x="179377" y="782797"/>
                </a:lnTo>
                <a:lnTo>
                  <a:pt x="179601" y="834018"/>
                </a:lnTo>
                <a:lnTo>
                  <a:pt x="184034" y="885873"/>
                </a:lnTo>
                <a:lnTo>
                  <a:pt x="189953" y="923569"/>
                </a:lnTo>
                <a:lnTo>
                  <a:pt x="198124" y="960822"/>
                </a:lnTo>
                <a:lnTo>
                  <a:pt x="208525" y="997530"/>
                </a:lnTo>
                <a:lnTo>
                  <a:pt x="39984" y="1057603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39605" y="5256521"/>
            <a:ext cx="102235" cy="183515"/>
          </a:xfrm>
          <a:custGeom>
            <a:avLst/>
            <a:gdLst/>
            <a:ahLst/>
            <a:cxnLst/>
            <a:rect l="l" t="t" r="r" b="b"/>
            <a:pathLst>
              <a:path w="102235" h="183514">
                <a:moveTo>
                  <a:pt x="101398" y="0"/>
                </a:moveTo>
                <a:lnTo>
                  <a:pt x="63285" y="916"/>
                </a:lnTo>
                <a:lnTo>
                  <a:pt x="25264" y="3619"/>
                </a:lnTo>
                <a:lnTo>
                  <a:pt x="0" y="6410"/>
                </a:lnTo>
                <a:lnTo>
                  <a:pt x="25816" y="183415"/>
                </a:lnTo>
                <a:lnTo>
                  <a:pt x="38448" y="182017"/>
                </a:lnTo>
                <a:lnTo>
                  <a:pt x="51104" y="180872"/>
                </a:lnTo>
                <a:lnTo>
                  <a:pt x="63779" y="179982"/>
                </a:lnTo>
                <a:lnTo>
                  <a:pt x="76469" y="179345"/>
                </a:lnTo>
                <a:lnTo>
                  <a:pt x="89171" y="178963"/>
                </a:lnTo>
                <a:lnTo>
                  <a:pt x="101881" y="178836"/>
                </a:lnTo>
                <a:lnTo>
                  <a:pt x="101398" y="0"/>
                </a:lnTo>
                <a:close/>
              </a:path>
            </a:pathLst>
          </a:custGeom>
          <a:solidFill>
            <a:srgbClr val="00D9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39605" y="5256522"/>
            <a:ext cx="102235" cy="183515"/>
          </a:xfrm>
          <a:custGeom>
            <a:avLst/>
            <a:gdLst/>
            <a:ahLst/>
            <a:cxnLst/>
            <a:rect l="l" t="t" r="r" b="b"/>
            <a:pathLst>
              <a:path w="102235" h="183514">
                <a:moveTo>
                  <a:pt x="0" y="6409"/>
                </a:moveTo>
                <a:lnTo>
                  <a:pt x="37924" y="2519"/>
                </a:lnTo>
                <a:lnTo>
                  <a:pt x="75982" y="412"/>
                </a:lnTo>
                <a:lnTo>
                  <a:pt x="101398" y="0"/>
                </a:lnTo>
                <a:lnTo>
                  <a:pt x="101881" y="178836"/>
                </a:lnTo>
                <a:lnTo>
                  <a:pt x="89171" y="178963"/>
                </a:lnTo>
                <a:lnTo>
                  <a:pt x="76469" y="179345"/>
                </a:lnTo>
                <a:lnTo>
                  <a:pt x="63779" y="179982"/>
                </a:lnTo>
                <a:lnTo>
                  <a:pt x="51104" y="180872"/>
                </a:lnTo>
                <a:lnTo>
                  <a:pt x="38448" y="182017"/>
                </a:lnTo>
                <a:lnTo>
                  <a:pt x="25816" y="183415"/>
                </a:lnTo>
                <a:lnTo>
                  <a:pt x="0" y="6409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64790" y="5417308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60" h="135889">
                <a:moveTo>
                  <a:pt x="59269" y="0"/>
                </a:moveTo>
                <a:lnTo>
                  <a:pt x="21889" y="17721"/>
                </a:lnTo>
                <a:lnTo>
                  <a:pt x="1526" y="53495"/>
                </a:lnTo>
                <a:lnTo>
                  <a:pt x="0" y="67953"/>
                </a:lnTo>
                <a:lnTo>
                  <a:pt x="154" y="72588"/>
                </a:lnTo>
                <a:lnTo>
                  <a:pt x="14008" y="108454"/>
                </a:lnTo>
                <a:lnTo>
                  <a:pt x="47903" y="131149"/>
                </a:lnTo>
                <a:lnTo>
                  <a:pt x="79960" y="135590"/>
                </a:lnTo>
                <a:lnTo>
                  <a:pt x="93348" y="131889"/>
                </a:lnTo>
                <a:lnTo>
                  <a:pt x="124854" y="106485"/>
                </a:lnTo>
                <a:lnTo>
                  <a:pt x="137103" y="65137"/>
                </a:lnTo>
                <a:lnTo>
                  <a:pt x="135220" y="51813"/>
                </a:lnTo>
                <a:lnTo>
                  <a:pt x="114884" y="18625"/>
                </a:lnTo>
                <a:lnTo>
                  <a:pt x="75762" y="1123"/>
                </a:lnTo>
                <a:lnTo>
                  <a:pt x="59269" y="0"/>
                </a:lnTo>
                <a:close/>
              </a:path>
            </a:pathLst>
          </a:custGeom>
          <a:solidFill>
            <a:srgbClr val="002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200306" y="5401872"/>
            <a:ext cx="12566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US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ge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C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ap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38%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964790" y="5745107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60" h="135889">
                <a:moveTo>
                  <a:pt x="59269" y="0"/>
                </a:moveTo>
                <a:lnTo>
                  <a:pt x="21889" y="17721"/>
                </a:lnTo>
                <a:lnTo>
                  <a:pt x="1526" y="53496"/>
                </a:lnTo>
                <a:lnTo>
                  <a:pt x="0" y="67953"/>
                </a:lnTo>
                <a:lnTo>
                  <a:pt x="154" y="72588"/>
                </a:lnTo>
                <a:lnTo>
                  <a:pt x="14008" y="108455"/>
                </a:lnTo>
                <a:lnTo>
                  <a:pt x="47903" y="131149"/>
                </a:lnTo>
                <a:lnTo>
                  <a:pt x="79960" y="135590"/>
                </a:lnTo>
                <a:lnTo>
                  <a:pt x="93348" y="131889"/>
                </a:lnTo>
                <a:lnTo>
                  <a:pt x="124854" y="106486"/>
                </a:lnTo>
                <a:lnTo>
                  <a:pt x="137103" y="65137"/>
                </a:lnTo>
                <a:lnTo>
                  <a:pt x="135220" y="51813"/>
                </a:lnTo>
                <a:lnTo>
                  <a:pt x="114884" y="18626"/>
                </a:lnTo>
                <a:lnTo>
                  <a:pt x="75762" y="1123"/>
                </a:lnTo>
                <a:lnTo>
                  <a:pt x="59269" y="0"/>
                </a:lnTo>
                <a:close/>
              </a:path>
            </a:pathLst>
          </a:custGeom>
          <a:solidFill>
            <a:srgbClr val="336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188640" y="5731056"/>
            <a:ext cx="12490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US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Sm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al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C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ap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11%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961074" y="6063641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60" h="135889">
                <a:moveTo>
                  <a:pt x="59268" y="0"/>
                </a:moveTo>
                <a:lnTo>
                  <a:pt x="21889" y="17721"/>
                </a:lnTo>
                <a:lnTo>
                  <a:pt x="1526" y="53495"/>
                </a:lnTo>
                <a:lnTo>
                  <a:pt x="0" y="67953"/>
                </a:lnTo>
                <a:lnTo>
                  <a:pt x="154" y="72588"/>
                </a:lnTo>
                <a:lnTo>
                  <a:pt x="14007" y="108454"/>
                </a:lnTo>
                <a:lnTo>
                  <a:pt x="47902" y="131149"/>
                </a:lnTo>
                <a:lnTo>
                  <a:pt x="79960" y="135590"/>
                </a:lnTo>
                <a:lnTo>
                  <a:pt x="93348" y="131889"/>
                </a:lnTo>
                <a:lnTo>
                  <a:pt x="124854" y="106485"/>
                </a:lnTo>
                <a:lnTo>
                  <a:pt x="137103" y="65136"/>
                </a:lnTo>
                <a:lnTo>
                  <a:pt x="135220" y="51813"/>
                </a:lnTo>
                <a:lnTo>
                  <a:pt x="114884" y="18625"/>
                </a:lnTo>
                <a:lnTo>
                  <a:pt x="75762" y="1123"/>
                </a:lnTo>
                <a:lnTo>
                  <a:pt x="59268" y="0"/>
                </a:lnTo>
                <a:close/>
              </a:path>
            </a:pathLst>
          </a:custGeom>
          <a:solidFill>
            <a:srgbClr val="73B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188640" y="6048048"/>
            <a:ext cx="16668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1200" spc="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er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na</a:t>
            </a:r>
            <a:r>
              <a:rPr sz="1200" spc="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iona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Eq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21%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961074" y="637573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60" h="135890">
                <a:moveTo>
                  <a:pt x="59268" y="0"/>
                </a:moveTo>
                <a:lnTo>
                  <a:pt x="21889" y="17721"/>
                </a:lnTo>
                <a:lnTo>
                  <a:pt x="1526" y="53496"/>
                </a:lnTo>
                <a:lnTo>
                  <a:pt x="0" y="67953"/>
                </a:lnTo>
                <a:lnTo>
                  <a:pt x="154" y="72588"/>
                </a:lnTo>
                <a:lnTo>
                  <a:pt x="14007" y="108454"/>
                </a:lnTo>
                <a:lnTo>
                  <a:pt x="47902" y="131149"/>
                </a:lnTo>
                <a:lnTo>
                  <a:pt x="79960" y="135590"/>
                </a:lnTo>
                <a:lnTo>
                  <a:pt x="93348" y="131889"/>
                </a:lnTo>
                <a:lnTo>
                  <a:pt x="124854" y="106485"/>
                </a:lnTo>
                <a:lnTo>
                  <a:pt x="137103" y="65137"/>
                </a:lnTo>
                <a:lnTo>
                  <a:pt x="135220" y="51813"/>
                </a:lnTo>
                <a:lnTo>
                  <a:pt x="114884" y="18625"/>
                </a:lnTo>
                <a:lnTo>
                  <a:pt x="75762" y="1123"/>
                </a:lnTo>
                <a:lnTo>
                  <a:pt x="59268" y="0"/>
                </a:lnTo>
                <a:close/>
              </a:path>
            </a:pathLst>
          </a:custGeom>
          <a:solidFill>
            <a:srgbClr val="005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188640" y="6361992"/>
            <a:ext cx="1245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ixed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nco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me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28%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961074" y="6709911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60" h="135890">
                <a:moveTo>
                  <a:pt x="59268" y="0"/>
                </a:moveTo>
                <a:lnTo>
                  <a:pt x="21889" y="17721"/>
                </a:lnTo>
                <a:lnTo>
                  <a:pt x="1526" y="53496"/>
                </a:lnTo>
                <a:lnTo>
                  <a:pt x="0" y="67953"/>
                </a:lnTo>
                <a:lnTo>
                  <a:pt x="154" y="72588"/>
                </a:lnTo>
                <a:lnTo>
                  <a:pt x="14007" y="108455"/>
                </a:lnTo>
                <a:lnTo>
                  <a:pt x="47902" y="131149"/>
                </a:lnTo>
                <a:lnTo>
                  <a:pt x="79960" y="135590"/>
                </a:lnTo>
                <a:lnTo>
                  <a:pt x="93348" y="131889"/>
                </a:lnTo>
                <a:lnTo>
                  <a:pt x="124854" y="106486"/>
                </a:lnTo>
                <a:lnTo>
                  <a:pt x="137103" y="65137"/>
                </a:lnTo>
                <a:lnTo>
                  <a:pt x="135220" y="51813"/>
                </a:lnTo>
                <a:lnTo>
                  <a:pt x="114884" y="18625"/>
                </a:lnTo>
                <a:lnTo>
                  <a:pt x="75762" y="1123"/>
                </a:lnTo>
                <a:lnTo>
                  <a:pt x="59268" y="0"/>
                </a:lnTo>
                <a:close/>
              </a:path>
            </a:pathLst>
          </a:custGeom>
          <a:solidFill>
            <a:srgbClr val="00D9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188640" y="6694224"/>
            <a:ext cx="5969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ash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2%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707077" y="2707227"/>
            <a:ext cx="813435" cy="965200"/>
          </a:xfrm>
          <a:custGeom>
            <a:avLst/>
            <a:gdLst/>
            <a:ahLst/>
            <a:cxnLst/>
            <a:rect l="l" t="t" r="r" b="b"/>
            <a:pathLst>
              <a:path w="813434" h="965200">
                <a:moveTo>
                  <a:pt x="0" y="0"/>
                </a:moveTo>
                <a:lnTo>
                  <a:pt x="5050" y="178855"/>
                </a:lnTo>
                <a:lnTo>
                  <a:pt x="17771" y="179084"/>
                </a:lnTo>
                <a:lnTo>
                  <a:pt x="30480" y="179568"/>
                </a:lnTo>
                <a:lnTo>
                  <a:pt x="68503" y="182546"/>
                </a:lnTo>
                <a:lnTo>
                  <a:pt x="106286" y="187807"/>
                </a:lnTo>
                <a:lnTo>
                  <a:pt x="169497" y="201875"/>
                </a:lnTo>
                <a:lnTo>
                  <a:pt x="218280" y="217490"/>
                </a:lnTo>
                <a:lnTo>
                  <a:pt x="265028" y="236719"/>
                </a:lnTo>
                <a:lnTo>
                  <a:pt x="309613" y="259372"/>
                </a:lnTo>
                <a:lnTo>
                  <a:pt x="351904" y="285257"/>
                </a:lnTo>
                <a:lnTo>
                  <a:pt x="391772" y="314185"/>
                </a:lnTo>
                <a:lnTo>
                  <a:pt x="429086" y="345964"/>
                </a:lnTo>
                <a:lnTo>
                  <a:pt x="463718" y="380403"/>
                </a:lnTo>
                <a:lnTo>
                  <a:pt x="495537" y="417311"/>
                </a:lnTo>
                <a:lnTo>
                  <a:pt x="524414" y="456499"/>
                </a:lnTo>
                <a:lnTo>
                  <a:pt x="550219" y="497773"/>
                </a:lnTo>
                <a:lnTo>
                  <a:pt x="572823" y="540945"/>
                </a:lnTo>
                <a:lnTo>
                  <a:pt x="592095" y="585823"/>
                </a:lnTo>
                <a:lnTo>
                  <a:pt x="607906" y="632215"/>
                </a:lnTo>
                <a:lnTo>
                  <a:pt x="620126" y="679932"/>
                </a:lnTo>
                <a:lnTo>
                  <a:pt x="628625" y="728783"/>
                </a:lnTo>
                <a:lnTo>
                  <a:pt x="633275" y="778576"/>
                </a:lnTo>
                <a:lnTo>
                  <a:pt x="633944" y="829120"/>
                </a:lnTo>
                <a:lnTo>
                  <a:pt x="630504" y="880226"/>
                </a:lnTo>
                <a:lnTo>
                  <a:pt x="622824" y="931701"/>
                </a:lnTo>
                <a:lnTo>
                  <a:pt x="798605" y="964621"/>
                </a:lnTo>
                <a:lnTo>
                  <a:pt x="804847" y="926972"/>
                </a:lnTo>
                <a:lnTo>
                  <a:pt x="809313" y="889092"/>
                </a:lnTo>
                <a:lnTo>
                  <a:pt x="811996" y="851044"/>
                </a:lnTo>
                <a:lnTo>
                  <a:pt x="812892" y="812891"/>
                </a:lnTo>
                <a:lnTo>
                  <a:pt x="810197" y="746221"/>
                </a:lnTo>
                <a:lnTo>
                  <a:pt x="802253" y="681036"/>
                </a:lnTo>
                <a:lnTo>
                  <a:pt x="789267" y="617544"/>
                </a:lnTo>
                <a:lnTo>
                  <a:pt x="771450" y="555954"/>
                </a:lnTo>
                <a:lnTo>
                  <a:pt x="749011" y="496477"/>
                </a:lnTo>
                <a:lnTo>
                  <a:pt x="722159" y="439321"/>
                </a:lnTo>
                <a:lnTo>
                  <a:pt x="691102" y="384694"/>
                </a:lnTo>
                <a:lnTo>
                  <a:pt x="656051" y="332808"/>
                </a:lnTo>
                <a:lnTo>
                  <a:pt x="617215" y="283870"/>
                </a:lnTo>
                <a:lnTo>
                  <a:pt x="574802" y="238090"/>
                </a:lnTo>
                <a:lnTo>
                  <a:pt x="529022" y="195677"/>
                </a:lnTo>
                <a:lnTo>
                  <a:pt x="480084" y="156840"/>
                </a:lnTo>
                <a:lnTo>
                  <a:pt x="428197" y="121789"/>
                </a:lnTo>
                <a:lnTo>
                  <a:pt x="373571" y="90733"/>
                </a:lnTo>
                <a:lnTo>
                  <a:pt x="316414" y="63881"/>
                </a:lnTo>
                <a:lnTo>
                  <a:pt x="256937" y="41441"/>
                </a:lnTo>
                <a:lnTo>
                  <a:pt x="195347" y="23624"/>
                </a:lnTo>
                <a:lnTo>
                  <a:pt x="131855" y="10639"/>
                </a:lnTo>
                <a:lnTo>
                  <a:pt x="66669" y="2694"/>
                </a:lnTo>
                <a:lnTo>
                  <a:pt x="0" y="0"/>
                </a:lnTo>
                <a:close/>
              </a:path>
            </a:pathLst>
          </a:custGeom>
          <a:solidFill>
            <a:srgbClr val="002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195627" y="3638929"/>
            <a:ext cx="310515" cy="399415"/>
          </a:xfrm>
          <a:custGeom>
            <a:avLst/>
            <a:gdLst/>
            <a:ahLst/>
            <a:cxnLst/>
            <a:rect l="l" t="t" r="r" b="b"/>
            <a:pathLst>
              <a:path w="310515" h="399414">
                <a:moveTo>
                  <a:pt x="134275" y="0"/>
                </a:moveTo>
                <a:lnTo>
                  <a:pt x="123518" y="46722"/>
                </a:lnTo>
                <a:lnTo>
                  <a:pt x="109313" y="92347"/>
                </a:lnTo>
                <a:lnTo>
                  <a:pt x="91748" y="136692"/>
                </a:lnTo>
                <a:lnTo>
                  <a:pt x="70910" y="179572"/>
                </a:lnTo>
                <a:lnTo>
                  <a:pt x="46885" y="220802"/>
                </a:lnTo>
                <a:lnTo>
                  <a:pt x="19761" y="260198"/>
                </a:lnTo>
                <a:lnTo>
                  <a:pt x="0" y="285352"/>
                </a:lnTo>
                <a:lnTo>
                  <a:pt x="137796" y="399346"/>
                </a:lnTo>
                <a:lnTo>
                  <a:pt x="163132" y="367097"/>
                </a:lnTo>
                <a:lnTo>
                  <a:pt x="186751" y="333698"/>
                </a:lnTo>
                <a:lnTo>
                  <a:pt x="208621" y="299219"/>
                </a:lnTo>
                <a:lnTo>
                  <a:pt x="228708" y="263730"/>
                </a:lnTo>
                <a:lnTo>
                  <a:pt x="246979" y="227302"/>
                </a:lnTo>
                <a:lnTo>
                  <a:pt x="263401" y="190003"/>
                </a:lnTo>
                <a:lnTo>
                  <a:pt x="277942" y="151904"/>
                </a:lnTo>
                <a:lnTo>
                  <a:pt x="290569" y="113076"/>
                </a:lnTo>
                <a:lnTo>
                  <a:pt x="301247" y="73588"/>
                </a:lnTo>
                <a:lnTo>
                  <a:pt x="309946" y="33510"/>
                </a:lnTo>
                <a:lnTo>
                  <a:pt x="134275" y="0"/>
                </a:lnTo>
                <a:close/>
              </a:path>
            </a:pathLst>
          </a:custGeom>
          <a:solidFill>
            <a:srgbClr val="336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195626" y="3638930"/>
            <a:ext cx="310515" cy="399415"/>
          </a:xfrm>
          <a:custGeom>
            <a:avLst/>
            <a:gdLst/>
            <a:ahLst/>
            <a:cxnLst/>
            <a:rect l="l" t="t" r="r" b="b"/>
            <a:pathLst>
              <a:path w="310515" h="399414">
                <a:moveTo>
                  <a:pt x="309946" y="33510"/>
                </a:moveTo>
                <a:lnTo>
                  <a:pt x="301247" y="73588"/>
                </a:lnTo>
                <a:lnTo>
                  <a:pt x="290568" y="113076"/>
                </a:lnTo>
                <a:lnTo>
                  <a:pt x="277942" y="151904"/>
                </a:lnTo>
                <a:lnTo>
                  <a:pt x="263401" y="190003"/>
                </a:lnTo>
                <a:lnTo>
                  <a:pt x="246979" y="227301"/>
                </a:lnTo>
                <a:lnTo>
                  <a:pt x="228707" y="263730"/>
                </a:lnTo>
                <a:lnTo>
                  <a:pt x="208621" y="299219"/>
                </a:lnTo>
                <a:lnTo>
                  <a:pt x="186751" y="333698"/>
                </a:lnTo>
                <a:lnTo>
                  <a:pt x="163132" y="367097"/>
                </a:lnTo>
                <a:lnTo>
                  <a:pt x="137797" y="399346"/>
                </a:lnTo>
                <a:lnTo>
                  <a:pt x="0" y="285352"/>
                </a:lnTo>
                <a:lnTo>
                  <a:pt x="10046" y="272890"/>
                </a:lnTo>
                <a:lnTo>
                  <a:pt x="19762" y="260197"/>
                </a:lnTo>
                <a:lnTo>
                  <a:pt x="46886" y="220801"/>
                </a:lnTo>
                <a:lnTo>
                  <a:pt x="70910" y="179571"/>
                </a:lnTo>
                <a:lnTo>
                  <a:pt x="91748" y="136692"/>
                </a:lnTo>
                <a:lnTo>
                  <a:pt x="109313" y="92347"/>
                </a:lnTo>
                <a:lnTo>
                  <a:pt x="123518" y="46721"/>
                </a:lnTo>
                <a:lnTo>
                  <a:pt x="134276" y="0"/>
                </a:lnTo>
                <a:lnTo>
                  <a:pt x="309946" y="3351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707077" y="3924281"/>
            <a:ext cx="626745" cy="408940"/>
          </a:xfrm>
          <a:custGeom>
            <a:avLst/>
            <a:gdLst/>
            <a:ahLst/>
            <a:cxnLst/>
            <a:rect l="l" t="t" r="r" b="b"/>
            <a:pathLst>
              <a:path w="626745" h="408939">
                <a:moveTo>
                  <a:pt x="488548" y="0"/>
                </a:moveTo>
                <a:lnTo>
                  <a:pt x="450701" y="41819"/>
                </a:lnTo>
                <a:lnTo>
                  <a:pt x="409626" y="79821"/>
                </a:lnTo>
                <a:lnTo>
                  <a:pt x="365617" y="113869"/>
                </a:lnTo>
                <a:lnTo>
                  <a:pt x="318967" y="143824"/>
                </a:lnTo>
                <a:lnTo>
                  <a:pt x="269968" y="169549"/>
                </a:lnTo>
                <a:lnTo>
                  <a:pt x="218914" y="190905"/>
                </a:lnTo>
                <a:lnTo>
                  <a:pt x="166097" y="207756"/>
                </a:lnTo>
                <a:lnTo>
                  <a:pt x="111810" y="219963"/>
                </a:lnTo>
                <a:lnTo>
                  <a:pt x="56347" y="227388"/>
                </a:lnTo>
                <a:lnTo>
                  <a:pt x="0" y="229894"/>
                </a:lnTo>
                <a:lnTo>
                  <a:pt x="1" y="408729"/>
                </a:lnTo>
                <a:lnTo>
                  <a:pt x="72241" y="405516"/>
                </a:lnTo>
                <a:lnTo>
                  <a:pt x="143347" y="395997"/>
                </a:lnTo>
                <a:lnTo>
                  <a:pt x="212945" y="380347"/>
                </a:lnTo>
                <a:lnTo>
                  <a:pt x="280659" y="358744"/>
                </a:lnTo>
                <a:lnTo>
                  <a:pt x="346113" y="331364"/>
                </a:lnTo>
                <a:lnTo>
                  <a:pt x="408932" y="298383"/>
                </a:lnTo>
                <a:lnTo>
                  <a:pt x="468740" y="259979"/>
                </a:lnTo>
                <a:lnTo>
                  <a:pt x="525162" y="216329"/>
                </a:lnTo>
                <a:lnTo>
                  <a:pt x="577822" y="167608"/>
                </a:lnTo>
                <a:lnTo>
                  <a:pt x="626344" y="113993"/>
                </a:lnTo>
                <a:lnTo>
                  <a:pt x="488548" y="0"/>
                </a:lnTo>
                <a:close/>
              </a:path>
            </a:pathLst>
          </a:custGeom>
          <a:solidFill>
            <a:srgbClr val="73C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707078" y="3924281"/>
            <a:ext cx="626745" cy="408940"/>
          </a:xfrm>
          <a:custGeom>
            <a:avLst/>
            <a:gdLst/>
            <a:ahLst/>
            <a:cxnLst/>
            <a:rect l="l" t="t" r="r" b="b"/>
            <a:pathLst>
              <a:path w="626745" h="408939">
                <a:moveTo>
                  <a:pt x="626345" y="113994"/>
                </a:moveTo>
                <a:lnTo>
                  <a:pt x="577822" y="167608"/>
                </a:lnTo>
                <a:lnTo>
                  <a:pt x="525162" y="216328"/>
                </a:lnTo>
                <a:lnTo>
                  <a:pt x="468740" y="259979"/>
                </a:lnTo>
                <a:lnTo>
                  <a:pt x="408932" y="298383"/>
                </a:lnTo>
                <a:lnTo>
                  <a:pt x="346113" y="331364"/>
                </a:lnTo>
                <a:lnTo>
                  <a:pt x="280659" y="358744"/>
                </a:lnTo>
                <a:lnTo>
                  <a:pt x="212945" y="380348"/>
                </a:lnTo>
                <a:lnTo>
                  <a:pt x="143347" y="395998"/>
                </a:lnTo>
                <a:lnTo>
                  <a:pt x="72240" y="405517"/>
                </a:lnTo>
                <a:lnTo>
                  <a:pt x="0" y="408730"/>
                </a:lnTo>
                <a:lnTo>
                  <a:pt x="0" y="229894"/>
                </a:lnTo>
                <a:lnTo>
                  <a:pt x="28265" y="229264"/>
                </a:lnTo>
                <a:lnTo>
                  <a:pt x="56347" y="227388"/>
                </a:lnTo>
                <a:lnTo>
                  <a:pt x="111810" y="219963"/>
                </a:lnTo>
                <a:lnTo>
                  <a:pt x="166096" y="207756"/>
                </a:lnTo>
                <a:lnTo>
                  <a:pt x="218913" y="190905"/>
                </a:lnTo>
                <a:lnTo>
                  <a:pt x="269967" y="169548"/>
                </a:lnTo>
                <a:lnTo>
                  <a:pt x="318966" y="143824"/>
                </a:lnTo>
                <a:lnTo>
                  <a:pt x="365616" y="113868"/>
                </a:lnTo>
                <a:lnTo>
                  <a:pt x="409625" y="79821"/>
                </a:lnTo>
                <a:lnTo>
                  <a:pt x="450700" y="41819"/>
                </a:lnTo>
                <a:lnTo>
                  <a:pt x="488548" y="0"/>
                </a:lnTo>
                <a:lnTo>
                  <a:pt x="626345" y="113994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94186" y="2747012"/>
            <a:ext cx="813435" cy="1586230"/>
          </a:xfrm>
          <a:custGeom>
            <a:avLst/>
            <a:gdLst/>
            <a:ahLst/>
            <a:cxnLst/>
            <a:rect l="l" t="t" r="r" b="b"/>
            <a:pathLst>
              <a:path w="813434" h="1586229">
                <a:moveTo>
                  <a:pt x="561694" y="0"/>
                </a:moveTo>
                <a:lnTo>
                  <a:pt x="512280" y="17828"/>
                </a:lnTo>
                <a:lnTo>
                  <a:pt x="464579" y="38582"/>
                </a:lnTo>
                <a:lnTo>
                  <a:pt x="418677" y="62142"/>
                </a:lnTo>
                <a:lnTo>
                  <a:pt x="374665" y="88383"/>
                </a:lnTo>
                <a:lnTo>
                  <a:pt x="332631" y="117185"/>
                </a:lnTo>
                <a:lnTo>
                  <a:pt x="292664" y="148423"/>
                </a:lnTo>
                <a:lnTo>
                  <a:pt x="254853" y="181976"/>
                </a:lnTo>
                <a:lnTo>
                  <a:pt x="219288" y="217721"/>
                </a:lnTo>
                <a:lnTo>
                  <a:pt x="186056" y="255537"/>
                </a:lnTo>
                <a:lnTo>
                  <a:pt x="155248" y="295300"/>
                </a:lnTo>
                <a:lnTo>
                  <a:pt x="126952" y="336888"/>
                </a:lnTo>
                <a:lnTo>
                  <a:pt x="101256" y="380178"/>
                </a:lnTo>
                <a:lnTo>
                  <a:pt x="78251" y="425049"/>
                </a:lnTo>
                <a:lnTo>
                  <a:pt x="58024" y="471377"/>
                </a:lnTo>
                <a:lnTo>
                  <a:pt x="40665" y="519041"/>
                </a:lnTo>
                <a:lnTo>
                  <a:pt x="26262" y="567918"/>
                </a:lnTo>
                <a:lnTo>
                  <a:pt x="14906" y="617885"/>
                </a:lnTo>
                <a:lnTo>
                  <a:pt x="6684" y="668821"/>
                </a:lnTo>
                <a:lnTo>
                  <a:pt x="1685" y="720602"/>
                </a:lnTo>
                <a:lnTo>
                  <a:pt x="0" y="773106"/>
                </a:lnTo>
                <a:lnTo>
                  <a:pt x="2694" y="839775"/>
                </a:lnTo>
                <a:lnTo>
                  <a:pt x="10639" y="904961"/>
                </a:lnTo>
                <a:lnTo>
                  <a:pt x="23624" y="968453"/>
                </a:lnTo>
                <a:lnTo>
                  <a:pt x="41441" y="1030042"/>
                </a:lnTo>
                <a:lnTo>
                  <a:pt x="63881" y="1089520"/>
                </a:lnTo>
                <a:lnTo>
                  <a:pt x="90733" y="1146676"/>
                </a:lnTo>
                <a:lnTo>
                  <a:pt x="121789" y="1201303"/>
                </a:lnTo>
                <a:lnTo>
                  <a:pt x="156840" y="1253189"/>
                </a:lnTo>
                <a:lnTo>
                  <a:pt x="195677" y="1302127"/>
                </a:lnTo>
                <a:lnTo>
                  <a:pt x="238090" y="1347907"/>
                </a:lnTo>
                <a:lnTo>
                  <a:pt x="283870" y="1390320"/>
                </a:lnTo>
                <a:lnTo>
                  <a:pt x="332808" y="1429157"/>
                </a:lnTo>
                <a:lnTo>
                  <a:pt x="384694" y="1464208"/>
                </a:lnTo>
                <a:lnTo>
                  <a:pt x="439321" y="1495265"/>
                </a:lnTo>
                <a:lnTo>
                  <a:pt x="496477" y="1522117"/>
                </a:lnTo>
                <a:lnTo>
                  <a:pt x="555954" y="1544556"/>
                </a:lnTo>
                <a:lnTo>
                  <a:pt x="617544" y="1562373"/>
                </a:lnTo>
                <a:lnTo>
                  <a:pt x="681036" y="1575359"/>
                </a:lnTo>
                <a:lnTo>
                  <a:pt x="746221" y="1583304"/>
                </a:lnTo>
                <a:lnTo>
                  <a:pt x="812891" y="1585998"/>
                </a:lnTo>
                <a:lnTo>
                  <a:pt x="812892" y="1407162"/>
                </a:lnTo>
                <a:lnTo>
                  <a:pt x="771939" y="1405847"/>
                </a:lnTo>
                <a:lnTo>
                  <a:pt x="731550" y="1401948"/>
                </a:lnTo>
                <a:lnTo>
                  <a:pt x="691820" y="1395535"/>
                </a:lnTo>
                <a:lnTo>
                  <a:pt x="652846" y="1386677"/>
                </a:lnTo>
                <a:lnTo>
                  <a:pt x="614722" y="1375443"/>
                </a:lnTo>
                <a:lnTo>
                  <a:pt x="577544" y="1361903"/>
                </a:lnTo>
                <a:lnTo>
                  <a:pt x="541408" y="1346126"/>
                </a:lnTo>
                <a:lnTo>
                  <a:pt x="506409" y="1328182"/>
                </a:lnTo>
                <a:lnTo>
                  <a:pt x="472642" y="1308139"/>
                </a:lnTo>
                <a:lnTo>
                  <a:pt x="440203" y="1286068"/>
                </a:lnTo>
                <a:lnTo>
                  <a:pt x="409188" y="1262037"/>
                </a:lnTo>
                <a:lnTo>
                  <a:pt x="379692" y="1236117"/>
                </a:lnTo>
                <a:lnTo>
                  <a:pt x="351811" y="1208376"/>
                </a:lnTo>
                <a:lnTo>
                  <a:pt x="325640" y="1178884"/>
                </a:lnTo>
                <a:lnTo>
                  <a:pt x="301274" y="1147709"/>
                </a:lnTo>
                <a:lnTo>
                  <a:pt x="278809" y="1114923"/>
                </a:lnTo>
                <a:lnTo>
                  <a:pt x="258340" y="1080593"/>
                </a:lnTo>
                <a:lnTo>
                  <a:pt x="239964" y="1044790"/>
                </a:lnTo>
                <a:lnTo>
                  <a:pt x="223775" y="1007582"/>
                </a:lnTo>
                <a:lnTo>
                  <a:pt x="209870" y="969040"/>
                </a:lnTo>
                <a:lnTo>
                  <a:pt x="195799" y="918933"/>
                </a:lnTo>
                <a:lnTo>
                  <a:pt x="185981" y="868662"/>
                </a:lnTo>
                <a:lnTo>
                  <a:pt x="180310" y="818432"/>
                </a:lnTo>
                <a:lnTo>
                  <a:pt x="178682" y="768449"/>
                </a:lnTo>
                <a:lnTo>
                  <a:pt x="180992" y="718919"/>
                </a:lnTo>
                <a:lnTo>
                  <a:pt x="187135" y="670046"/>
                </a:lnTo>
                <a:lnTo>
                  <a:pt x="197006" y="622038"/>
                </a:lnTo>
                <a:lnTo>
                  <a:pt x="210502" y="575098"/>
                </a:lnTo>
                <a:lnTo>
                  <a:pt x="227516" y="529434"/>
                </a:lnTo>
                <a:lnTo>
                  <a:pt x="247944" y="485250"/>
                </a:lnTo>
                <a:lnTo>
                  <a:pt x="271682" y="442753"/>
                </a:lnTo>
                <a:lnTo>
                  <a:pt x="298625" y="402147"/>
                </a:lnTo>
                <a:lnTo>
                  <a:pt x="328667" y="363639"/>
                </a:lnTo>
                <a:lnTo>
                  <a:pt x="361704" y="327434"/>
                </a:lnTo>
                <a:lnTo>
                  <a:pt x="397632" y="293738"/>
                </a:lnTo>
                <a:lnTo>
                  <a:pt x="436345" y="262756"/>
                </a:lnTo>
                <a:lnTo>
                  <a:pt x="477739" y="234694"/>
                </a:lnTo>
                <a:lnTo>
                  <a:pt x="521709" y="209757"/>
                </a:lnTo>
                <a:lnTo>
                  <a:pt x="568150" y="188152"/>
                </a:lnTo>
                <a:lnTo>
                  <a:pt x="616958" y="170083"/>
                </a:lnTo>
                <a:lnTo>
                  <a:pt x="561694" y="0"/>
                </a:lnTo>
                <a:close/>
              </a:path>
            </a:pathLst>
          </a:custGeom>
          <a:solidFill>
            <a:srgbClr val="005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894186" y="2747012"/>
            <a:ext cx="813435" cy="1586230"/>
          </a:xfrm>
          <a:custGeom>
            <a:avLst/>
            <a:gdLst/>
            <a:ahLst/>
            <a:cxnLst/>
            <a:rect l="l" t="t" r="r" b="b"/>
            <a:pathLst>
              <a:path w="813434" h="1586229">
                <a:moveTo>
                  <a:pt x="812892" y="1585998"/>
                </a:moveTo>
                <a:lnTo>
                  <a:pt x="746222" y="1583303"/>
                </a:lnTo>
                <a:lnTo>
                  <a:pt x="681036" y="1575358"/>
                </a:lnTo>
                <a:lnTo>
                  <a:pt x="617544" y="1562373"/>
                </a:lnTo>
                <a:lnTo>
                  <a:pt x="555955" y="1544556"/>
                </a:lnTo>
                <a:lnTo>
                  <a:pt x="496477" y="1522117"/>
                </a:lnTo>
                <a:lnTo>
                  <a:pt x="439321" y="1495264"/>
                </a:lnTo>
                <a:lnTo>
                  <a:pt x="384695" y="1464208"/>
                </a:lnTo>
                <a:lnTo>
                  <a:pt x="332808" y="1429157"/>
                </a:lnTo>
                <a:lnTo>
                  <a:pt x="283870" y="1390320"/>
                </a:lnTo>
                <a:lnTo>
                  <a:pt x="238090" y="1347907"/>
                </a:lnTo>
                <a:lnTo>
                  <a:pt x="195677" y="1302127"/>
                </a:lnTo>
                <a:lnTo>
                  <a:pt x="156840" y="1253189"/>
                </a:lnTo>
                <a:lnTo>
                  <a:pt x="121789" y="1201303"/>
                </a:lnTo>
                <a:lnTo>
                  <a:pt x="90733" y="1146676"/>
                </a:lnTo>
                <a:lnTo>
                  <a:pt x="63881" y="1089520"/>
                </a:lnTo>
                <a:lnTo>
                  <a:pt x="41441" y="1030043"/>
                </a:lnTo>
                <a:lnTo>
                  <a:pt x="23624" y="968453"/>
                </a:lnTo>
                <a:lnTo>
                  <a:pt x="10639" y="904961"/>
                </a:lnTo>
                <a:lnTo>
                  <a:pt x="2694" y="839776"/>
                </a:lnTo>
                <a:lnTo>
                  <a:pt x="0" y="773106"/>
                </a:lnTo>
                <a:lnTo>
                  <a:pt x="1685" y="720602"/>
                </a:lnTo>
                <a:lnTo>
                  <a:pt x="6684" y="668821"/>
                </a:lnTo>
                <a:lnTo>
                  <a:pt x="14906" y="617885"/>
                </a:lnTo>
                <a:lnTo>
                  <a:pt x="26262" y="567918"/>
                </a:lnTo>
                <a:lnTo>
                  <a:pt x="40665" y="519041"/>
                </a:lnTo>
                <a:lnTo>
                  <a:pt x="58024" y="471377"/>
                </a:lnTo>
                <a:lnTo>
                  <a:pt x="78251" y="425049"/>
                </a:lnTo>
                <a:lnTo>
                  <a:pt x="101256" y="380178"/>
                </a:lnTo>
                <a:lnTo>
                  <a:pt x="126952" y="336888"/>
                </a:lnTo>
                <a:lnTo>
                  <a:pt x="155248" y="295300"/>
                </a:lnTo>
                <a:lnTo>
                  <a:pt x="186056" y="255537"/>
                </a:lnTo>
                <a:lnTo>
                  <a:pt x="219288" y="217722"/>
                </a:lnTo>
                <a:lnTo>
                  <a:pt x="254853" y="181976"/>
                </a:lnTo>
                <a:lnTo>
                  <a:pt x="292664" y="148423"/>
                </a:lnTo>
                <a:lnTo>
                  <a:pt x="332631" y="117185"/>
                </a:lnTo>
                <a:lnTo>
                  <a:pt x="374665" y="88384"/>
                </a:lnTo>
                <a:lnTo>
                  <a:pt x="418677" y="62142"/>
                </a:lnTo>
                <a:lnTo>
                  <a:pt x="464579" y="38583"/>
                </a:lnTo>
                <a:lnTo>
                  <a:pt x="512281" y="17828"/>
                </a:lnTo>
                <a:lnTo>
                  <a:pt x="561694" y="0"/>
                </a:lnTo>
                <a:lnTo>
                  <a:pt x="616958" y="170083"/>
                </a:lnTo>
                <a:lnTo>
                  <a:pt x="568150" y="188151"/>
                </a:lnTo>
                <a:lnTo>
                  <a:pt x="521709" y="209757"/>
                </a:lnTo>
                <a:lnTo>
                  <a:pt x="477739" y="234693"/>
                </a:lnTo>
                <a:lnTo>
                  <a:pt x="436345" y="262756"/>
                </a:lnTo>
                <a:lnTo>
                  <a:pt x="397632" y="293738"/>
                </a:lnTo>
                <a:lnTo>
                  <a:pt x="361704" y="327434"/>
                </a:lnTo>
                <a:lnTo>
                  <a:pt x="328667" y="363639"/>
                </a:lnTo>
                <a:lnTo>
                  <a:pt x="298625" y="402147"/>
                </a:lnTo>
                <a:lnTo>
                  <a:pt x="271682" y="442753"/>
                </a:lnTo>
                <a:lnTo>
                  <a:pt x="247944" y="485250"/>
                </a:lnTo>
                <a:lnTo>
                  <a:pt x="227516" y="529434"/>
                </a:lnTo>
                <a:lnTo>
                  <a:pt x="210502" y="575098"/>
                </a:lnTo>
                <a:lnTo>
                  <a:pt x="197006" y="622038"/>
                </a:lnTo>
                <a:lnTo>
                  <a:pt x="187135" y="670046"/>
                </a:lnTo>
                <a:lnTo>
                  <a:pt x="180992" y="718919"/>
                </a:lnTo>
                <a:lnTo>
                  <a:pt x="178682" y="768449"/>
                </a:lnTo>
                <a:lnTo>
                  <a:pt x="180310" y="818432"/>
                </a:lnTo>
                <a:lnTo>
                  <a:pt x="185980" y="868662"/>
                </a:lnTo>
                <a:lnTo>
                  <a:pt x="195799" y="918933"/>
                </a:lnTo>
                <a:lnTo>
                  <a:pt x="209869" y="969040"/>
                </a:lnTo>
                <a:lnTo>
                  <a:pt x="223775" y="1007582"/>
                </a:lnTo>
                <a:lnTo>
                  <a:pt x="239964" y="1044790"/>
                </a:lnTo>
                <a:lnTo>
                  <a:pt x="258341" y="1080593"/>
                </a:lnTo>
                <a:lnTo>
                  <a:pt x="278809" y="1114923"/>
                </a:lnTo>
                <a:lnTo>
                  <a:pt x="301274" y="1147709"/>
                </a:lnTo>
                <a:lnTo>
                  <a:pt x="325640" y="1178883"/>
                </a:lnTo>
                <a:lnTo>
                  <a:pt x="351811" y="1208375"/>
                </a:lnTo>
                <a:lnTo>
                  <a:pt x="379693" y="1236117"/>
                </a:lnTo>
                <a:lnTo>
                  <a:pt x="409189" y="1262037"/>
                </a:lnTo>
                <a:lnTo>
                  <a:pt x="440204" y="1286068"/>
                </a:lnTo>
                <a:lnTo>
                  <a:pt x="472642" y="1308139"/>
                </a:lnTo>
                <a:lnTo>
                  <a:pt x="506409" y="1328181"/>
                </a:lnTo>
                <a:lnTo>
                  <a:pt x="541408" y="1346126"/>
                </a:lnTo>
                <a:lnTo>
                  <a:pt x="577544" y="1361903"/>
                </a:lnTo>
                <a:lnTo>
                  <a:pt x="614722" y="1375443"/>
                </a:lnTo>
                <a:lnTo>
                  <a:pt x="652846" y="1386677"/>
                </a:lnTo>
                <a:lnTo>
                  <a:pt x="691820" y="1395535"/>
                </a:lnTo>
                <a:lnTo>
                  <a:pt x="731550" y="1401948"/>
                </a:lnTo>
                <a:lnTo>
                  <a:pt x="771939" y="1405847"/>
                </a:lnTo>
                <a:lnTo>
                  <a:pt x="812892" y="1407162"/>
                </a:lnTo>
                <a:lnTo>
                  <a:pt x="812892" y="1585998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455880" y="2707227"/>
            <a:ext cx="251460" cy="207645"/>
          </a:xfrm>
          <a:custGeom>
            <a:avLst/>
            <a:gdLst/>
            <a:ahLst/>
            <a:cxnLst/>
            <a:rect l="l" t="t" r="r" b="b"/>
            <a:pathLst>
              <a:path w="251459" h="207644">
                <a:moveTo>
                  <a:pt x="251197" y="0"/>
                </a:moveTo>
                <a:lnTo>
                  <a:pt x="212857" y="904"/>
                </a:lnTo>
                <a:lnTo>
                  <a:pt x="174653" y="3611"/>
                </a:lnTo>
                <a:lnTo>
                  <a:pt x="136646" y="8111"/>
                </a:lnTo>
                <a:lnTo>
                  <a:pt x="98900" y="14393"/>
                </a:lnTo>
                <a:lnTo>
                  <a:pt x="61479" y="22448"/>
                </a:lnTo>
                <a:lnTo>
                  <a:pt x="24444" y="32266"/>
                </a:lnTo>
                <a:lnTo>
                  <a:pt x="0" y="39785"/>
                </a:lnTo>
                <a:lnTo>
                  <a:pt x="62813" y="207467"/>
                </a:lnTo>
                <a:lnTo>
                  <a:pt x="75042" y="203797"/>
                </a:lnTo>
                <a:lnTo>
                  <a:pt x="87335" y="200375"/>
                </a:lnTo>
                <a:lnTo>
                  <a:pt x="124557" y="191611"/>
                </a:lnTo>
                <a:lnTo>
                  <a:pt x="162214" y="185111"/>
                </a:lnTo>
                <a:lnTo>
                  <a:pt x="200204" y="180890"/>
                </a:lnTo>
                <a:lnTo>
                  <a:pt x="238424" y="178964"/>
                </a:lnTo>
                <a:lnTo>
                  <a:pt x="251197" y="178836"/>
                </a:lnTo>
                <a:lnTo>
                  <a:pt x="251197" y="0"/>
                </a:lnTo>
                <a:close/>
              </a:path>
            </a:pathLst>
          </a:custGeom>
          <a:solidFill>
            <a:srgbClr val="00D9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55880" y="2707227"/>
            <a:ext cx="251460" cy="207645"/>
          </a:xfrm>
          <a:custGeom>
            <a:avLst/>
            <a:gdLst/>
            <a:ahLst/>
            <a:cxnLst/>
            <a:rect l="l" t="t" r="r" b="b"/>
            <a:pathLst>
              <a:path w="251459" h="207644">
                <a:moveTo>
                  <a:pt x="0" y="39785"/>
                </a:moveTo>
                <a:lnTo>
                  <a:pt x="36742" y="28798"/>
                </a:lnTo>
                <a:lnTo>
                  <a:pt x="73913" y="19567"/>
                </a:lnTo>
                <a:lnTo>
                  <a:pt x="111450" y="12102"/>
                </a:lnTo>
                <a:lnTo>
                  <a:pt x="149290" y="6413"/>
                </a:lnTo>
                <a:lnTo>
                  <a:pt x="187369" y="2509"/>
                </a:lnTo>
                <a:lnTo>
                  <a:pt x="225626" y="402"/>
                </a:lnTo>
                <a:lnTo>
                  <a:pt x="251197" y="0"/>
                </a:lnTo>
                <a:lnTo>
                  <a:pt x="251198" y="178836"/>
                </a:lnTo>
                <a:lnTo>
                  <a:pt x="238425" y="178964"/>
                </a:lnTo>
                <a:lnTo>
                  <a:pt x="225666" y="179350"/>
                </a:lnTo>
                <a:lnTo>
                  <a:pt x="187511" y="182042"/>
                </a:lnTo>
                <a:lnTo>
                  <a:pt x="149621" y="187025"/>
                </a:lnTo>
                <a:lnTo>
                  <a:pt x="112097" y="194282"/>
                </a:lnTo>
                <a:lnTo>
                  <a:pt x="75043" y="203797"/>
                </a:lnTo>
                <a:lnTo>
                  <a:pt x="62814" y="207467"/>
                </a:lnTo>
                <a:lnTo>
                  <a:pt x="0" y="39785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900566" y="2868013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89">
                <a:moveTo>
                  <a:pt x="59268" y="0"/>
                </a:moveTo>
                <a:lnTo>
                  <a:pt x="21889" y="17721"/>
                </a:lnTo>
                <a:lnTo>
                  <a:pt x="1526" y="53496"/>
                </a:lnTo>
                <a:lnTo>
                  <a:pt x="0" y="67953"/>
                </a:lnTo>
                <a:lnTo>
                  <a:pt x="154" y="72588"/>
                </a:lnTo>
                <a:lnTo>
                  <a:pt x="14007" y="108454"/>
                </a:lnTo>
                <a:lnTo>
                  <a:pt x="47902" y="131149"/>
                </a:lnTo>
                <a:lnTo>
                  <a:pt x="79960" y="135590"/>
                </a:lnTo>
                <a:lnTo>
                  <a:pt x="93348" y="131889"/>
                </a:lnTo>
                <a:lnTo>
                  <a:pt x="124854" y="106485"/>
                </a:lnTo>
                <a:lnTo>
                  <a:pt x="137103" y="65137"/>
                </a:lnTo>
                <a:lnTo>
                  <a:pt x="135220" y="51813"/>
                </a:lnTo>
                <a:lnTo>
                  <a:pt x="114884" y="18625"/>
                </a:lnTo>
                <a:lnTo>
                  <a:pt x="75762" y="1123"/>
                </a:lnTo>
                <a:lnTo>
                  <a:pt x="59268" y="0"/>
                </a:lnTo>
                <a:close/>
              </a:path>
            </a:pathLst>
          </a:custGeom>
          <a:solidFill>
            <a:srgbClr val="002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1128132" y="2853744"/>
            <a:ext cx="12566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US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ge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C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ap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28%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0900566" y="3195813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89">
                <a:moveTo>
                  <a:pt x="59268" y="0"/>
                </a:moveTo>
                <a:lnTo>
                  <a:pt x="21889" y="17721"/>
                </a:lnTo>
                <a:lnTo>
                  <a:pt x="1526" y="53495"/>
                </a:lnTo>
                <a:lnTo>
                  <a:pt x="0" y="67953"/>
                </a:lnTo>
                <a:lnTo>
                  <a:pt x="154" y="72588"/>
                </a:lnTo>
                <a:lnTo>
                  <a:pt x="14007" y="108454"/>
                </a:lnTo>
                <a:lnTo>
                  <a:pt x="47902" y="131149"/>
                </a:lnTo>
                <a:lnTo>
                  <a:pt x="79960" y="135590"/>
                </a:lnTo>
                <a:lnTo>
                  <a:pt x="93348" y="131889"/>
                </a:lnTo>
                <a:lnTo>
                  <a:pt x="124854" y="106485"/>
                </a:lnTo>
                <a:lnTo>
                  <a:pt x="137103" y="65136"/>
                </a:lnTo>
                <a:lnTo>
                  <a:pt x="135220" y="51813"/>
                </a:lnTo>
                <a:lnTo>
                  <a:pt x="114884" y="18625"/>
                </a:lnTo>
                <a:lnTo>
                  <a:pt x="75762" y="1123"/>
                </a:lnTo>
                <a:lnTo>
                  <a:pt x="59268" y="0"/>
                </a:lnTo>
                <a:close/>
              </a:path>
            </a:pathLst>
          </a:custGeom>
          <a:solidFill>
            <a:srgbClr val="336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1116464" y="3179880"/>
            <a:ext cx="11664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US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Sm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al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C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ap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8%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0888898" y="351434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89">
                <a:moveTo>
                  <a:pt x="59269" y="0"/>
                </a:moveTo>
                <a:lnTo>
                  <a:pt x="21889" y="17721"/>
                </a:lnTo>
                <a:lnTo>
                  <a:pt x="1526" y="53495"/>
                </a:lnTo>
                <a:lnTo>
                  <a:pt x="0" y="67953"/>
                </a:lnTo>
                <a:lnTo>
                  <a:pt x="154" y="72588"/>
                </a:lnTo>
                <a:lnTo>
                  <a:pt x="14008" y="108454"/>
                </a:lnTo>
                <a:lnTo>
                  <a:pt x="47903" y="131149"/>
                </a:lnTo>
                <a:lnTo>
                  <a:pt x="79960" y="135590"/>
                </a:lnTo>
                <a:lnTo>
                  <a:pt x="93348" y="131889"/>
                </a:lnTo>
                <a:lnTo>
                  <a:pt x="124854" y="106485"/>
                </a:lnTo>
                <a:lnTo>
                  <a:pt x="137103" y="65137"/>
                </a:lnTo>
                <a:lnTo>
                  <a:pt x="135220" y="51813"/>
                </a:lnTo>
                <a:lnTo>
                  <a:pt x="114884" y="18625"/>
                </a:lnTo>
                <a:lnTo>
                  <a:pt x="75762" y="1123"/>
                </a:lnTo>
                <a:lnTo>
                  <a:pt x="59269" y="0"/>
                </a:lnTo>
                <a:close/>
              </a:path>
            </a:pathLst>
          </a:custGeom>
          <a:solidFill>
            <a:srgbClr val="73B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888898" y="3826435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89">
                <a:moveTo>
                  <a:pt x="59269" y="0"/>
                </a:moveTo>
                <a:lnTo>
                  <a:pt x="21889" y="17721"/>
                </a:lnTo>
                <a:lnTo>
                  <a:pt x="1526" y="53496"/>
                </a:lnTo>
                <a:lnTo>
                  <a:pt x="0" y="67953"/>
                </a:lnTo>
                <a:lnTo>
                  <a:pt x="154" y="72588"/>
                </a:lnTo>
                <a:lnTo>
                  <a:pt x="14008" y="108454"/>
                </a:lnTo>
                <a:lnTo>
                  <a:pt x="47903" y="131149"/>
                </a:lnTo>
                <a:lnTo>
                  <a:pt x="79960" y="135590"/>
                </a:lnTo>
                <a:lnTo>
                  <a:pt x="93348" y="131889"/>
                </a:lnTo>
                <a:lnTo>
                  <a:pt x="124854" y="106485"/>
                </a:lnTo>
                <a:lnTo>
                  <a:pt x="137103" y="65137"/>
                </a:lnTo>
                <a:lnTo>
                  <a:pt x="135220" y="51813"/>
                </a:lnTo>
                <a:lnTo>
                  <a:pt x="114884" y="18626"/>
                </a:lnTo>
                <a:lnTo>
                  <a:pt x="75762" y="1123"/>
                </a:lnTo>
                <a:lnTo>
                  <a:pt x="59269" y="0"/>
                </a:lnTo>
                <a:close/>
              </a:path>
            </a:pathLst>
          </a:custGeom>
          <a:solidFill>
            <a:srgbClr val="005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1116464" y="3499920"/>
            <a:ext cx="1666875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1200" spc="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er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na</a:t>
            </a:r>
            <a:r>
              <a:rPr sz="1200" spc="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iona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Eq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14%</a:t>
            </a:r>
            <a:endParaRPr sz="12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ixed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nco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me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45%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0888898" y="4160616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89">
                <a:moveTo>
                  <a:pt x="59269" y="0"/>
                </a:moveTo>
                <a:lnTo>
                  <a:pt x="21889" y="17721"/>
                </a:lnTo>
                <a:lnTo>
                  <a:pt x="1526" y="53495"/>
                </a:lnTo>
                <a:lnTo>
                  <a:pt x="0" y="67953"/>
                </a:lnTo>
                <a:lnTo>
                  <a:pt x="154" y="72588"/>
                </a:lnTo>
                <a:lnTo>
                  <a:pt x="14008" y="108454"/>
                </a:lnTo>
                <a:lnTo>
                  <a:pt x="47903" y="131149"/>
                </a:lnTo>
                <a:lnTo>
                  <a:pt x="79960" y="135590"/>
                </a:lnTo>
                <a:lnTo>
                  <a:pt x="93348" y="131889"/>
                </a:lnTo>
                <a:lnTo>
                  <a:pt x="124854" y="106485"/>
                </a:lnTo>
                <a:lnTo>
                  <a:pt x="137103" y="65137"/>
                </a:lnTo>
                <a:lnTo>
                  <a:pt x="135220" y="51813"/>
                </a:lnTo>
                <a:lnTo>
                  <a:pt x="114884" y="18625"/>
                </a:lnTo>
                <a:lnTo>
                  <a:pt x="75762" y="1123"/>
                </a:lnTo>
                <a:lnTo>
                  <a:pt x="59269" y="0"/>
                </a:lnTo>
                <a:close/>
              </a:path>
            </a:pathLst>
          </a:custGeom>
          <a:solidFill>
            <a:srgbClr val="00D9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1116464" y="4146096"/>
            <a:ext cx="5969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ash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5%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8707077" y="5256522"/>
            <a:ext cx="813435" cy="1624330"/>
          </a:xfrm>
          <a:custGeom>
            <a:avLst/>
            <a:gdLst/>
            <a:ahLst/>
            <a:cxnLst/>
            <a:rect l="l" t="t" r="r" b="b"/>
            <a:pathLst>
              <a:path w="813434" h="1624329">
                <a:moveTo>
                  <a:pt x="0" y="0"/>
                </a:moveTo>
                <a:lnTo>
                  <a:pt x="0" y="178835"/>
                </a:lnTo>
                <a:lnTo>
                  <a:pt x="49750" y="180763"/>
                </a:lnTo>
                <a:lnTo>
                  <a:pt x="98488" y="186454"/>
                </a:lnTo>
                <a:lnTo>
                  <a:pt x="146063" y="195768"/>
                </a:lnTo>
                <a:lnTo>
                  <a:pt x="192327" y="208566"/>
                </a:lnTo>
                <a:lnTo>
                  <a:pt x="237130" y="224708"/>
                </a:lnTo>
                <a:lnTo>
                  <a:pt x="280325" y="244054"/>
                </a:lnTo>
                <a:lnTo>
                  <a:pt x="321763" y="266464"/>
                </a:lnTo>
                <a:lnTo>
                  <a:pt x="361294" y="291799"/>
                </a:lnTo>
                <a:lnTo>
                  <a:pt x="398769" y="319919"/>
                </a:lnTo>
                <a:lnTo>
                  <a:pt x="434041" y="350684"/>
                </a:lnTo>
                <a:lnTo>
                  <a:pt x="466960" y="383954"/>
                </a:lnTo>
                <a:lnTo>
                  <a:pt x="497378" y="419590"/>
                </a:lnTo>
                <a:lnTo>
                  <a:pt x="525145" y="457453"/>
                </a:lnTo>
                <a:lnTo>
                  <a:pt x="550113" y="497401"/>
                </a:lnTo>
                <a:lnTo>
                  <a:pt x="572133" y="539296"/>
                </a:lnTo>
                <a:lnTo>
                  <a:pt x="591056" y="582998"/>
                </a:lnTo>
                <a:lnTo>
                  <a:pt x="606733" y="628366"/>
                </a:lnTo>
                <a:lnTo>
                  <a:pt x="619017" y="675262"/>
                </a:lnTo>
                <a:lnTo>
                  <a:pt x="627757" y="723546"/>
                </a:lnTo>
                <a:lnTo>
                  <a:pt x="632805" y="773078"/>
                </a:lnTo>
                <a:lnTo>
                  <a:pt x="633972" y="825110"/>
                </a:lnTo>
                <a:lnTo>
                  <a:pt x="630980" y="876243"/>
                </a:lnTo>
                <a:lnTo>
                  <a:pt x="623981" y="926305"/>
                </a:lnTo>
                <a:lnTo>
                  <a:pt x="613128" y="975123"/>
                </a:lnTo>
                <a:lnTo>
                  <a:pt x="598573" y="1022523"/>
                </a:lnTo>
                <a:lnTo>
                  <a:pt x="580468" y="1068332"/>
                </a:lnTo>
                <a:lnTo>
                  <a:pt x="558967" y="1112377"/>
                </a:lnTo>
                <a:lnTo>
                  <a:pt x="534223" y="1154486"/>
                </a:lnTo>
                <a:lnTo>
                  <a:pt x="506387" y="1194484"/>
                </a:lnTo>
                <a:lnTo>
                  <a:pt x="475612" y="1232199"/>
                </a:lnTo>
                <a:lnTo>
                  <a:pt x="442051" y="1267458"/>
                </a:lnTo>
                <a:lnTo>
                  <a:pt x="405857" y="1300088"/>
                </a:lnTo>
                <a:lnTo>
                  <a:pt x="367182" y="1329915"/>
                </a:lnTo>
                <a:lnTo>
                  <a:pt x="326179" y="1356767"/>
                </a:lnTo>
                <a:lnTo>
                  <a:pt x="283000" y="1380470"/>
                </a:lnTo>
                <a:lnTo>
                  <a:pt x="237798" y="1400851"/>
                </a:lnTo>
                <a:lnTo>
                  <a:pt x="190726" y="1417737"/>
                </a:lnTo>
                <a:lnTo>
                  <a:pt x="141936" y="1430955"/>
                </a:lnTo>
                <a:lnTo>
                  <a:pt x="91580" y="1440332"/>
                </a:lnTo>
                <a:lnTo>
                  <a:pt x="39813" y="1445695"/>
                </a:lnTo>
                <a:lnTo>
                  <a:pt x="51042" y="1624178"/>
                </a:lnTo>
                <a:lnTo>
                  <a:pt x="114544" y="1617706"/>
                </a:lnTo>
                <a:lnTo>
                  <a:pt x="176446" y="1606501"/>
                </a:lnTo>
                <a:lnTo>
                  <a:pt x="236570" y="1590754"/>
                </a:lnTo>
                <a:lnTo>
                  <a:pt x="294735" y="1570654"/>
                </a:lnTo>
                <a:lnTo>
                  <a:pt x="350763" y="1546394"/>
                </a:lnTo>
                <a:lnTo>
                  <a:pt x="404474" y="1518163"/>
                </a:lnTo>
                <a:lnTo>
                  <a:pt x="455690" y="1486153"/>
                </a:lnTo>
                <a:lnTo>
                  <a:pt x="504231" y="1450554"/>
                </a:lnTo>
                <a:lnTo>
                  <a:pt x="549919" y="1411558"/>
                </a:lnTo>
                <a:lnTo>
                  <a:pt x="592573" y="1369354"/>
                </a:lnTo>
                <a:lnTo>
                  <a:pt x="632015" y="1324134"/>
                </a:lnTo>
                <a:lnTo>
                  <a:pt x="668066" y="1276088"/>
                </a:lnTo>
                <a:lnTo>
                  <a:pt x="700547" y="1225407"/>
                </a:lnTo>
                <a:lnTo>
                  <a:pt x="729278" y="1172283"/>
                </a:lnTo>
                <a:lnTo>
                  <a:pt x="754080" y="1116904"/>
                </a:lnTo>
                <a:lnTo>
                  <a:pt x="774775" y="1059464"/>
                </a:lnTo>
                <a:lnTo>
                  <a:pt x="791182" y="1000151"/>
                </a:lnTo>
                <a:lnTo>
                  <a:pt x="803124" y="939158"/>
                </a:lnTo>
                <a:lnTo>
                  <a:pt x="810420" y="876674"/>
                </a:lnTo>
                <a:lnTo>
                  <a:pt x="812892" y="812891"/>
                </a:lnTo>
                <a:lnTo>
                  <a:pt x="810197" y="746221"/>
                </a:lnTo>
                <a:lnTo>
                  <a:pt x="802253" y="681036"/>
                </a:lnTo>
                <a:lnTo>
                  <a:pt x="789267" y="617544"/>
                </a:lnTo>
                <a:lnTo>
                  <a:pt x="771450" y="555954"/>
                </a:lnTo>
                <a:lnTo>
                  <a:pt x="749011" y="496477"/>
                </a:lnTo>
                <a:lnTo>
                  <a:pt x="722159" y="439321"/>
                </a:lnTo>
                <a:lnTo>
                  <a:pt x="691102" y="384694"/>
                </a:lnTo>
                <a:lnTo>
                  <a:pt x="656051" y="332808"/>
                </a:lnTo>
                <a:lnTo>
                  <a:pt x="617215" y="283870"/>
                </a:lnTo>
                <a:lnTo>
                  <a:pt x="574802" y="238090"/>
                </a:lnTo>
                <a:lnTo>
                  <a:pt x="529022" y="195677"/>
                </a:lnTo>
                <a:lnTo>
                  <a:pt x="480084" y="156840"/>
                </a:lnTo>
                <a:lnTo>
                  <a:pt x="428197" y="121789"/>
                </a:lnTo>
                <a:lnTo>
                  <a:pt x="373571" y="90733"/>
                </a:lnTo>
                <a:lnTo>
                  <a:pt x="316414" y="63881"/>
                </a:lnTo>
                <a:lnTo>
                  <a:pt x="256937" y="41441"/>
                </a:lnTo>
                <a:lnTo>
                  <a:pt x="195347" y="23624"/>
                </a:lnTo>
                <a:lnTo>
                  <a:pt x="131855" y="10639"/>
                </a:lnTo>
                <a:lnTo>
                  <a:pt x="66669" y="2694"/>
                </a:lnTo>
                <a:lnTo>
                  <a:pt x="0" y="0"/>
                </a:lnTo>
                <a:close/>
              </a:path>
            </a:pathLst>
          </a:custGeom>
          <a:solidFill>
            <a:srgbClr val="002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14506" y="6503454"/>
            <a:ext cx="643890" cy="379095"/>
          </a:xfrm>
          <a:custGeom>
            <a:avLst/>
            <a:gdLst/>
            <a:ahLst/>
            <a:cxnLst/>
            <a:rect l="l" t="t" r="r" b="b"/>
            <a:pathLst>
              <a:path w="643890" h="379095">
                <a:moveTo>
                  <a:pt x="130365" y="0"/>
                </a:moveTo>
                <a:lnTo>
                  <a:pt x="0" y="122422"/>
                </a:lnTo>
                <a:lnTo>
                  <a:pt x="25394" y="148287"/>
                </a:lnTo>
                <a:lnTo>
                  <a:pt x="51793" y="172884"/>
                </a:lnTo>
                <a:lnTo>
                  <a:pt x="107408" y="218202"/>
                </a:lnTo>
                <a:lnTo>
                  <a:pt x="166459" y="258224"/>
                </a:lnTo>
                <a:lnTo>
                  <a:pt x="228561" y="292796"/>
                </a:lnTo>
                <a:lnTo>
                  <a:pt x="293326" y="321767"/>
                </a:lnTo>
                <a:lnTo>
                  <a:pt x="360371" y="344984"/>
                </a:lnTo>
                <a:lnTo>
                  <a:pt x="429307" y="362293"/>
                </a:lnTo>
                <a:lnTo>
                  <a:pt x="499751" y="373542"/>
                </a:lnTo>
                <a:lnTo>
                  <a:pt x="571315" y="378578"/>
                </a:lnTo>
                <a:lnTo>
                  <a:pt x="607397" y="378718"/>
                </a:lnTo>
                <a:lnTo>
                  <a:pt x="643614" y="377248"/>
                </a:lnTo>
                <a:lnTo>
                  <a:pt x="632457" y="199910"/>
                </a:lnTo>
                <a:lnTo>
                  <a:pt x="604135" y="199910"/>
                </a:lnTo>
                <a:lnTo>
                  <a:pt x="575991" y="199801"/>
                </a:lnTo>
                <a:lnTo>
                  <a:pt x="520171" y="195873"/>
                </a:lnTo>
                <a:lnTo>
                  <a:pt x="465225" y="187099"/>
                </a:lnTo>
                <a:lnTo>
                  <a:pt x="411455" y="173598"/>
                </a:lnTo>
                <a:lnTo>
                  <a:pt x="359160" y="155489"/>
                </a:lnTo>
                <a:lnTo>
                  <a:pt x="308643" y="132892"/>
                </a:lnTo>
                <a:lnTo>
                  <a:pt x="260204" y="105925"/>
                </a:lnTo>
                <a:lnTo>
                  <a:pt x="214144" y="74708"/>
                </a:lnTo>
                <a:lnTo>
                  <a:pt x="170764" y="39360"/>
                </a:lnTo>
                <a:lnTo>
                  <a:pt x="150173" y="20174"/>
                </a:lnTo>
                <a:lnTo>
                  <a:pt x="130365" y="0"/>
                </a:lnTo>
                <a:close/>
              </a:path>
              <a:path w="643890" h="379095">
                <a:moveTo>
                  <a:pt x="632385" y="198763"/>
                </a:moveTo>
                <a:lnTo>
                  <a:pt x="604135" y="199910"/>
                </a:lnTo>
                <a:lnTo>
                  <a:pt x="632457" y="199910"/>
                </a:lnTo>
                <a:lnTo>
                  <a:pt x="632385" y="198763"/>
                </a:lnTo>
                <a:close/>
              </a:path>
            </a:pathLst>
          </a:custGeom>
          <a:solidFill>
            <a:srgbClr val="336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14506" y="6503454"/>
            <a:ext cx="643890" cy="379095"/>
          </a:xfrm>
          <a:custGeom>
            <a:avLst/>
            <a:gdLst/>
            <a:ahLst/>
            <a:cxnLst/>
            <a:rect l="l" t="t" r="r" b="b"/>
            <a:pathLst>
              <a:path w="643890" h="379095">
                <a:moveTo>
                  <a:pt x="643614" y="377248"/>
                </a:moveTo>
                <a:lnTo>
                  <a:pt x="607397" y="378718"/>
                </a:lnTo>
                <a:lnTo>
                  <a:pt x="571315" y="378578"/>
                </a:lnTo>
                <a:lnTo>
                  <a:pt x="535417" y="376846"/>
                </a:lnTo>
                <a:lnTo>
                  <a:pt x="464365" y="368685"/>
                </a:lnTo>
                <a:lnTo>
                  <a:pt x="394627" y="354387"/>
                </a:lnTo>
                <a:lnTo>
                  <a:pt x="326588" y="334105"/>
                </a:lnTo>
                <a:lnTo>
                  <a:pt x="260635" y="307992"/>
                </a:lnTo>
                <a:lnTo>
                  <a:pt x="197153" y="276201"/>
                </a:lnTo>
                <a:lnTo>
                  <a:pt x="136528" y="238885"/>
                </a:lnTo>
                <a:lnTo>
                  <a:pt x="79147" y="196196"/>
                </a:lnTo>
                <a:lnTo>
                  <a:pt x="25394" y="148287"/>
                </a:lnTo>
                <a:lnTo>
                  <a:pt x="0" y="122423"/>
                </a:lnTo>
                <a:lnTo>
                  <a:pt x="130365" y="0"/>
                </a:lnTo>
                <a:lnTo>
                  <a:pt x="150173" y="20174"/>
                </a:lnTo>
                <a:lnTo>
                  <a:pt x="170764" y="39359"/>
                </a:lnTo>
                <a:lnTo>
                  <a:pt x="214144" y="74708"/>
                </a:lnTo>
                <a:lnTo>
                  <a:pt x="260204" y="105925"/>
                </a:lnTo>
                <a:lnTo>
                  <a:pt x="308643" y="132891"/>
                </a:lnTo>
                <a:lnTo>
                  <a:pt x="359160" y="155489"/>
                </a:lnTo>
                <a:lnTo>
                  <a:pt x="411455" y="173597"/>
                </a:lnTo>
                <a:lnTo>
                  <a:pt x="465225" y="187098"/>
                </a:lnTo>
                <a:lnTo>
                  <a:pt x="520171" y="195873"/>
                </a:lnTo>
                <a:lnTo>
                  <a:pt x="575991" y="199801"/>
                </a:lnTo>
                <a:lnTo>
                  <a:pt x="604135" y="199910"/>
                </a:lnTo>
                <a:lnTo>
                  <a:pt x="632385" y="198764"/>
                </a:lnTo>
                <a:lnTo>
                  <a:pt x="643614" y="377248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894587" y="5412055"/>
            <a:ext cx="440055" cy="1214120"/>
          </a:xfrm>
          <a:custGeom>
            <a:avLst/>
            <a:gdLst/>
            <a:ahLst/>
            <a:cxnLst/>
            <a:rect l="l" t="t" r="r" b="b"/>
            <a:pathLst>
              <a:path w="440054" h="1214120">
                <a:moveTo>
                  <a:pt x="334293" y="0"/>
                </a:moveTo>
                <a:lnTo>
                  <a:pt x="303998" y="23143"/>
                </a:lnTo>
                <a:lnTo>
                  <a:pt x="274827" y="47676"/>
                </a:lnTo>
                <a:lnTo>
                  <a:pt x="209272" y="112388"/>
                </a:lnTo>
                <a:lnTo>
                  <a:pt x="167192" y="162802"/>
                </a:lnTo>
                <a:lnTo>
                  <a:pt x="129798" y="215731"/>
                </a:lnTo>
                <a:lnTo>
                  <a:pt x="97098" y="270880"/>
                </a:lnTo>
                <a:lnTo>
                  <a:pt x="69101" y="327952"/>
                </a:lnTo>
                <a:lnTo>
                  <a:pt x="45818" y="386653"/>
                </a:lnTo>
                <a:lnTo>
                  <a:pt x="27256" y="446687"/>
                </a:lnTo>
                <a:lnTo>
                  <a:pt x="13427" y="507757"/>
                </a:lnTo>
                <a:lnTo>
                  <a:pt x="4338" y="569568"/>
                </a:lnTo>
                <a:lnTo>
                  <a:pt x="0" y="631824"/>
                </a:lnTo>
                <a:lnTo>
                  <a:pt x="420" y="694230"/>
                </a:lnTo>
                <a:lnTo>
                  <a:pt x="5610" y="756490"/>
                </a:lnTo>
                <a:lnTo>
                  <a:pt x="15578" y="818308"/>
                </a:lnTo>
                <a:lnTo>
                  <a:pt x="30333" y="879388"/>
                </a:lnTo>
                <a:lnTo>
                  <a:pt x="49884" y="939435"/>
                </a:lnTo>
                <a:lnTo>
                  <a:pt x="74242" y="998153"/>
                </a:lnTo>
                <a:lnTo>
                  <a:pt x="103415" y="1055246"/>
                </a:lnTo>
                <a:lnTo>
                  <a:pt x="137412" y="1110419"/>
                </a:lnTo>
                <a:lnTo>
                  <a:pt x="176243" y="1163376"/>
                </a:lnTo>
                <a:lnTo>
                  <a:pt x="219918" y="1213821"/>
                </a:lnTo>
                <a:lnTo>
                  <a:pt x="347943" y="1088893"/>
                </a:lnTo>
                <a:lnTo>
                  <a:pt x="339386" y="1079495"/>
                </a:lnTo>
                <a:lnTo>
                  <a:pt x="331021" y="1069929"/>
                </a:lnTo>
                <a:lnTo>
                  <a:pt x="307101" y="1040255"/>
                </a:lnTo>
                <a:lnTo>
                  <a:pt x="270662" y="986741"/>
                </a:lnTo>
                <a:lnTo>
                  <a:pt x="245789" y="941964"/>
                </a:lnTo>
                <a:lnTo>
                  <a:pt x="224874" y="895945"/>
                </a:lnTo>
                <a:lnTo>
                  <a:pt x="207880" y="848912"/>
                </a:lnTo>
                <a:lnTo>
                  <a:pt x="194772" y="801092"/>
                </a:lnTo>
                <a:lnTo>
                  <a:pt x="185512" y="752713"/>
                </a:lnTo>
                <a:lnTo>
                  <a:pt x="180065" y="704004"/>
                </a:lnTo>
                <a:lnTo>
                  <a:pt x="178395" y="655192"/>
                </a:lnTo>
                <a:lnTo>
                  <a:pt x="180465" y="606505"/>
                </a:lnTo>
                <a:lnTo>
                  <a:pt x="186240" y="558171"/>
                </a:lnTo>
                <a:lnTo>
                  <a:pt x="195684" y="510418"/>
                </a:lnTo>
                <a:lnTo>
                  <a:pt x="208760" y="463474"/>
                </a:lnTo>
                <a:lnTo>
                  <a:pt x="225432" y="417567"/>
                </a:lnTo>
                <a:lnTo>
                  <a:pt x="245664" y="372925"/>
                </a:lnTo>
                <a:lnTo>
                  <a:pt x="269421" y="329775"/>
                </a:lnTo>
                <a:lnTo>
                  <a:pt x="296665" y="288347"/>
                </a:lnTo>
                <a:lnTo>
                  <a:pt x="327361" y="248866"/>
                </a:lnTo>
                <a:lnTo>
                  <a:pt x="361473" y="211563"/>
                </a:lnTo>
                <a:lnTo>
                  <a:pt x="398965" y="176664"/>
                </a:lnTo>
                <a:lnTo>
                  <a:pt x="439800" y="144397"/>
                </a:lnTo>
                <a:lnTo>
                  <a:pt x="334293" y="0"/>
                </a:lnTo>
                <a:close/>
              </a:path>
            </a:pathLst>
          </a:custGeom>
          <a:solidFill>
            <a:srgbClr val="73C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894588" y="5412056"/>
            <a:ext cx="440055" cy="1214120"/>
          </a:xfrm>
          <a:custGeom>
            <a:avLst/>
            <a:gdLst/>
            <a:ahLst/>
            <a:cxnLst/>
            <a:rect l="l" t="t" r="r" b="b"/>
            <a:pathLst>
              <a:path w="440054" h="1214120">
                <a:moveTo>
                  <a:pt x="219918" y="1213821"/>
                </a:moveTo>
                <a:lnTo>
                  <a:pt x="176243" y="1163376"/>
                </a:lnTo>
                <a:lnTo>
                  <a:pt x="137412" y="1110419"/>
                </a:lnTo>
                <a:lnTo>
                  <a:pt x="103415" y="1055247"/>
                </a:lnTo>
                <a:lnTo>
                  <a:pt x="74242" y="998153"/>
                </a:lnTo>
                <a:lnTo>
                  <a:pt x="49884" y="939435"/>
                </a:lnTo>
                <a:lnTo>
                  <a:pt x="30333" y="879388"/>
                </a:lnTo>
                <a:lnTo>
                  <a:pt x="15578" y="818308"/>
                </a:lnTo>
                <a:lnTo>
                  <a:pt x="5610" y="756490"/>
                </a:lnTo>
                <a:lnTo>
                  <a:pt x="420" y="694230"/>
                </a:lnTo>
                <a:lnTo>
                  <a:pt x="0" y="631825"/>
                </a:lnTo>
                <a:lnTo>
                  <a:pt x="4338" y="569568"/>
                </a:lnTo>
                <a:lnTo>
                  <a:pt x="13427" y="507757"/>
                </a:lnTo>
                <a:lnTo>
                  <a:pt x="27256" y="446687"/>
                </a:lnTo>
                <a:lnTo>
                  <a:pt x="45818" y="386654"/>
                </a:lnTo>
                <a:lnTo>
                  <a:pt x="69101" y="327953"/>
                </a:lnTo>
                <a:lnTo>
                  <a:pt x="97098" y="270880"/>
                </a:lnTo>
                <a:lnTo>
                  <a:pt x="129798" y="215732"/>
                </a:lnTo>
                <a:lnTo>
                  <a:pt x="167192" y="162802"/>
                </a:lnTo>
                <a:lnTo>
                  <a:pt x="209272" y="112388"/>
                </a:lnTo>
                <a:lnTo>
                  <a:pt x="256027" y="64785"/>
                </a:lnTo>
                <a:lnTo>
                  <a:pt x="284423" y="39347"/>
                </a:lnTo>
                <a:lnTo>
                  <a:pt x="313974" y="15272"/>
                </a:lnTo>
                <a:lnTo>
                  <a:pt x="334293" y="0"/>
                </a:lnTo>
                <a:lnTo>
                  <a:pt x="439800" y="144397"/>
                </a:lnTo>
                <a:lnTo>
                  <a:pt x="398965" y="176664"/>
                </a:lnTo>
                <a:lnTo>
                  <a:pt x="361473" y="211563"/>
                </a:lnTo>
                <a:lnTo>
                  <a:pt x="327361" y="248866"/>
                </a:lnTo>
                <a:lnTo>
                  <a:pt x="296665" y="288346"/>
                </a:lnTo>
                <a:lnTo>
                  <a:pt x="269420" y="329775"/>
                </a:lnTo>
                <a:lnTo>
                  <a:pt x="245664" y="372925"/>
                </a:lnTo>
                <a:lnTo>
                  <a:pt x="225431" y="417567"/>
                </a:lnTo>
                <a:lnTo>
                  <a:pt x="208759" y="463474"/>
                </a:lnTo>
                <a:lnTo>
                  <a:pt x="195683" y="510418"/>
                </a:lnTo>
                <a:lnTo>
                  <a:pt x="186239" y="558170"/>
                </a:lnTo>
                <a:lnTo>
                  <a:pt x="180464" y="606504"/>
                </a:lnTo>
                <a:lnTo>
                  <a:pt x="178394" y="655191"/>
                </a:lnTo>
                <a:lnTo>
                  <a:pt x="180064" y="704003"/>
                </a:lnTo>
                <a:lnTo>
                  <a:pt x="185511" y="752713"/>
                </a:lnTo>
                <a:lnTo>
                  <a:pt x="194771" y="801092"/>
                </a:lnTo>
                <a:lnTo>
                  <a:pt x="207880" y="848912"/>
                </a:lnTo>
                <a:lnTo>
                  <a:pt x="224874" y="895945"/>
                </a:lnTo>
                <a:lnTo>
                  <a:pt x="245789" y="941964"/>
                </a:lnTo>
                <a:lnTo>
                  <a:pt x="270661" y="986741"/>
                </a:lnTo>
                <a:lnTo>
                  <a:pt x="299527" y="1030047"/>
                </a:lnTo>
                <a:lnTo>
                  <a:pt x="322850" y="1060199"/>
                </a:lnTo>
                <a:lnTo>
                  <a:pt x="347942" y="1088894"/>
                </a:lnTo>
                <a:lnTo>
                  <a:pt x="219918" y="1213821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229273" y="5256521"/>
            <a:ext cx="478155" cy="300355"/>
          </a:xfrm>
          <a:custGeom>
            <a:avLst/>
            <a:gdLst/>
            <a:ahLst/>
            <a:cxnLst/>
            <a:rect l="l" t="t" r="r" b="b"/>
            <a:pathLst>
              <a:path w="478154" h="300354">
                <a:moveTo>
                  <a:pt x="477805" y="0"/>
                </a:moveTo>
                <a:lnTo>
                  <a:pt x="426462" y="1622"/>
                </a:lnTo>
                <a:lnTo>
                  <a:pt x="375526" y="6459"/>
                </a:lnTo>
                <a:lnTo>
                  <a:pt x="325143" y="14463"/>
                </a:lnTo>
                <a:lnTo>
                  <a:pt x="275456" y="25587"/>
                </a:lnTo>
                <a:lnTo>
                  <a:pt x="226608" y="39785"/>
                </a:lnTo>
                <a:lnTo>
                  <a:pt x="178744" y="57011"/>
                </a:lnTo>
                <a:lnTo>
                  <a:pt x="132007" y="77216"/>
                </a:lnTo>
                <a:lnTo>
                  <a:pt x="86542" y="100356"/>
                </a:lnTo>
                <a:lnTo>
                  <a:pt x="42491" y="126382"/>
                </a:lnTo>
                <a:lnTo>
                  <a:pt x="0" y="155248"/>
                </a:lnTo>
                <a:lnTo>
                  <a:pt x="105116" y="299930"/>
                </a:lnTo>
                <a:lnTo>
                  <a:pt x="121529" y="288398"/>
                </a:lnTo>
                <a:lnTo>
                  <a:pt x="138260" y="277414"/>
                </a:lnTo>
                <a:lnTo>
                  <a:pt x="172619" y="257114"/>
                </a:lnTo>
                <a:lnTo>
                  <a:pt x="208082" y="239065"/>
                </a:lnTo>
                <a:lnTo>
                  <a:pt x="244537" y="223305"/>
                </a:lnTo>
                <a:lnTo>
                  <a:pt x="281871" y="209869"/>
                </a:lnTo>
                <a:lnTo>
                  <a:pt x="319972" y="198794"/>
                </a:lnTo>
                <a:lnTo>
                  <a:pt x="358728" y="190117"/>
                </a:lnTo>
                <a:lnTo>
                  <a:pt x="398027" y="183874"/>
                </a:lnTo>
                <a:lnTo>
                  <a:pt x="437756" y="180101"/>
                </a:lnTo>
                <a:lnTo>
                  <a:pt x="477804" y="178836"/>
                </a:lnTo>
                <a:lnTo>
                  <a:pt x="477805" y="0"/>
                </a:lnTo>
                <a:close/>
              </a:path>
            </a:pathLst>
          </a:custGeom>
          <a:solidFill>
            <a:srgbClr val="005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229273" y="5256521"/>
            <a:ext cx="478155" cy="300355"/>
          </a:xfrm>
          <a:custGeom>
            <a:avLst/>
            <a:gdLst/>
            <a:ahLst/>
            <a:cxnLst/>
            <a:rect l="l" t="t" r="r" b="b"/>
            <a:pathLst>
              <a:path w="478154" h="300354">
                <a:moveTo>
                  <a:pt x="0" y="155248"/>
                </a:moveTo>
                <a:lnTo>
                  <a:pt x="42491" y="126382"/>
                </a:lnTo>
                <a:lnTo>
                  <a:pt x="86542" y="100356"/>
                </a:lnTo>
                <a:lnTo>
                  <a:pt x="132007" y="77216"/>
                </a:lnTo>
                <a:lnTo>
                  <a:pt x="178744" y="57011"/>
                </a:lnTo>
                <a:lnTo>
                  <a:pt x="226608" y="39785"/>
                </a:lnTo>
                <a:lnTo>
                  <a:pt x="275456" y="25587"/>
                </a:lnTo>
                <a:lnTo>
                  <a:pt x="325143" y="14463"/>
                </a:lnTo>
                <a:lnTo>
                  <a:pt x="375526" y="6459"/>
                </a:lnTo>
                <a:lnTo>
                  <a:pt x="426462" y="1622"/>
                </a:lnTo>
                <a:lnTo>
                  <a:pt x="477805" y="0"/>
                </a:lnTo>
                <a:lnTo>
                  <a:pt x="477805" y="178836"/>
                </a:lnTo>
                <a:lnTo>
                  <a:pt x="457748" y="179154"/>
                </a:lnTo>
                <a:lnTo>
                  <a:pt x="437757" y="180102"/>
                </a:lnTo>
                <a:lnTo>
                  <a:pt x="398027" y="183875"/>
                </a:lnTo>
                <a:lnTo>
                  <a:pt x="358728" y="190118"/>
                </a:lnTo>
                <a:lnTo>
                  <a:pt x="319972" y="198795"/>
                </a:lnTo>
                <a:lnTo>
                  <a:pt x="281871" y="209869"/>
                </a:lnTo>
                <a:lnTo>
                  <a:pt x="244537" y="223305"/>
                </a:lnTo>
                <a:lnTo>
                  <a:pt x="208082" y="239066"/>
                </a:lnTo>
                <a:lnTo>
                  <a:pt x="172619" y="257114"/>
                </a:lnTo>
                <a:lnTo>
                  <a:pt x="138260" y="277415"/>
                </a:lnTo>
                <a:lnTo>
                  <a:pt x="105116" y="299930"/>
                </a:lnTo>
                <a:lnTo>
                  <a:pt x="0" y="155248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707078" y="5256522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1" y="178836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900566" y="5417308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89">
                <a:moveTo>
                  <a:pt x="59268" y="0"/>
                </a:moveTo>
                <a:lnTo>
                  <a:pt x="21889" y="17721"/>
                </a:lnTo>
                <a:lnTo>
                  <a:pt x="1526" y="53495"/>
                </a:lnTo>
                <a:lnTo>
                  <a:pt x="0" y="67953"/>
                </a:lnTo>
                <a:lnTo>
                  <a:pt x="154" y="72588"/>
                </a:lnTo>
                <a:lnTo>
                  <a:pt x="14007" y="108454"/>
                </a:lnTo>
                <a:lnTo>
                  <a:pt x="47902" y="131149"/>
                </a:lnTo>
                <a:lnTo>
                  <a:pt x="79960" y="135590"/>
                </a:lnTo>
                <a:lnTo>
                  <a:pt x="93348" y="131889"/>
                </a:lnTo>
                <a:lnTo>
                  <a:pt x="124854" y="106485"/>
                </a:lnTo>
                <a:lnTo>
                  <a:pt x="137103" y="65136"/>
                </a:lnTo>
                <a:lnTo>
                  <a:pt x="135220" y="51813"/>
                </a:lnTo>
                <a:lnTo>
                  <a:pt x="114884" y="18625"/>
                </a:lnTo>
                <a:lnTo>
                  <a:pt x="75762" y="1123"/>
                </a:lnTo>
                <a:lnTo>
                  <a:pt x="59268" y="0"/>
                </a:lnTo>
                <a:close/>
              </a:path>
            </a:pathLst>
          </a:custGeom>
          <a:solidFill>
            <a:srgbClr val="002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11128132" y="5401872"/>
            <a:ext cx="12566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US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ge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C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ap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49%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0900566" y="5745107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89">
                <a:moveTo>
                  <a:pt x="59268" y="0"/>
                </a:moveTo>
                <a:lnTo>
                  <a:pt x="21889" y="17721"/>
                </a:lnTo>
                <a:lnTo>
                  <a:pt x="1526" y="53496"/>
                </a:lnTo>
                <a:lnTo>
                  <a:pt x="0" y="67953"/>
                </a:lnTo>
                <a:lnTo>
                  <a:pt x="154" y="72588"/>
                </a:lnTo>
                <a:lnTo>
                  <a:pt x="14007" y="108455"/>
                </a:lnTo>
                <a:lnTo>
                  <a:pt x="47902" y="131149"/>
                </a:lnTo>
                <a:lnTo>
                  <a:pt x="79960" y="135590"/>
                </a:lnTo>
                <a:lnTo>
                  <a:pt x="93348" y="131889"/>
                </a:lnTo>
                <a:lnTo>
                  <a:pt x="124854" y="106486"/>
                </a:lnTo>
                <a:lnTo>
                  <a:pt x="137103" y="65137"/>
                </a:lnTo>
                <a:lnTo>
                  <a:pt x="135220" y="51813"/>
                </a:lnTo>
                <a:lnTo>
                  <a:pt x="114884" y="18625"/>
                </a:lnTo>
                <a:lnTo>
                  <a:pt x="75762" y="1123"/>
                </a:lnTo>
                <a:lnTo>
                  <a:pt x="59268" y="0"/>
                </a:lnTo>
                <a:close/>
              </a:path>
            </a:pathLst>
          </a:custGeom>
          <a:solidFill>
            <a:srgbClr val="336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11116464" y="5731056"/>
            <a:ext cx="12490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US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Sm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al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C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ap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14%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0888898" y="6063641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89">
                <a:moveTo>
                  <a:pt x="59269" y="0"/>
                </a:moveTo>
                <a:lnTo>
                  <a:pt x="21889" y="17721"/>
                </a:lnTo>
                <a:lnTo>
                  <a:pt x="1526" y="53495"/>
                </a:lnTo>
                <a:lnTo>
                  <a:pt x="0" y="67953"/>
                </a:lnTo>
                <a:lnTo>
                  <a:pt x="154" y="72588"/>
                </a:lnTo>
                <a:lnTo>
                  <a:pt x="14008" y="108454"/>
                </a:lnTo>
                <a:lnTo>
                  <a:pt x="47903" y="131149"/>
                </a:lnTo>
                <a:lnTo>
                  <a:pt x="79960" y="135590"/>
                </a:lnTo>
                <a:lnTo>
                  <a:pt x="93348" y="131889"/>
                </a:lnTo>
                <a:lnTo>
                  <a:pt x="124854" y="106485"/>
                </a:lnTo>
                <a:lnTo>
                  <a:pt x="137103" y="65137"/>
                </a:lnTo>
                <a:lnTo>
                  <a:pt x="135220" y="51813"/>
                </a:lnTo>
                <a:lnTo>
                  <a:pt x="114884" y="18625"/>
                </a:lnTo>
                <a:lnTo>
                  <a:pt x="75762" y="1123"/>
                </a:lnTo>
                <a:lnTo>
                  <a:pt x="59269" y="0"/>
                </a:lnTo>
                <a:close/>
              </a:path>
            </a:pathLst>
          </a:custGeom>
          <a:solidFill>
            <a:srgbClr val="73B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11116464" y="6048048"/>
            <a:ext cx="16668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1200" spc="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er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na</a:t>
            </a:r>
            <a:r>
              <a:rPr sz="1200" spc="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iona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Eq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27%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0888898" y="6375730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59269" y="0"/>
                </a:moveTo>
                <a:lnTo>
                  <a:pt x="21889" y="17721"/>
                </a:lnTo>
                <a:lnTo>
                  <a:pt x="1526" y="53496"/>
                </a:lnTo>
                <a:lnTo>
                  <a:pt x="0" y="67953"/>
                </a:lnTo>
                <a:lnTo>
                  <a:pt x="154" y="72588"/>
                </a:lnTo>
                <a:lnTo>
                  <a:pt x="14008" y="108454"/>
                </a:lnTo>
                <a:lnTo>
                  <a:pt x="47903" y="131149"/>
                </a:lnTo>
                <a:lnTo>
                  <a:pt x="79960" y="135590"/>
                </a:lnTo>
                <a:lnTo>
                  <a:pt x="93348" y="131889"/>
                </a:lnTo>
                <a:lnTo>
                  <a:pt x="124854" y="106485"/>
                </a:lnTo>
                <a:lnTo>
                  <a:pt x="137103" y="65137"/>
                </a:lnTo>
                <a:lnTo>
                  <a:pt x="135220" y="51813"/>
                </a:lnTo>
                <a:lnTo>
                  <a:pt x="114884" y="18626"/>
                </a:lnTo>
                <a:lnTo>
                  <a:pt x="75762" y="1123"/>
                </a:lnTo>
                <a:lnTo>
                  <a:pt x="59269" y="0"/>
                </a:lnTo>
                <a:close/>
              </a:path>
            </a:pathLst>
          </a:custGeom>
          <a:solidFill>
            <a:srgbClr val="005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1116464" y="6361992"/>
            <a:ext cx="1245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ixed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nco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me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10%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0888898" y="6709911"/>
            <a:ext cx="137160" cy="135890"/>
          </a:xfrm>
          <a:custGeom>
            <a:avLst/>
            <a:gdLst/>
            <a:ahLst/>
            <a:cxnLst/>
            <a:rect l="l" t="t" r="r" b="b"/>
            <a:pathLst>
              <a:path w="137159" h="135890">
                <a:moveTo>
                  <a:pt x="59269" y="0"/>
                </a:moveTo>
                <a:lnTo>
                  <a:pt x="21889" y="17721"/>
                </a:lnTo>
                <a:lnTo>
                  <a:pt x="1526" y="53496"/>
                </a:lnTo>
                <a:lnTo>
                  <a:pt x="0" y="67953"/>
                </a:lnTo>
                <a:lnTo>
                  <a:pt x="154" y="72588"/>
                </a:lnTo>
                <a:lnTo>
                  <a:pt x="14008" y="108455"/>
                </a:lnTo>
                <a:lnTo>
                  <a:pt x="47903" y="131149"/>
                </a:lnTo>
                <a:lnTo>
                  <a:pt x="79960" y="135590"/>
                </a:lnTo>
                <a:lnTo>
                  <a:pt x="93348" y="131889"/>
                </a:lnTo>
                <a:lnTo>
                  <a:pt x="124854" y="106486"/>
                </a:lnTo>
                <a:lnTo>
                  <a:pt x="137103" y="65137"/>
                </a:lnTo>
                <a:lnTo>
                  <a:pt x="135220" y="51813"/>
                </a:lnTo>
                <a:lnTo>
                  <a:pt x="114884" y="18626"/>
                </a:lnTo>
                <a:lnTo>
                  <a:pt x="75762" y="1123"/>
                </a:lnTo>
                <a:lnTo>
                  <a:pt x="59269" y="0"/>
                </a:lnTo>
                <a:close/>
              </a:path>
            </a:pathLst>
          </a:custGeom>
          <a:solidFill>
            <a:srgbClr val="00D9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11116464" y="6694224"/>
            <a:ext cx="5969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ash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0%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85" name="object 8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</a:rPr>
              <a:t>P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ep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dirty="0">
                <a:solidFill>
                  <a:srgbClr val="002677"/>
                </a:solidFill>
              </a:rPr>
              <a:t>r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a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20" dirty="0">
                <a:solidFill>
                  <a:srgbClr val="002677"/>
                </a:solidFill>
              </a:rPr>
              <a:t>c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spc="-15" dirty="0">
                <a:solidFill>
                  <a:srgbClr val="002677"/>
                </a:solidFill>
              </a:rPr>
              <a:t>rt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20" dirty="0">
                <a:solidFill>
                  <a:srgbClr val="002677"/>
                </a:solidFill>
              </a:rPr>
              <a:t>b</a:t>
            </a:r>
            <a:r>
              <a:rPr spc="-10" dirty="0">
                <a:solidFill>
                  <a:srgbClr val="002677"/>
                </a:solidFill>
              </a:rPr>
              <a:t>l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spc="-10" dirty="0">
                <a:solidFill>
                  <a:srgbClr val="002677"/>
                </a:solidFill>
              </a:rPr>
              <a:t>i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35" dirty="0">
                <a:solidFill>
                  <a:srgbClr val="002677"/>
                </a:solidFill>
              </a:rPr>
              <a:t>n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-3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30" dirty="0">
                <a:solidFill>
                  <a:srgbClr val="002677"/>
                </a:solidFill>
              </a:rPr>
              <a:t>n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dirty="0">
                <a:solidFill>
                  <a:srgbClr val="002677"/>
                </a:solidFill>
              </a:rPr>
              <a:t>h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00</a:t>
            </a:r>
            <a:r>
              <a:rPr dirty="0">
                <a:solidFill>
                  <a:srgbClr val="002677"/>
                </a:solidFill>
              </a:rPr>
              <a:t>,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202</a:t>
            </a:r>
            <a:r>
              <a:rPr dirty="0">
                <a:solidFill>
                  <a:srgbClr val="002677"/>
                </a:solidFill>
              </a:rPr>
              <a:t>0</a:t>
            </a:r>
          </a:p>
        </p:txBody>
      </p:sp>
      <p:sp>
        <p:nvSpPr>
          <p:cNvPr id="86" name="object 8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</a:rPr>
              <a:t>25</a:t>
            </a:fld>
            <a:endParaRPr dirty="0">
              <a:solidFill>
                <a:srgbClr val="002677"/>
              </a:solidFill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26213" y="1604660"/>
            <a:ext cx="560006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solidFill>
                  <a:srgbClr val="3369FF"/>
                </a:solidFill>
                <a:latin typeface="Segoe UI"/>
                <a:cs typeface="Segoe UI"/>
              </a:rPr>
              <a:t>E</a:t>
            </a:r>
            <a:r>
              <a:rPr sz="2200" b="1" spc="-5" dirty="0">
                <a:solidFill>
                  <a:srgbClr val="3369FF"/>
                </a:solidFill>
                <a:latin typeface="Segoe UI"/>
                <a:cs typeface="Segoe UI"/>
              </a:rPr>
              <a:t>x</a:t>
            </a:r>
            <a:r>
              <a:rPr sz="2200" b="1" dirty="0">
                <a:solidFill>
                  <a:srgbClr val="3369FF"/>
                </a:solidFill>
                <a:latin typeface="Segoe UI"/>
                <a:cs typeface="Segoe UI"/>
              </a:rPr>
              <a:t>a</a:t>
            </a:r>
            <a:r>
              <a:rPr sz="2200" b="1" spc="-5" dirty="0">
                <a:solidFill>
                  <a:srgbClr val="3369FF"/>
                </a:solidFill>
                <a:latin typeface="Segoe UI"/>
                <a:cs typeface="Segoe UI"/>
              </a:rPr>
              <a:t>mple</a:t>
            </a:r>
            <a:r>
              <a:rPr sz="2200" b="1" dirty="0">
                <a:solidFill>
                  <a:srgbClr val="3369FF"/>
                </a:solidFill>
                <a:latin typeface="Segoe UI"/>
                <a:cs typeface="Segoe UI"/>
              </a:rPr>
              <a:t>:</a:t>
            </a:r>
            <a:r>
              <a:rPr sz="2200" b="1" spc="5" dirty="0">
                <a:solidFill>
                  <a:srgbClr val="3369FF"/>
                </a:solidFill>
                <a:latin typeface="Segoe UI"/>
                <a:cs typeface="Segoe UI"/>
              </a:rPr>
              <a:t> </a:t>
            </a:r>
            <a:r>
              <a:rPr sz="2200" b="1" spc="-5" dirty="0">
                <a:solidFill>
                  <a:srgbClr val="3369FF"/>
                </a:solidFill>
                <a:latin typeface="Segoe UI"/>
                <a:cs typeface="Segoe UI"/>
              </a:rPr>
              <a:t>Wil</a:t>
            </a:r>
            <a:r>
              <a:rPr sz="2200" b="1" spc="-15" dirty="0">
                <a:solidFill>
                  <a:srgbClr val="3369FF"/>
                </a:solidFill>
                <a:latin typeface="Segoe UI"/>
                <a:cs typeface="Segoe UI"/>
              </a:rPr>
              <a:t>s</a:t>
            </a:r>
            <a:r>
              <a:rPr sz="2200" b="1" dirty="0">
                <a:solidFill>
                  <a:srgbClr val="3369FF"/>
                </a:solidFill>
                <a:latin typeface="Segoe UI"/>
                <a:cs typeface="Segoe UI"/>
              </a:rPr>
              <a:t>h</a:t>
            </a:r>
            <a:r>
              <a:rPr sz="2200" b="1" spc="-5" dirty="0">
                <a:solidFill>
                  <a:srgbClr val="3369FF"/>
                </a:solidFill>
                <a:latin typeface="Segoe UI"/>
                <a:cs typeface="Segoe UI"/>
              </a:rPr>
              <a:t>ir</a:t>
            </a:r>
            <a:r>
              <a:rPr sz="2200" b="1" dirty="0">
                <a:solidFill>
                  <a:srgbClr val="3369FF"/>
                </a:solidFill>
                <a:latin typeface="Segoe UI"/>
                <a:cs typeface="Segoe UI"/>
              </a:rPr>
              <a:t>e A</a:t>
            </a:r>
            <a:r>
              <a:rPr sz="2200" b="1" spc="-15" dirty="0">
                <a:solidFill>
                  <a:srgbClr val="3369FF"/>
                </a:solidFill>
                <a:latin typeface="Segoe UI"/>
                <a:cs typeface="Segoe UI"/>
              </a:rPr>
              <a:t>ss</a:t>
            </a:r>
            <a:r>
              <a:rPr sz="2200" b="1" spc="-5" dirty="0">
                <a:solidFill>
                  <a:srgbClr val="3369FF"/>
                </a:solidFill>
                <a:latin typeface="Segoe UI"/>
                <a:cs typeface="Segoe UI"/>
              </a:rPr>
              <a:t>e</a:t>
            </a:r>
            <a:r>
              <a:rPr sz="2200" b="1" dirty="0">
                <a:solidFill>
                  <a:srgbClr val="3369FF"/>
                </a:solidFill>
                <a:latin typeface="Segoe UI"/>
                <a:cs typeface="Segoe UI"/>
              </a:rPr>
              <a:t>t</a:t>
            </a:r>
            <a:r>
              <a:rPr sz="2200" b="1" spc="-5" dirty="0">
                <a:solidFill>
                  <a:srgbClr val="3369FF"/>
                </a:solidFill>
                <a:latin typeface="Segoe UI"/>
                <a:cs typeface="Segoe UI"/>
              </a:rPr>
              <a:t> </a:t>
            </a:r>
            <a:r>
              <a:rPr sz="2200" b="1" dirty="0">
                <a:solidFill>
                  <a:srgbClr val="3369FF"/>
                </a:solidFill>
                <a:latin typeface="Segoe UI"/>
                <a:cs typeface="Segoe UI"/>
              </a:rPr>
              <a:t>A</a:t>
            </a:r>
            <a:r>
              <a:rPr sz="2200" b="1" spc="-5" dirty="0">
                <a:solidFill>
                  <a:srgbClr val="3369FF"/>
                </a:solidFill>
                <a:latin typeface="Segoe UI"/>
                <a:cs typeface="Segoe UI"/>
              </a:rPr>
              <a:t>ll</a:t>
            </a:r>
            <a:r>
              <a:rPr sz="2200" b="1" spc="5" dirty="0">
                <a:solidFill>
                  <a:srgbClr val="3369FF"/>
                </a:solidFill>
                <a:latin typeface="Segoe UI"/>
                <a:cs typeface="Segoe UI"/>
              </a:rPr>
              <a:t>o</a:t>
            </a:r>
            <a:r>
              <a:rPr sz="2200" b="1" spc="-10" dirty="0">
                <a:solidFill>
                  <a:srgbClr val="3369FF"/>
                </a:solidFill>
                <a:latin typeface="Segoe UI"/>
                <a:cs typeface="Segoe UI"/>
              </a:rPr>
              <a:t>c</a:t>
            </a:r>
            <a:r>
              <a:rPr sz="2200" b="1" dirty="0">
                <a:solidFill>
                  <a:srgbClr val="3369FF"/>
                </a:solidFill>
                <a:latin typeface="Segoe UI"/>
                <a:cs typeface="Segoe UI"/>
              </a:rPr>
              <a:t>a</a:t>
            </a:r>
            <a:r>
              <a:rPr sz="2200" b="1" spc="-10" dirty="0">
                <a:solidFill>
                  <a:srgbClr val="3369FF"/>
                </a:solidFill>
                <a:latin typeface="Segoe UI"/>
                <a:cs typeface="Segoe UI"/>
              </a:rPr>
              <a:t>t</a:t>
            </a:r>
            <a:r>
              <a:rPr sz="2200" b="1" spc="-5" dirty="0">
                <a:solidFill>
                  <a:srgbClr val="3369FF"/>
                </a:solidFill>
                <a:latin typeface="Segoe UI"/>
                <a:cs typeface="Segoe UI"/>
              </a:rPr>
              <a:t>i</a:t>
            </a:r>
            <a:r>
              <a:rPr sz="2200" b="1" spc="5" dirty="0">
                <a:solidFill>
                  <a:srgbClr val="3369FF"/>
                </a:solidFill>
                <a:latin typeface="Segoe UI"/>
                <a:cs typeface="Segoe UI"/>
              </a:rPr>
              <a:t>o</a:t>
            </a:r>
            <a:r>
              <a:rPr sz="2200" b="1" dirty="0">
                <a:solidFill>
                  <a:srgbClr val="3369FF"/>
                </a:solidFill>
                <a:latin typeface="Segoe UI"/>
                <a:cs typeface="Segoe UI"/>
              </a:rPr>
              <a:t>n</a:t>
            </a:r>
            <a:r>
              <a:rPr sz="2200" b="1" spc="-5" dirty="0">
                <a:solidFill>
                  <a:srgbClr val="3369FF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3369FF"/>
                </a:solidFill>
                <a:latin typeface="Segoe UI"/>
                <a:cs typeface="Segoe UI"/>
              </a:rPr>
              <a:t>M</a:t>
            </a:r>
            <a:r>
              <a:rPr sz="2200" b="1" spc="5" dirty="0">
                <a:solidFill>
                  <a:srgbClr val="3369FF"/>
                </a:solidFill>
                <a:latin typeface="Segoe UI"/>
                <a:cs typeface="Segoe UI"/>
              </a:rPr>
              <a:t>o</a:t>
            </a:r>
            <a:r>
              <a:rPr sz="2200" b="1" dirty="0">
                <a:solidFill>
                  <a:srgbClr val="3369FF"/>
                </a:solidFill>
                <a:latin typeface="Segoe UI"/>
                <a:cs typeface="Segoe UI"/>
              </a:rPr>
              <a:t>d</a:t>
            </a:r>
            <a:r>
              <a:rPr sz="2200" b="1" spc="-5" dirty="0">
                <a:solidFill>
                  <a:srgbClr val="3369FF"/>
                </a:solidFill>
                <a:latin typeface="Segoe UI"/>
                <a:cs typeface="Segoe UI"/>
              </a:rPr>
              <a:t>els</a:t>
            </a:r>
            <a:endParaRPr sz="2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1272" y="1556456"/>
            <a:ext cx="13350240" cy="4712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1605">
              <a:lnSpc>
                <a:spcPts val="1200"/>
              </a:lnSpc>
            </a:pP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Mutua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un</a:t>
            </a:r>
            <a:r>
              <a:rPr sz="1100" b="1" spc="-1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ar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e sold</a:t>
            </a:r>
            <a:r>
              <a:rPr sz="1100" b="1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100" b="1" spc="5" dirty="0">
                <a:solidFill>
                  <a:srgbClr val="75787B"/>
                </a:solidFill>
                <a:latin typeface="Segoe UI"/>
                <a:cs typeface="Segoe UI"/>
              </a:rPr>
              <a:t>b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1100" b="1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100" b="1" spc="5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os</a:t>
            </a:r>
            <a:r>
              <a:rPr sz="1100" b="1" spc="5" dirty="0">
                <a:solidFill>
                  <a:srgbClr val="75787B"/>
                </a:solidFill>
                <a:latin typeface="Segoe UI"/>
                <a:cs typeface="Segoe UI"/>
              </a:rPr>
              <a:t>pe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ctu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s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.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 B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e s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ur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e 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 r</a:t>
            </a:r>
            <a:r>
              <a:rPr sz="1100" b="1" spc="5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vi</a:t>
            </a:r>
            <a:r>
              <a:rPr sz="1100" b="1" spc="5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w</a:t>
            </a:r>
            <a:r>
              <a:rPr sz="1100" b="1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he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 curr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nt</a:t>
            </a:r>
            <a:r>
              <a:rPr sz="1100" b="1" spc="5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os</a:t>
            </a:r>
            <a:r>
              <a:rPr sz="1100" b="1" spc="5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ctu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h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1100" b="1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nta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s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 c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om</a:t>
            </a:r>
            <a:r>
              <a:rPr sz="1100" b="1" spc="5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le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e i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fo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at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ion</a:t>
            </a:r>
            <a:r>
              <a:rPr sz="1100" b="1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on</a:t>
            </a:r>
            <a:r>
              <a:rPr sz="1100" b="1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h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ar</a:t>
            </a:r>
            <a:r>
              <a:rPr sz="1100" b="1" spc="-10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es,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 r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is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k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s,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ex</a:t>
            </a:r>
            <a:r>
              <a:rPr sz="1100" b="1" spc="5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ses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 an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1100" b="1" spc="-1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ves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me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1100" b="1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1100" b="1" spc="5" dirty="0">
                <a:solidFill>
                  <a:srgbClr val="75787B"/>
                </a:solidFill>
                <a:latin typeface="Segoe UI"/>
                <a:cs typeface="Segoe UI"/>
              </a:rPr>
              <a:t>b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je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ct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ives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100" b="1" spc="5" dirty="0">
                <a:solidFill>
                  <a:srgbClr val="75787B"/>
                </a:solidFill>
                <a:latin typeface="Segoe UI"/>
                <a:cs typeface="Segoe UI"/>
              </a:rPr>
              <a:t>b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efo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e i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ves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1100" b="1" spc="-1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or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se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1100" b="1" spc="-10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ng </a:t>
            </a:r>
            <a:r>
              <a:rPr sz="1100" b="1" spc="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1100" b="1" spc="5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.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Co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ntac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1100" b="1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fi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nanc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100" b="1" spc="5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of</a:t>
            </a:r>
            <a:r>
              <a:rPr sz="1100" b="1" spc="5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ssio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na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or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 t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he 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1100" b="1" spc="5" dirty="0">
                <a:solidFill>
                  <a:srgbClr val="75787B"/>
                </a:solidFill>
                <a:latin typeface="Segoe UI"/>
                <a:cs typeface="Segoe UI"/>
              </a:rPr>
              <a:t>mp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an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1100" b="1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for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1100" b="1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100" b="1" spc="5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os</a:t>
            </a:r>
            <a:r>
              <a:rPr sz="1100" b="1" spc="5" dirty="0">
                <a:solidFill>
                  <a:srgbClr val="75787B"/>
                </a:solidFill>
                <a:latin typeface="Segoe UI"/>
                <a:cs typeface="Segoe UI"/>
              </a:rPr>
              <a:t>pe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ctu</a:t>
            </a:r>
            <a:r>
              <a:rPr sz="1100" b="1" dirty="0">
                <a:solidFill>
                  <a:srgbClr val="75787B"/>
                </a:solidFill>
                <a:latin typeface="Segoe UI"/>
                <a:cs typeface="Segoe UI"/>
              </a:rPr>
              <a:t>s.</a:t>
            </a:r>
            <a:endParaRPr sz="11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137795">
              <a:lnSpc>
                <a:spcPts val="1200"/>
              </a:lnSpc>
            </a:pP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eti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m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pla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ns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off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hrough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q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itabl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eti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m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V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isi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1050" spc="22" baseline="23809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050" baseline="23809" dirty="0">
                <a:solidFill>
                  <a:srgbClr val="75787B"/>
                </a:solidFill>
                <a:latin typeface="Segoe UI Historic"/>
                <a:cs typeface="Segoe UI Historic"/>
              </a:rPr>
              <a:t>M </a:t>
            </a:r>
            <a:r>
              <a:rPr sz="1050" spc="-75" baseline="23809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de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ned co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ntrib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ut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pr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gra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m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la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 c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sist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f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cu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st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dia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ccoun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off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red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ough 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B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ene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Trust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m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y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, wit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whi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ch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pla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parti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ipa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ts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’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cho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en mutual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und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sha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eld,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as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w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as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g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up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ixed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annu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ity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contr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act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(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ge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rm numb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er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2016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FA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-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M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Fr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ev, 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2016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FA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-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M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403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b)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iss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d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by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q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ita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b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nc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15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nce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mpany (E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q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ita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b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nc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ial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)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.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Mu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unds made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a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v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ab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th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ugh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p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g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ram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dist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ibuted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by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q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ab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ist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ibut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s, </a:t>
            </a:r>
            <a:r>
              <a:rPr sz="1100" spc="-15" dirty="0">
                <a:solidFill>
                  <a:srgbClr val="75787B"/>
                </a:solidFill>
                <a:latin typeface="Segoe UI Historic"/>
                <a:cs typeface="Segoe UI Historic"/>
              </a:rPr>
              <a:t>LL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(E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q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ab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ist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ibut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)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.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q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ab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inanci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al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and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q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itabl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ist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ibut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ors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l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oc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ated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129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0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ve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nue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f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Am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s, NY, NY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10104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,</a:t>
            </a:r>
            <a:endParaRPr sz="1100" dirty="0">
              <a:latin typeface="Segoe UI Historic"/>
              <a:cs typeface="Segoe UI Historic"/>
            </a:endParaRPr>
          </a:p>
          <a:p>
            <a:pPr marL="12700">
              <a:lnSpc>
                <a:spcPts val="1180"/>
              </a:lnSpc>
            </a:pP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(</a:t>
            </a:r>
            <a:r>
              <a:rPr sz="1100" spc="-15" dirty="0">
                <a:solidFill>
                  <a:srgbClr val="75787B"/>
                </a:solidFill>
                <a:latin typeface="Segoe UI Historic"/>
                <a:cs typeface="Segoe UI Historic"/>
              </a:rPr>
              <a:t>2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12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)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31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4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-4600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.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q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itabl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nc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ly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sp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nsibl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mee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ng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b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ligati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ns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f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gr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up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x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nnu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ity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co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ntra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t.</a:t>
            </a:r>
            <a:endParaRPr sz="1100" dirty="0">
              <a:latin typeface="Segoe UI Historic"/>
              <a:cs typeface="Segoe UI Histor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2700" marR="28575">
              <a:lnSpc>
                <a:spcPct val="87300"/>
              </a:lnSpc>
            </a:pP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ff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by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ff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iliat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nd un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ff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iliat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en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titi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s, 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pr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gra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m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r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lt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f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vari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us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strat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gi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part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rs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ips, 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nc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ud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ng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15" dirty="0">
                <a:solidFill>
                  <a:srgbClr val="75787B"/>
                </a:solidFill>
                <a:latin typeface="Segoe UI Historic"/>
                <a:cs typeface="Segoe UI Historic"/>
              </a:rPr>
              <a:t>b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tw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 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q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itabl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ist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ibut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s, </a:t>
            </a:r>
            <a:r>
              <a:rPr sz="1100" spc="-15" dirty="0">
                <a:solidFill>
                  <a:srgbClr val="75787B"/>
                </a:solidFill>
                <a:latin typeface="Segoe UI Historic"/>
                <a:cs typeface="Segoe UI Historic"/>
              </a:rPr>
              <a:t>LL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nd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Pl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an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t, </a:t>
            </a:r>
            <a:r>
              <a:rPr sz="1100" spc="-15" dirty="0">
                <a:solidFill>
                  <a:srgbClr val="75787B"/>
                </a:solidFill>
                <a:latin typeface="Segoe UI Historic"/>
                <a:cs typeface="Segoe UI Historic"/>
              </a:rPr>
              <a:t>LL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. 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q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itabl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tir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emen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Pla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 Se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rvices</a:t>
            </a:r>
            <a:r>
              <a:rPr sz="1050" spc="22" baseline="23809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050" baseline="23809" dirty="0">
                <a:solidFill>
                  <a:srgbClr val="75787B"/>
                </a:solidFill>
                <a:latin typeface="Segoe UI Historic"/>
                <a:cs typeface="Segoe UI Historic"/>
              </a:rPr>
              <a:t>M </a:t>
            </a:r>
            <a:r>
              <a:rPr sz="1050" spc="-75" baseline="23809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p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lat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m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nc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udes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r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ec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rd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keep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ng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, tradi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ng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nd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cust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dia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s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rvice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o p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la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p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pr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gra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m.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B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ene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Tr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mpany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rv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es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as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st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dian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f mutual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und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sele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ted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by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plan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ti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ipants.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an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t, </a:t>
            </a:r>
            <a:r>
              <a:rPr sz="1100" spc="-15" dirty="0">
                <a:solidFill>
                  <a:srgbClr val="75787B"/>
                </a:solidFill>
                <a:latin typeface="Segoe UI Historic"/>
                <a:cs typeface="Segoe UI Historic"/>
              </a:rPr>
              <a:t>LL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ve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pl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rm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’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-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keepe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r.</a:t>
            </a:r>
            <a:endParaRPr sz="1100" dirty="0">
              <a:latin typeface="Segoe UI Historic"/>
              <a:cs typeface="Segoe UI Historic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2700" marR="5080">
              <a:lnSpc>
                <a:spcPts val="1200"/>
              </a:lnSpc>
            </a:pP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q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itabl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eti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m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V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isi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1050" spc="22" baseline="23809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050" baseline="23809" dirty="0">
                <a:solidFill>
                  <a:srgbClr val="75787B"/>
                </a:solidFill>
                <a:latin typeface="Segoe UI Historic"/>
                <a:cs typeface="Segoe UI Historic"/>
              </a:rPr>
              <a:t>M </a:t>
            </a:r>
            <a:r>
              <a:rPr sz="1050" spc="-75" baseline="23809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de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ned co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ntrib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ut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pr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gra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m con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sis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ts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f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cu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tod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cco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unt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off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thr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ugh 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B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ene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Tr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m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pan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y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, wi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th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w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ich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pla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par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nt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’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ch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 mutual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und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sha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eld,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as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w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as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 gr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up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ix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nnu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ity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co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ntra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(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generi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m num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ber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2016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FA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-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M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Fr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ev, 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2016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FA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-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M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403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b)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iss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d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by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q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itabl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nc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15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nce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m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p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any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(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“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q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itabl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inan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l”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)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. Mut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ual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unds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made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a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v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ilabl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th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ugh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p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g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ram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re d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istributed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by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Equ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itabl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istribut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rs, </a:t>
            </a:r>
            <a:r>
              <a:rPr sz="1100" spc="-15" dirty="0">
                <a:solidFill>
                  <a:srgbClr val="75787B"/>
                </a:solidFill>
                <a:latin typeface="Segoe UI Historic"/>
                <a:cs typeface="Segoe UI Historic"/>
              </a:rPr>
              <a:t>LL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(Equ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itabl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istribut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rs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)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.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Equ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itabl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ina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nc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and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Equ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itabl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istribut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ar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l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spc="-20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ed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129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0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ve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nue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f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Am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s, NY, NY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10104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,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(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212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)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31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4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-4600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.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q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itabl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nc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ly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r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sp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nsibl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m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eeti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ng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b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ligati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ns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f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g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roup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x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ed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nnu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ity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c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act.</a:t>
            </a:r>
            <a:endParaRPr sz="1100" dirty="0">
              <a:latin typeface="Segoe UI Historic"/>
              <a:cs typeface="Segoe UI Histor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28575">
              <a:lnSpc>
                <a:spcPts val="1200"/>
              </a:lnSpc>
            </a:pP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ff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by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ff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iliat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nd un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ff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iliat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en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titi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s, 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pr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gra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m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r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lt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f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vari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us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strat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gi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part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rs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ips, 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nc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ud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ng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15" dirty="0">
                <a:solidFill>
                  <a:srgbClr val="75787B"/>
                </a:solidFill>
                <a:latin typeface="Segoe UI Historic"/>
                <a:cs typeface="Segoe UI Historic"/>
              </a:rPr>
              <a:t>b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tw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 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q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itabl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ist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ibut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s, </a:t>
            </a:r>
            <a:r>
              <a:rPr sz="1100" spc="-15" dirty="0">
                <a:solidFill>
                  <a:srgbClr val="75787B"/>
                </a:solidFill>
                <a:latin typeface="Segoe UI Historic"/>
                <a:cs typeface="Segoe UI Historic"/>
              </a:rPr>
              <a:t>LL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nd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Pl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an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t, </a:t>
            </a:r>
            <a:r>
              <a:rPr sz="1100" spc="-15" dirty="0">
                <a:solidFill>
                  <a:srgbClr val="75787B"/>
                </a:solidFill>
                <a:latin typeface="Segoe UI Historic"/>
                <a:cs typeface="Segoe UI Historic"/>
              </a:rPr>
              <a:t>LL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. 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q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itabl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tir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emen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Pla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 Se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rvices</a:t>
            </a:r>
            <a:r>
              <a:rPr sz="1050" spc="22" baseline="23809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050" baseline="23809" dirty="0">
                <a:solidFill>
                  <a:srgbClr val="75787B"/>
                </a:solidFill>
                <a:latin typeface="Segoe UI Historic"/>
                <a:cs typeface="Segoe UI Historic"/>
              </a:rPr>
              <a:t>M </a:t>
            </a:r>
            <a:r>
              <a:rPr sz="1050" spc="-75" baseline="23809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p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lat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m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nc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udes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r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ec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rd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keep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ng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, tradi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ng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nd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cust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dia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s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rvice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o p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la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p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pr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gra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m.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B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ene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Tr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mpany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rv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es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as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st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dian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f mutual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und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sele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ted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by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plan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ti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ipants.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an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t, </a:t>
            </a:r>
            <a:r>
              <a:rPr sz="1100" spc="-15" dirty="0">
                <a:solidFill>
                  <a:srgbClr val="75787B"/>
                </a:solidFill>
                <a:latin typeface="Segoe UI Historic"/>
                <a:cs typeface="Segoe UI Historic"/>
              </a:rPr>
              <a:t>LL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ve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pl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rm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’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k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p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.</a:t>
            </a:r>
            <a:endParaRPr sz="1100" dirty="0">
              <a:latin typeface="Segoe UI Historic"/>
              <a:cs typeface="Segoe UI Historic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2700" marR="214629">
              <a:lnSpc>
                <a:spcPts val="1200"/>
              </a:lnSpc>
            </a:pP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q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itabl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eti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m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Pla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Se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rvices</a:t>
            </a:r>
            <a:r>
              <a:rPr sz="1050" spc="22" baseline="23809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050" baseline="23809" dirty="0">
                <a:solidFill>
                  <a:srgbClr val="75787B"/>
                </a:solidFill>
                <a:latin typeface="Segoe UI Historic"/>
                <a:cs typeface="Segoe UI Historic"/>
              </a:rPr>
              <a:t>M </a:t>
            </a:r>
            <a:r>
              <a:rPr sz="1050" spc="-75" baseline="23809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and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q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itabl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eti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m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ent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V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isi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1050" spc="22" baseline="23809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050" baseline="23809" dirty="0">
                <a:solidFill>
                  <a:srgbClr val="75787B"/>
                </a:solidFill>
                <a:latin typeface="Segoe UI Historic"/>
                <a:cs typeface="Segoe UI Historic"/>
              </a:rPr>
              <a:t>M </a:t>
            </a:r>
            <a:r>
              <a:rPr sz="1050" spc="-75" baseline="23809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se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vi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 ma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ks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f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contr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ual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ange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m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ent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b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w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ff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iliated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and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/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una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ff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iliated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entitie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w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plat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rm;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an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®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giste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v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m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k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an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t, </a:t>
            </a:r>
            <a:r>
              <a:rPr sz="1100" spc="-15" dirty="0">
                <a:solidFill>
                  <a:srgbClr val="75787B"/>
                </a:solidFill>
                <a:latin typeface="Segoe UI Historic"/>
                <a:cs typeface="Segoe UI Historic"/>
              </a:rPr>
              <a:t>LL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(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10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0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M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adis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 S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tr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t,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Sy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racus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,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Y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13202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.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(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800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)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923-6669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)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.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q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itabl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nc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ial,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q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itabl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istribut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nd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an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t, </a:t>
            </a:r>
            <a:r>
              <a:rPr sz="1100" spc="-15" dirty="0">
                <a:solidFill>
                  <a:srgbClr val="75787B"/>
                </a:solidFill>
                <a:latin typeface="Segoe UI Historic"/>
                <a:cs typeface="Segoe UI Historic"/>
              </a:rPr>
              <a:t>LL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ar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s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ep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arat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, but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ff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iliat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com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s. 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B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ene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it 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ru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m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ny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p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nd un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ff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iliated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com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y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.</a:t>
            </a:r>
            <a:endParaRPr sz="1100" dirty="0">
              <a:latin typeface="Segoe UI Historic"/>
              <a:cs typeface="Segoe UI Histor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16510">
              <a:lnSpc>
                <a:spcPts val="1200"/>
              </a:lnSpc>
            </a:pP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vest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m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g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m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s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ub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je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o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vest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m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is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k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s, 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nc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ud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ng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ssibl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l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f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p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nc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ipa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vested. 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y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re</a:t>
            </a:r>
            <a:r>
              <a:rPr sz="1100" spc="-1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ed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by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ede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p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t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ur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nce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or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ati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 n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re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h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y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de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p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ts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, 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b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li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g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ati</a:t>
            </a:r>
            <a:r>
              <a:rPr sz="11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ns of,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guara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ee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by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ny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ba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nk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.</a:t>
            </a:r>
            <a:endParaRPr sz="1100" dirty="0">
              <a:latin typeface="Segoe UI Historic"/>
              <a:cs typeface="Segoe UI Histor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375920">
              <a:lnSpc>
                <a:spcPts val="1200"/>
              </a:lnSpc>
            </a:pPr>
            <a:r>
              <a:rPr lang="en-US" sz="1100" dirty="0">
                <a:solidFill>
                  <a:srgbClr val="75787B"/>
                </a:solidFill>
                <a:latin typeface="Segoe UI Historic"/>
                <a:cs typeface="Segoe UI Historic"/>
              </a:rPr>
              <a:t>Equitable is the brand name of the retirement and protection subsidiaries of Equitable Holdings, Inc., including Equitable Financial life Insurance Company (NY, NY); Equitable Financial Life Insurance Company of America, an AZ stock company; and Equitable Distributors, LLC. Equitable Advisors is the brand name of Equitable Advisors, LLC (member FINRA, SIPC) (Equitable Financial Advisors in MI &amp; TN).</a:t>
            </a:r>
            <a:endParaRPr sz="1100" dirty="0">
              <a:latin typeface="Segoe UI Historic"/>
              <a:cs typeface="Segoe UI Histor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</a:rPr>
              <a:t>P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ep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dirty="0">
                <a:solidFill>
                  <a:srgbClr val="002677"/>
                </a:solidFill>
              </a:rPr>
              <a:t>r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a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20" dirty="0">
                <a:solidFill>
                  <a:srgbClr val="002677"/>
                </a:solidFill>
              </a:rPr>
              <a:t>c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spc="-15" dirty="0">
                <a:solidFill>
                  <a:srgbClr val="002677"/>
                </a:solidFill>
              </a:rPr>
              <a:t>rt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20" dirty="0">
                <a:solidFill>
                  <a:srgbClr val="002677"/>
                </a:solidFill>
              </a:rPr>
              <a:t>b</a:t>
            </a:r>
            <a:r>
              <a:rPr spc="-10" dirty="0">
                <a:solidFill>
                  <a:srgbClr val="002677"/>
                </a:solidFill>
              </a:rPr>
              <a:t>l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spc="-10" dirty="0">
                <a:solidFill>
                  <a:srgbClr val="002677"/>
                </a:solidFill>
              </a:rPr>
              <a:t>i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35" dirty="0">
                <a:solidFill>
                  <a:srgbClr val="002677"/>
                </a:solidFill>
              </a:rPr>
              <a:t>n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-3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30" dirty="0">
                <a:solidFill>
                  <a:srgbClr val="002677"/>
                </a:solidFill>
              </a:rPr>
              <a:t>n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dirty="0">
                <a:solidFill>
                  <a:srgbClr val="002677"/>
                </a:solidFill>
              </a:rPr>
              <a:t>h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00</a:t>
            </a:r>
            <a:r>
              <a:rPr dirty="0">
                <a:solidFill>
                  <a:srgbClr val="002677"/>
                </a:solidFill>
              </a:rPr>
              <a:t>,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202</a:t>
            </a:r>
            <a:r>
              <a:rPr dirty="0">
                <a:solidFill>
                  <a:srgbClr val="002677"/>
                </a:solidFill>
              </a:rPr>
              <a:t>0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</a:rPr>
              <a:t>26</a:t>
            </a:fld>
            <a:endParaRPr dirty="0">
              <a:solidFill>
                <a:srgbClr val="002677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I</a:t>
            </a:r>
            <a:r>
              <a:rPr spc="-15" dirty="0"/>
              <a:t>m</a:t>
            </a:r>
            <a:r>
              <a:rPr dirty="0"/>
              <a:t>p</a:t>
            </a:r>
            <a:r>
              <a:rPr spc="-5" dirty="0"/>
              <a:t>o</a:t>
            </a:r>
            <a:r>
              <a:rPr spc="-15" dirty="0"/>
              <a:t>r</a:t>
            </a:r>
            <a:r>
              <a:rPr spc="-5" dirty="0"/>
              <a:t>t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t</a:t>
            </a:r>
            <a:r>
              <a:rPr spc="-5" dirty="0"/>
              <a:t> </a:t>
            </a:r>
            <a:r>
              <a:rPr spc="5" dirty="0"/>
              <a:t>i</a:t>
            </a:r>
            <a:r>
              <a:rPr spc="-5" dirty="0"/>
              <a:t>nfo</a:t>
            </a:r>
            <a:r>
              <a:rPr spc="-15" dirty="0"/>
              <a:t>r</a:t>
            </a:r>
            <a:r>
              <a:rPr spc="-10" dirty="0"/>
              <a:t>m</a:t>
            </a:r>
            <a:r>
              <a:rPr dirty="0"/>
              <a:t>a</a:t>
            </a:r>
            <a:r>
              <a:rPr spc="-5" dirty="0"/>
              <a:t>t</a:t>
            </a:r>
            <a:r>
              <a:rPr spc="5" dirty="0"/>
              <a:t>i</a:t>
            </a:r>
            <a:r>
              <a:rPr spc="-5" dirty="0"/>
              <a:t>o</a:t>
            </a:r>
            <a:r>
              <a:rPr dirty="0"/>
              <a:t>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2229" y="4760931"/>
            <a:ext cx="3060065" cy="707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3369FF"/>
                </a:solidFill>
                <a:latin typeface="Segoe UI"/>
                <a:cs typeface="Segoe UI"/>
              </a:rPr>
              <a:t>Opt</a:t>
            </a:r>
            <a:r>
              <a:rPr sz="1800" b="1" dirty="0">
                <a:solidFill>
                  <a:srgbClr val="3369FF"/>
                </a:solidFill>
                <a:latin typeface="Segoe UI"/>
                <a:cs typeface="Segoe UI"/>
              </a:rPr>
              <a:t>i</a:t>
            </a:r>
            <a:r>
              <a:rPr sz="1800" b="1" spc="-5" dirty="0">
                <a:solidFill>
                  <a:srgbClr val="3369FF"/>
                </a:solidFill>
                <a:latin typeface="Segoe UI"/>
                <a:cs typeface="Segoe UI"/>
              </a:rPr>
              <a:t>on</a:t>
            </a:r>
            <a:r>
              <a:rPr sz="1800" b="1" dirty="0">
                <a:solidFill>
                  <a:srgbClr val="3369FF"/>
                </a:solidFill>
                <a:latin typeface="Segoe UI"/>
                <a:cs typeface="Segoe UI"/>
              </a:rPr>
              <a:t>s</a:t>
            </a:r>
            <a:r>
              <a:rPr sz="1800" b="1" spc="-5" dirty="0">
                <a:solidFill>
                  <a:srgbClr val="3369FF"/>
                </a:solidFill>
                <a:latin typeface="Segoe UI"/>
                <a:cs typeface="Segoe UI"/>
              </a:rPr>
              <a:t> fo</a:t>
            </a:r>
            <a:r>
              <a:rPr sz="1800" b="1" dirty="0">
                <a:solidFill>
                  <a:srgbClr val="3369FF"/>
                </a:solidFill>
                <a:latin typeface="Segoe UI"/>
                <a:cs typeface="Segoe UI"/>
              </a:rPr>
              <a:t>r</a:t>
            </a:r>
            <a:r>
              <a:rPr sz="1800" b="1" spc="-5" dirty="0">
                <a:solidFill>
                  <a:srgbClr val="3369F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3369FF"/>
                </a:solidFill>
                <a:latin typeface="Segoe UI"/>
                <a:cs typeface="Segoe UI"/>
              </a:rPr>
              <a:t>m</a:t>
            </a:r>
            <a:r>
              <a:rPr sz="1800" b="1" spc="-5" dirty="0">
                <a:solidFill>
                  <a:srgbClr val="3369FF"/>
                </a:solidFill>
                <a:latin typeface="Segoe UI"/>
                <a:cs typeface="Segoe UI"/>
              </a:rPr>
              <a:t>or</a:t>
            </a:r>
            <a:r>
              <a:rPr sz="1800" b="1" dirty="0">
                <a:solidFill>
                  <a:srgbClr val="3369FF"/>
                </a:solidFill>
                <a:latin typeface="Segoe UI"/>
                <a:cs typeface="Segoe UI"/>
              </a:rPr>
              <a:t>e</a:t>
            </a:r>
            <a:r>
              <a:rPr sz="1800" b="1" spc="5" dirty="0">
                <a:solidFill>
                  <a:srgbClr val="3369F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3369FF"/>
                </a:solidFill>
                <a:latin typeface="Segoe UI"/>
                <a:cs typeface="Segoe UI"/>
              </a:rPr>
              <a:t>c</a:t>
            </a:r>
            <a:r>
              <a:rPr sz="1800" b="1" dirty="0">
                <a:solidFill>
                  <a:srgbClr val="3369FF"/>
                </a:solidFill>
                <a:latin typeface="Segoe UI"/>
                <a:cs typeface="Segoe UI"/>
              </a:rPr>
              <a:t>e</a:t>
            </a:r>
            <a:r>
              <a:rPr sz="1800" b="1" spc="-5" dirty="0">
                <a:solidFill>
                  <a:srgbClr val="3369FF"/>
                </a:solidFill>
                <a:latin typeface="Segoe UI"/>
                <a:cs typeface="Segoe UI"/>
              </a:rPr>
              <a:t>rt</a:t>
            </a:r>
            <a:r>
              <a:rPr sz="1800" b="1" spc="-10" dirty="0">
                <a:solidFill>
                  <a:srgbClr val="3369F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3369FF"/>
                </a:solidFill>
                <a:latin typeface="Segoe UI"/>
                <a:cs typeface="Segoe UI"/>
              </a:rPr>
              <a:t>i</a:t>
            </a:r>
            <a:r>
              <a:rPr sz="1800" b="1" spc="-5" dirty="0">
                <a:solidFill>
                  <a:srgbClr val="3369FF"/>
                </a:solidFill>
                <a:latin typeface="Segoe UI"/>
                <a:cs typeface="Segoe UI"/>
              </a:rPr>
              <a:t>nt</a:t>
            </a:r>
            <a:r>
              <a:rPr sz="1800" b="1" dirty="0">
                <a:solidFill>
                  <a:srgbClr val="3369FF"/>
                </a:solidFill>
                <a:latin typeface="Segoe UI"/>
                <a:cs typeface="Segoe UI"/>
              </a:rPr>
              <a:t>y</a:t>
            </a:r>
            <a:endParaRPr sz="1800" dirty="0">
              <a:latin typeface="Segoe UI"/>
              <a:cs typeface="Segoe UI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Font typeface="Courier New"/>
              <a:buChar char="o"/>
              <a:tabLst>
                <a:tab pos="298450" algn="l"/>
              </a:tabLst>
            </a:pPr>
            <a:r>
              <a:rPr lang="en-US" sz="1800" dirty="0">
                <a:solidFill>
                  <a:srgbClr val="002677"/>
                </a:solidFill>
                <a:latin typeface="Segoe UI"/>
                <a:cs typeface="Segoe UI"/>
              </a:rPr>
              <a:t>Equitable Fixed </a:t>
            </a:r>
            <a:r>
              <a:rPr lang="en-US" sz="1800" dirty="0" err="1">
                <a:solidFill>
                  <a:srgbClr val="002677"/>
                </a:solidFill>
                <a:latin typeface="Segoe UI"/>
                <a:cs typeface="Segoe UI"/>
              </a:rPr>
              <a:t>Account</a:t>
            </a:r>
            <a:r>
              <a:rPr lang="en-US" sz="1800" baseline="30000" dirty="0" err="1">
                <a:solidFill>
                  <a:srgbClr val="002677"/>
                </a:solidFill>
                <a:latin typeface="Segoe UI"/>
                <a:cs typeface="Segoe UI"/>
              </a:rPr>
              <a:t>SM</a:t>
            </a:r>
            <a:endParaRPr sz="1350" baseline="30000" dirty="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002677"/>
                </a:solidFill>
              </a:rPr>
              <a:t>P</a:t>
            </a:r>
            <a:r>
              <a:rPr spc="-10" dirty="0">
                <a:solidFill>
                  <a:srgbClr val="002677"/>
                </a:solidFill>
              </a:rPr>
              <a:t>r</a:t>
            </a:r>
            <a:r>
              <a:rPr spc="-5" dirty="0">
                <a:solidFill>
                  <a:srgbClr val="002677"/>
                </a:solidFill>
              </a:rPr>
              <a:t>o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-10" dirty="0">
                <a:solidFill>
                  <a:srgbClr val="002677"/>
                </a:solidFill>
              </a:rPr>
              <a:t>ec</a:t>
            </a:r>
            <a:r>
              <a:rPr dirty="0">
                <a:solidFill>
                  <a:srgbClr val="002677"/>
                </a:solidFill>
              </a:rPr>
              <a:t>ti</a:t>
            </a:r>
            <a:r>
              <a:rPr spc="-5" dirty="0">
                <a:solidFill>
                  <a:srgbClr val="002677"/>
                </a:solidFill>
              </a:rPr>
              <a:t>o</a:t>
            </a:r>
            <a:r>
              <a:rPr dirty="0">
                <a:solidFill>
                  <a:srgbClr val="002677"/>
                </a:solidFill>
              </a:rPr>
              <a:t>n</a:t>
            </a:r>
            <a:r>
              <a:rPr spc="-10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v</a:t>
            </a:r>
            <a:r>
              <a:rPr spc="-5" dirty="0">
                <a:solidFill>
                  <a:srgbClr val="002677"/>
                </a:solidFill>
              </a:rPr>
              <a:t>s</a:t>
            </a:r>
            <a:r>
              <a:rPr dirty="0">
                <a:solidFill>
                  <a:srgbClr val="002677"/>
                </a:solidFill>
              </a:rPr>
              <a:t>.</a:t>
            </a:r>
            <a:r>
              <a:rPr spc="-5" dirty="0">
                <a:solidFill>
                  <a:srgbClr val="002677"/>
                </a:solidFill>
              </a:rPr>
              <a:t> </a:t>
            </a:r>
            <a:r>
              <a:rPr spc="-10" dirty="0">
                <a:solidFill>
                  <a:srgbClr val="002677"/>
                </a:solidFill>
              </a:rPr>
              <a:t>c</a:t>
            </a:r>
            <a:r>
              <a:rPr dirty="0">
                <a:solidFill>
                  <a:srgbClr val="002677"/>
                </a:solidFill>
              </a:rPr>
              <a:t>h</a:t>
            </a:r>
            <a:r>
              <a:rPr spc="-5" dirty="0">
                <a:solidFill>
                  <a:srgbClr val="002677"/>
                </a:solidFill>
              </a:rPr>
              <a:t>o</a:t>
            </a:r>
            <a:r>
              <a:rPr dirty="0">
                <a:solidFill>
                  <a:srgbClr val="002677"/>
                </a:solidFill>
              </a:rPr>
              <a:t>i</a:t>
            </a:r>
            <a:r>
              <a:rPr spc="-10" dirty="0">
                <a:solidFill>
                  <a:srgbClr val="002677"/>
                </a:solidFill>
              </a:rPr>
              <a:t>c</a:t>
            </a:r>
            <a:r>
              <a:rPr dirty="0">
                <a:solidFill>
                  <a:srgbClr val="002677"/>
                </a:solidFill>
              </a:rPr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6213" y="1604660"/>
            <a:ext cx="369316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solidFill>
                  <a:srgbClr val="002577"/>
                </a:solidFill>
                <a:latin typeface="Segoe UI"/>
                <a:cs typeface="Segoe UI"/>
              </a:rPr>
              <a:t>B</a:t>
            </a:r>
            <a:r>
              <a:rPr sz="2200" b="1" spc="-10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2200" b="1" spc="-5" dirty="0">
                <a:solidFill>
                  <a:srgbClr val="002577"/>
                </a:solidFill>
                <a:latin typeface="Segoe UI"/>
                <a:cs typeface="Segoe UI"/>
              </a:rPr>
              <a:t>ildi</a:t>
            </a:r>
            <a:r>
              <a:rPr sz="2200" b="1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2200" b="1" dirty="0">
                <a:solidFill>
                  <a:srgbClr val="002577"/>
                </a:solidFill>
                <a:latin typeface="Segoe UI"/>
                <a:cs typeface="Segoe UI"/>
              </a:rPr>
              <a:t>g y</a:t>
            </a:r>
            <a:r>
              <a:rPr sz="2200" b="1" spc="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2200" b="1" spc="-10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2200" b="1" dirty="0">
                <a:solidFill>
                  <a:srgbClr val="002577"/>
                </a:solidFill>
                <a:latin typeface="Segoe UI"/>
                <a:cs typeface="Segoe UI"/>
              </a:rPr>
              <a:t>r </a:t>
            </a:r>
            <a:r>
              <a:rPr sz="2200" b="1" spc="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2200" b="1" spc="-10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r>
              <a:rPr sz="2200" b="1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2200" b="1" spc="-5" dirty="0">
                <a:solidFill>
                  <a:srgbClr val="002577"/>
                </a:solidFill>
                <a:latin typeface="Segoe UI"/>
                <a:cs typeface="Segoe UI"/>
              </a:rPr>
              <a:t> p</a:t>
            </a:r>
            <a:r>
              <a:rPr sz="2200" b="1" spc="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2200" b="1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2200" b="1" spc="-10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2200" b="1" spc="-5" dirty="0">
                <a:solidFill>
                  <a:srgbClr val="002577"/>
                </a:solidFill>
                <a:latin typeface="Segoe UI"/>
                <a:cs typeface="Segoe UI"/>
              </a:rPr>
              <a:t>f</a:t>
            </a:r>
            <a:r>
              <a:rPr sz="2200" b="1" spc="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2200" b="1" spc="-5" dirty="0">
                <a:solidFill>
                  <a:srgbClr val="002577"/>
                </a:solidFill>
                <a:latin typeface="Segoe UI"/>
                <a:cs typeface="Segoe UI"/>
              </a:rPr>
              <a:t>li</a:t>
            </a:r>
            <a:r>
              <a:rPr sz="2200" b="1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6300" y="3984625"/>
            <a:ext cx="6591300" cy="294640"/>
          </a:xfrm>
          <a:custGeom>
            <a:avLst/>
            <a:gdLst/>
            <a:ahLst/>
            <a:cxnLst/>
            <a:rect l="l" t="t" r="r" b="b"/>
            <a:pathLst>
              <a:path w="4376420" h="294639">
                <a:moveTo>
                  <a:pt x="0" y="0"/>
                </a:moveTo>
                <a:lnTo>
                  <a:pt x="4376420" y="0"/>
                </a:lnTo>
                <a:lnTo>
                  <a:pt x="4376420" y="294639"/>
                </a:lnTo>
                <a:lnTo>
                  <a:pt x="0" y="294639"/>
                </a:lnTo>
                <a:lnTo>
                  <a:pt x="0" y="0"/>
                </a:lnTo>
                <a:close/>
              </a:path>
            </a:pathLst>
          </a:custGeom>
          <a:solidFill>
            <a:srgbClr val="002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463405" y="2880315"/>
            <a:ext cx="3728720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Mo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e 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c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hoi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c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Mo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e 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gr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owth</a:t>
            </a:r>
            <a:r>
              <a:rPr sz="1800" b="1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p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ote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ti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l /</a:t>
            </a:r>
            <a:r>
              <a:rPr sz="1800" b="1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Mo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e 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k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5257" y="2880315"/>
            <a:ext cx="3465829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</a:pP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Mo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e 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gu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tee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s 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/</a:t>
            </a:r>
            <a:r>
              <a:rPr sz="1800" b="1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pr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ote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c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tion Le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s gro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w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z="1800" b="1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pot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nt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l / Le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s r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k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73553" y="4760931"/>
            <a:ext cx="26924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3369FF"/>
                </a:solidFill>
                <a:latin typeface="Segoe UI"/>
                <a:cs typeface="Segoe UI"/>
              </a:rPr>
              <a:t>Pa</a:t>
            </a:r>
            <a:r>
              <a:rPr sz="1800" b="1" spc="-5" dirty="0">
                <a:solidFill>
                  <a:srgbClr val="3369FF"/>
                </a:solidFill>
                <a:latin typeface="Segoe UI"/>
                <a:cs typeface="Segoe UI"/>
              </a:rPr>
              <a:t>rt</a:t>
            </a:r>
            <a:r>
              <a:rPr sz="1800" b="1" dirty="0">
                <a:solidFill>
                  <a:srgbClr val="3369FF"/>
                </a:solidFill>
                <a:latin typeface="Segoe UI"/>
                <a:cs typeface="Segoe UI"/>
              </a:rPr>
              <a:t>i</a:t>
            </a:r>
            <a:r>
              <a:rPr sz="1800" b="1" spc="-5" dirty="0">
                <a:solidFill>
                  <a:srgbClr val="3369FF"/>
                </a:solidFill>
                <a:latin typeface="Segoe UI"/>
                <a:cs typeface="Segoe UI"/>
              </a:rPr>
              <a:t>c</a:t>
            </a:r>
            <a:r>
              <a:rPr sz="1800" b="1" dirty="0">
                <a:solidFill>
                  <a:srgbClr val="3369FF"/>
                </a:solidFill>
                <a:latin typeface="Segoe UI"/>
                <a:cs typeface="Segoe UI"/>
              </a:rPr>
              <a:t>i</a:t>
            </a:r>
            <a:r>
              <a:rPr sz="1800" b="1" spc="-5" dirty="0">
                <a:solidFill>
                  <a:srgbClr val="3369FF"/>
                </a:solidFill>
                <a:latin typeface="Segoe UI"/>
                <a:cs typeface="Segoe UI"/>
              </a:rPr>
              <a:t>p</a:t>
            </a:r>
            <a:r>
              <a:rPr sz="1800" b="1" spc="-10" dirty="0">
                <a:solidFill>
                  <a:srgbClr val="3369FF"/>
                </a:solidFill>
                <a:latin typeface="Segoe UI"/>
                <a:cs typeface="Segoe UI"/>
              </a:rPr>
              <a:t>a</a:t>
            </a:r>
            <a:r>
              <a:rPr sz="1800" b="1" spc="-5" dirty="0">
                <a:solidFill>
                  <a:srgbClr val="3369F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3369FF"/>
                </a:solidFill>
                <a:latin typeface="Segoe UI"/>
                <a:cs typeface="Segoe UI"/>
              </a:rPr>
              <a:t>e</a:t>
            </a:r>
            <a:r>
              <a:rPr sz="1800" b="1" spc="5" dirty="0">
                <a:solidFill>
                  <a:srgbClr val="3369F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3369FF"/>
                </a:solidFill>
                <a:latin typeface="Segoe UI"/>
                <a:cs typeface="Segoe UI"/>
              </a:rPr>
              <a:t>in </a:t>
            </a:r>
            <a:r>
              <a:rPr sz="1800" b="1" spc="-5" dirty="0">
                <a:solidFill>
                  <a:srgbClr val="3369F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3369FF"/>
                </a:solidFill>
                <a:latin typeface="Segoe UI"/>
                <a:cs typeface="Segoe UI"/>
              </a:rPr>
              <a:t>he</a:t>
            </a:r>
            <a:r>
              <a:rPr sz="1800" b="1" spc="5" dirty="0">
                <a:solidFill>
                  <a:srgbClr val="3369F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3369FF"/>
                </a:solidFill>
                <a:latin typeface="Segoe UI"/>
                <a:cs typeface="Segoe UI"/>
              </a:rPr>
              <a:t>m</a:t>
            </a:r>
            <a:r>
              <a:rPr sz="1800" b="1" spc="-10" dirty="0">
                <a:solidFill>
                  <a:srgbClr val="3369FF"/>
                </a:solidFill>
                <a:latin typeface="Segoe UI"/>
                <a:cs typeface="Segoe UI"/>
              </a:rPr>
              <a:t>a</a:t>
            </a:r>
            <a:r>
              <a:rPr sz="1800" b="1" spc="-5" dirty="0">
                <a:solidFill>
                  <a:srgbClr val="3369FF"/>
                </a:solidFill>
                <a:latin typeface="Segoe UI"/>
                <a:cs typeface="Segoe UI"/>
              </a:rPr>
              <a:t>r</a:t>
            </a:r>
            <a:r>
              <a:rPr sz="1800" b="1" spc="5" dirty="0">
                <a:solidFill>
                  <a:srgbClr val="3369FF"/>
                </a:solidFill>
                <a:latin typeface="Segoe UI"/>
                <a:cs typeface="Segoe UI"/>
              </a:rPr>
              <a:t>k</a:t>
            </a:r>
            <a:r>
              <a:rPr sz="1800" b="1" dirty="0">
                <a:solidFill>
                  <a:srgbClr val="3369FF"/>
                </a:solidFill>
                <a:latin typeface="Segoe UI"/>
                <a:cs typeface="Segoe UI"/>
              </a:rPr>
              <a:t>et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67600" y="3984625"/>
            <a:ext cx="6291580" cy="294640"/>
          </a:xfrm>
          <a:custGeom>
            <a:avLst/>
            <a:gdLst/>
            <a:ahLst/>
            <a:cxnLst/>
            <a:rect l="l" t="t" r="r" b="b"/>
            <a:pathLst>
              <a:path w="4386580" h="294639">
                <a:moveTo>
                  <a:pt x="0" y="0"/>
                </a:moveTo>
                <a:lnTo>
                  <a:pt x="4386580" y="0"/>
                </a:lnTo>
                <a:lnTo>
                  <a:pt x="4386580" y="294639"/>
                </a:lnTo>
                <a:lnTo>
                  <a:pt x="0" y="294639"/>
                </a:lnTo>
                <a:lnTo>
                  <a:pt x="0" y="0"/>
                </a:lnTo>
                <a:close/>
              </a:path>
            </a:pathLst>
          </a:custGeom>
          <a:solidFill>
            <a:srgbClr val="73C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2336" y="3849623"/>
            <a:ext cx="2441448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62231" y="3861815"/>
            <a:ext cx="2474976" cy="554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</a:rPr>
              <a:t>P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ep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dirty="0">
                <a:solidFill>
                  <a:srgbClr val="002677"/>
                </a:solidFill>
              </a:rPr>
              <a:t>r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a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20" dirty="0">
                <a:solidFill>
                  <a:srgbClr val="002677"/>
                </a:solidFill>
              </a:rPr>
              <a:t>c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spc="-15" dirty="0">
                <a:solidFill>
                  <a:srgbClr val="002677"/>
                </a:solidFill>
              </a:rPr>
              <a:t>rt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20" dirty="0">
                <a:solidFill>
                  <a:srgbClr val="002677"/>
                </a:solidFill>
              </a:rPr>
              <a:t>b</a:t>
            </a:r>
            <a:r>
              <a:rPr spc="-10" dirty="0">
                <a:solidFill>
                  <a:srgbClr val="002677"/>
                </a:solidFill>
              </a:rPr>
              <a:t>l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spc="-10" dirty="0">
                <a:solidFill>
                  <a:srgbClr val="002677"/>
                </a:solidFill>
              </a:rPr>
              <a:t>i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35" dirty="0">
                <a:solidFill>
                  <a:srgbClr val="002677"/>
                </a:solidFill>
              </a:rPr>
              <a:t>n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-3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30" dirty="0">
                <a:solidFill>
                  <a:srgbClr val="002677"/>
                </a:solidFill>
              </a:rPr>
              <a:t>n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dirty="0">
                <a:solidFill>
                  <a:srgbClr val="002677"/>
                </a:solidFill>
              </a:rPr>
              <a:t>h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00</a:t>
            </a:r>
            <a:r>
              <a:rPr dirty="0">
                <a:solidFill>
                  <a:srgbClr val="002677"/>
                </a:solidFill>
              </a:rPr>
              <a:t>,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202</a:t>
            </a:r>
            <a:r>
              <a:rPr dirty="0">
                <a:solidFill>
                  <a:srgbClr val="002677"/>
                </a:solidFill>
              </a:rPr>
              <a:t>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016812" y="7656664"/>
            <a:ext cx="16510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30" dirty="0">
                <a:solidFill>
                  <a:srgbClr val="002677"/>
                </a:solidFill>
                <a:latin typeface="Segoe UI"/>
                <a:cs typeface="Segoe UI"/>
              </a:rPr>
              <a:t>30</a:t>
            </a:r>
            <a:endParaRPr sz="10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00088"/>
            <a:ext cx="2206752" cy="1429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102573"/>
            <a:ext cx="12982575" cy="3792220"/>
          </a:xfrm>
          <a:custGeom>
            <a:avLst/>
            <a:gdLst/>
            <a:ahLst/>
            <a:cxnLst/>
            <a:rect l="l" t="t" r="r" b="b"/>
            <a:pathLst>
              <a:path w="12982575" h="3792220">
                <a:moveTo>
                  <a:pt x="12982397" y="0"/>
                </a:moveTo>
                <a:lnTo>
                  <a:pt x="0" y="3715824"/>
                </a:lnTo>
                <a:lnTo>
                  <a:pt x="0" y="3792080"/>
                </a:lnTo>
                <a:lnTo>
                  <a:pt x="12982397" y="3792080"/>
                </a:lnTo>
                <a:lnTo>
                  <a:pt x="12982397" y="0"/>
                </a:lnTo>
              </a:path>
            </a:pathLst>
          </a:custGeom>
          <a:solidFill>
            <a:srgbClr val="336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102573"/>
            <a:ext cx="12982575" cy="3792220"/>
          </a:xfrm>
          <a:custGeom>
            <a:avLst/>
            <a:gdLst/>
            <a:ahLst/>
            <a:cxnLst/>
            <a:rect l="l" t="t" r="r" b="b"/>
            <a:pathLst>
              <a:path w="12982575" h="3792220">
                <a:moveTo>
                  <a:pt x="12982397" y="3792081"/>
                </a:moveTo>
                <a:lnTo>
                  <a:pt x="12982397" y="0"/>
                </a:lnTo>
                <a:lnTo>
                  <a:pt x="0" y="3715824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2859" y="6894654"/>
            <a:ext cx="11160125" cy="0"/>
          </a:xfrm>
          <a:custGeom>
            <a:avLst/>
            <a:gdLst/>
            <a:ahLst/>
            <a:cxnLst/>
            <a:rect l="l" t="t" r="r" b="b"/>
            <a:pathLst>
              <a:path w="11160125">
                <a:moveTo>
                  <a:pt x="11159536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044379"/>
            <a:ext cx="12982575" cy="2840355"/>
          </a:xfrm>
          <a:custGeom>
            <a:avLst/>
            <a:gdLst/>
            <a:ahLst/>
            <a:cxnLst/>
            <a:rect l="l" t="t" r="r" b="b"/>
            <a:pathLst>
              <a:path w="12982575" h="2840354">
                <a:moveTo>
                  <a:pt x="12982397" y="0"/>
                </a:moveTo>
                <a:lnTo>
                  <a:pt x="0" y="2782774"/>
                </a:lnTo>
                <a:lnTo>
                  <a:pt x="0" y="2839882"/>
                </a:lnTo>
                <a:lnTo>
                  <a:pt x="12982397" y="2839882"/>
                </a:lnTo>
                <a:lnTo>
                  <a:pt x="12982397" y="0"/>
                </a:lnTo>
              </a:path>
            </a:pathLst>
          </a:custGeom>
          <a:solidFill>
            <a:srgbClr val="002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044379"/>
            <a:ext cx="12982575" cy="2840355"/>
          </a:xfrm>
          <a:custGeom>
            <a:avLst/>
            <a:gdLst/>
            <a:ahLst/>
            <a:cxnLst/>
            <a:rect l="l" t="t" r="r" b="b"/>
            <a:pathLst>
              <a:path w="12982575" h="2840354">
                <a:moveTo>
                  <a:pt x="12982397" y="2839882"/>
                </a:moveTo>
                <a:lnTo>
                  <a:pt x="12982397" y="0"/>
                </a:lnTo>
                <a:lnTo>
                  <a:pt x="0" y="2782773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2859" y="6884261"/>
            <a:ext cx="11160125" cy="0"/>
          </a:xfrm>
          <a:custGeom>
            <a:avLst/>
            <a:gdLst/>
            <a:ahLst/>
            <a:cxnLst/>
            <a:rect l="l" t="t" r="r" b="b"/>
            <a:pathLst>
              <a:path w="11160125">
                <a:moveTo>
                  <a:pt x="11159536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pc="-10" dirty="0">
                <a:solidFill>
                  <a:srgbClr val="002677"/>
                </a:solidFill>
              </a:rPr>
              <a:t>Gu</a:t>
            </a:r>
            <a:r>
              <a:rPr spc="5" dirty="0">
                <a:solidFill>
                  <a:srgbClr val="002677"/>
                </a:solidFill>
              </a:rPr>
              <a:t>a</a:t>
            </a:r>
            <a:r>
              <a:rPr spc="-10" dirty="0">
                <a:solidFill>
                  <a:srgbClr val="002677"/>
                </a:solidFill>
              </a:rPr>
              <a:t>r</a:t>
            </a:r>
            <a:r>
              <a:rPr spc="5" dirty="0">
                <a:solidFill>
                  <a:srgbClr val="002677"/>
                </a:solidFill>
              </a:rPr>
              <a:t>a</a:t>
            </a:r>
            <a:r>
              <a:rPr spc="-5" dirty="0">
                <a:solidFill>
                  <a:srgbClr val="002677"/>
                </a:solidFill>
              </a:rPr>
              <a:t>n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-5" dirty="0">
                <a:solidFill>
                  <a:srgbClr val="002677"/>
                </a:solidFill>
              </a:rPr>
              <a:t>ee</a:t>
            </a:r>
            <a:r>
              <a:rPr dirty="0">
                <a:solidFill>
                  <a:srgbClr val="002677"/>
                </a:solidFill>
              </a:rPr>
              <a:t>d</a:t>
            </a:r>
            <a:r>
              <a:rPr spc="-10" dirty="0">
                <a:solidFill>
                  <a:srgbClr val="002677"/>
                </a:solidFill>
              </a:rPr>
              <a:t> </a:t>
            </a:r>
            <a:r>
              <a:rPr spc="-5" dirty="0">
                <a:solidFill>
                  <a:srgbClr val="002677"/>
                </a:solidFill>
              </a:rPr>
              <a:t>g</a:t>
            </a:r>
            <a:r>
              <a:rPr spc="-10" dirty="0">
                <a:solidFill>
                  <a:srgbClr val="002677"/>
                </a:solidFill>
              </a:rPr>
              <a:t>r</a:t>
            </a:r>
            <a:r>
              <a:rPr spc="-5" dirty="0">
                <a:solidFill>
                  <a:srgbClr val="002677"/>
                </a:solidFill>
              </a:rPr>
              <a:t>ow</a:t>
            </a:r>
            <a:r>
              <a:rPr dirty="0">
                <a:solidFill>
                  <a:srgbClr val="002677"/>
                </a:solidFill>
              </a:rPr>
              <a:t>th</a:t>
            </a:r>
          </a:p>
        </p:txBody>
      </p:sp>
      <p:sp>
        <p:nvSpPr>
          <p:cNvPr id="10" name="object 10"/>
          <p:cNvSpPr/>
          <p:nvPr/>
        </p:nvSpPr>
        <p:spPr>
          <a:xfrm>
            <a:off x="7313133" y="7253814"/>
            <a:ext cx="210820" cy="208915"/>
          </a:xfrm>
          <a:custGeom>
            <a:avLst/>
            <a:gdLst/>
            <a:ahLst/>
            <a:cxnLst/>
            <a:rect l="l" t="t" r="r" b="b"/>
            <a:pathLst>
              <a:path w="210820" h="208915">
                <a:moveTo>
                  <a:pt x="94725" y="0"/>
                </a:moveTo>
                <a:lnTo>
                  <a:pt x="54417" y="12517"/>
                </a:lnTo>
                <a:lnTo>
                  <a:pt x="22942" y="39074"/>
                </a:lnTo>
                <a:lnTo>
                  <a:pt x="3940" y="76029"/>
                </a:lnTo>
                <a:lnTo>
                  <a:pt x="0" y="104645"/>
                </a:lnTo>
                <a:lnTo>
                  <a:pt x="279" y="112348"/>
                </a:lnTo>
                <a:lnTo>
                  <a:pt x="10844" y="150537"/>
                </a:lnTo>
                <a:lnTo>
                  <a:pt x="35380" y="181373"/>
                </a:lnTo>
                <a:lnTo>
                  <a:pt x="72078" y="201828"/>
                </a:lnTo>
                <a:lnTo>
                  <a:pt x="119131" y="208878"/>
                </a:lnTo>
                <a:lnTo>
                  <a:pt x="132856" y="206093"/>
                </a:lnTo>
                <a:lnTo>
                  <a:pt x="169264" y="187666"/>
                </a:lnTo>
                <a:lnTo>
                  <a:pt x="195873" y="156432"/>
                </a:lnTo>
                <a:lnTo>
                  <a:pt x="209270" y="115356"/>
                </a:lnTo>
                <a:lnTo>
                  <a:pt x="210210" y="99989"/>
                </a:lnTo>
                <a:lnTo>
                  <a:pt x="208698" y="86266"/>
                </a:lnTo>
                <a:lnTo>
                  <a:pt x="193998" y="49104"/>
                </a:lnTo>
                <a:lnTo>
                  <a:pt x="165780" y="20412"/>
                </a:lnTo>
                <a:lnTo>
                  <a:pt x="126258" y="3351"/>
                </a:lnTo>
                <a:lnTo>
                  <a:pt x="94725" y="0"/>
                </a:lnTo>
                <a:close/>
              </a:path>
            </a:pathLst>
          </a:custGeom>
          <a:solidFill>
            <a:srgbClr val="002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70469" y="7276393"/>
            <a:ext cx="12998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re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ent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 s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v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in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gs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76486" y="7253935"/>
            <a:ext cx="210185" cy="212725"/>
          </a:xfrm>
          <a:custGeom>
            <a:avLst/>
            <a:gdLst/>
            <a:ahLst/>
            <a:cxnLst/>
            <a:rect l="l" t="t" r="r" b="b"/>
            <a:pathLst>
              <a:path w="210185" h="212725">
                <a:moveTo>
                  <a:pt x="93637" y="0"/>
                </a:moveTo>
                <a:lnTo>
                  <a:pt x="53754" y="12948"/>
                </a:lnTo>
                <a:lnTo>
                  <a:pt x="22649" y="39869"/>
                </a:lnTo>
                <a:lnTo>
                  <a:pt x="3888" y="77146"/>
                </a:lnTo>
                <a:lnTo>
                  <a:pt x="0" y="105965"/>
                </a:lnTo>
                <a:lnTo>
                  <a:pt x="854" y="119606"/>
                </a:lnTo>
                <a:lnTo>
                  <a:pt x="14163" y="159266"/>
                </a:lnTo>
                <a:lnTo>
                  <a:pt x="41129" y="190125"/>
                </a:lnTo>
                <a:lnTo>
                  <a:pt x="78565" y="208697"/>
                </a:lnTo>
                <a:lnTo>
                  <a:pt x="107764" y="212530"/>
                </a:lnTo>
                <a:lnTo>
                  <a:pt x="121728" y="211240"/>
                </a:lnTo>
                <a:lnTo>
                  <a:pt x="159618" y="196893"/>
                </a:lnTo>
                <a:lnTo>
                  <a:pt x="188974" y="168914"/>
                </a:lnTo>
                <a:lnTo>
                  <a:pt x="206545" y="129979"/>
                </a:lnTo>
                <a:lnTo>
                  <a:pt x="210106" y="99256"/>
                </a:lnTo>
                <a:lnTo>
                  <a:pt x="208372" y="85581"/>
                </a:lnTo>
                <a:lnTo>
                  <a:pt x="193259" y="48612"/>
                </a:lnTo>
                <a:lnTo>
                  <a:pt x="164874" y="20140"/>
                </a:lnTo>
                <a:lnTo>
                  <a:pt x="125266" y="3270"/>
                </a:lnTo>
                <a:lnTo>
                  <a:pt x="93637" y="0"/>
                </a:lnTo>
                <a:close/>
              </a:path>
            </a:pathLst>
          </a:custGeom>
          <a:solidFill>
            <a:srgbClr val="336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933821" y="7276393"/>
            <a:ext cx="10325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1200" spc="-1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ned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in</a:t>
            </a:r>
            <a:r>
              <a:rPr sz="1200" spc="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1200" spc="-1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s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21356" y="2427024"/>
            <a:ext cx="12795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5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cc</a:t>
            </a:r>
            <a:r>
              <a:rPr sz="1200" b="1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un</a:t>
            </a:r>
            <a:r>
              <a:rPr sz="1200" b="1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200" b="1" spc="-1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V</a:t>
            </a:r>
            <a:r>
              <a:rPr sz="1200" b="1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lu</a:t>
            </a:r>
            <a:r>
              <a:rPr sz="12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150" b="1" spc="20" dirty="0">
                <a:solidFill>
                  <a:srgbClr val="002577"/>
                </a:solidFill>
                <a:latin typeface="Segoe UI Historic"/>
                <a:cs typeface="Segoe UI Historic"/>
              </a:rPr>
              <a:t>(</a:t>
            </a: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$</a:t>
            </a:r>
            <a:r>
              <a:rPr sz="1150" b="1" spc="20" dirty="0">
                <a:solidFill>
                  <a:srgbClr val="002577"/>
                </a:solidFill>
                <a:latin typeface="Segoe UI Historic"/>
                <a:cs typeface="Segoe UI Historic"/>
              </a:rPr>
              <a:t>)</a:t>
            </a:r>
            <a:endParaRPr sz="1150">
              <a:latin typeface="Segoe UI Historic"/>
              <a:cs typeface="Segoe UI Histor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604099" y="6995976"/>
            <a:ext cx="41020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12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200" b="1" spc="5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200" b="1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31680" y="2767539"/>
            <a:ext cx="2577465" cy="997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9600"/>
              </a:lnSpc>
            </a:pP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on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ib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ti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to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e </a:t>
            </a:r>
            <a:r>
              <a:rPr lang="en-US" sz="1800" dirty="0">
                <a:solidFill>
                  <a:srgbClr val="002577"/>
                </a:solidFill>
                <a:latin typeface="Segoe UI"/>
                <a:cs typeface="Segoe UI"/>
              </a:rPr>
              <a:t>Equitable Fixed </a:t>
            </a:r>
            <a:r>
              <a:rPr lang="en-US" sz="1800" dirty="0" err="1">
                <a:solidFill>
                  <a:srgbClr val="002577"/>
                </a:solidFill>
                <a:latin typeface="Segoe UI"/>
                <a:cs typeface="Segoe UI"/>
              </a:rPr>
              <a:t>Account</a:t>
            </a:r>
            <a:r>
              <a:rPr lang="en-US" sz="1800" baseline="30000" dirty="0" err="1">
                <a:solidFill>
                  <a:srgbClr val="002577"/>
                </a:solidFill>
                <a:latin typeface="Segoe UI"/>
                <a:cs typeface="Segoe UI"/>
              </a:rPr>
              <a:t>SM</a:t>
            </a:r>
            <a:r>
              <a:rPr lang="en-US" sz="1800" baseline="3000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se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ou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r 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re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re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me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 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cc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un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 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v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.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01443" y="2670846"/>
            <a:ext cx="1905" cy="3826510"/>
          </a:xfrm>
          <a:custGeom>
            <a:avLst/>
            <a:gdLst/>
            <a:ahLst/>
            <a:cxnLst/>
            <a:rect l="l" t="t" r="r" b="b"/>
            <a:pathLst>
              <a:path w="1904" h="3826510">
                <a:moveTo>
                  <a:pt x="1310" y="0"/>
                </a:moveTo>
                <a:lnTo>
                  <a:pt x="0" y="382618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55162" y="6451762"/>
            <a:ext cx="86995" cy="85725"/>
          </a:xfrm>
          <a:custGeom>
            <a:avLst/>
            <a:gdLst/>
            <a:ahLst/>
            <a:cxnLst/>
            <a:rect l="l" t="t" r="r" b="b"/>
            <a:pathLst>
              <a:path w="86995" h="85725">
                <a:moveTo>
                  <a:pt x="31211" y="0"/>
                </a:moveTo>
                <a:lnTo>
                  <a:pt x="18715" y="6081"/>
                </a:lnTo>
                <a:lnTo>
                  <a:pt x="8833" y="15634"/>
                </a:lnTo>
                <a:lnTo>
                  <a:pt x="2337" y="27883"/>
                </a:lnTo>
                <a:lnTo>
                  <a:pt x="0" y="42058"/>
                </a:lnTo>
                <a:lnTo>
                  <a:pt x="149" y="45695"/>
                </a:lnTo>
                <a:lnTo>
                  <a:pt x="20558" y="78196"/>
                </a:lnTo>
                <a:lnTo>
                  <a:pt x="50050" y="85554"/>
                </a:lnTo>
                <a:lnTo>
                  <a:pt x="62165" y="81845"/>
                </a:lnTo>
                <a:lnTo>
                  <a:pt x="72495" y="74514"/>
                </a:lnTo>
                <a:lnTo>
                  <a:pt x="80450" y="63781"/>
                </a:lnTo>
                <a:lnTo>
                  <a:pt x="85444" y="49866"/>
                </a:lnTo>
                <a:lnTo>
                  <a:pt x="86886" y="32990"/>
                </a:lnTo>
                <a:lnTo>
                  <a:pt x="82515" y="21768"/>
                </a:lnTo>
                <a:lnTo>
                  <a:pt x="74687" y="12320"/>
                </a:lnTo>
                <a:lnTo>
                  <a:pt x="63477" y="5183"/>
                </a:lnTo>
                <a:lnTo>
                  <a:pt x="48960" y="897"/>
                </a:lnTo>
                <a:lnTo>
                  <a:pt x="312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01442" y="2523303"/>
            <a:ext cx="0" cy="3613150"/>
          </a:xfrm>
          <a:custGeom>
            <a:avLst/>
            <a:gdLst/>
            <a:ahLst/>
            <a:cxnLst/>
            <a:rect l="l" t="t" r="r" b="b"/>
            <a:pathLst>
              <a:path h="3613150">
                <a:moveTo>
                  <a:pt x="0" y="0"/>
                </a:moveTo>
                <a:lnTo>
                  <a:pt x="1" y="3612575"/>
                </a:lnTo>
              </a:path>
            </a:pathLst>
          </a:custGeom>
          <a:ln w="12700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13740" y="2466732"/>
            <a:ext cx="0" cy="2639060"/>
          </a:xfrm>
          <a:custGeom>
            <a:avLst/>
            <a:gdLst/>
            <a:ahLst/>
            <a:cxnLst/>
            <a:rect l="l" t="t" r="r" b="b"/>
            <a:pathLst>
              <a:path h="2639060">
                <a:moveTo>
                  <a:pt x="0" y="0"/>
                </a:moveTo>
                <a:lnTo>
                  <a:pt x="1" y="2638768"/>
                </a:lnTo>
              </a:path>
            </a:pathLst>
          </a:custGeom>
          <a:ln w="12700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67457" y="5058369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44544" y="0"/>
                </a:moveTo>
                <a:lnTo>
                  <a:pt x="8570" y="18869"/>
                </a:lnTo>
                <a:lnTo>
                  <a:pt x="0" y="45438"/>
                </a:lnTo>
                <a:lnTo>
                  <a:pt x="81" y="48174"/>
                </a:lnTo>
                <a:lnTo>
                  <a:pt x="19959" y="82699"/>
                </a:lnTo>
                <a:lnTo>
                  <a:pt x="47687" y="90830"/>
                </a:lnTo>
                <a:lnTo>
                  <a:pt x="61418" y="87980"/>
                </a:lnTo>
                <a:lnTo>
                  <a:pt x="73286" y="81240"/>
                </a:lnTo>
                <a:lnTo>
                  <a:pt x="82606" y="71222"/>
                </a:lnTo>
                <a:lnTo>
                  <a:pt x="88693" y="58539"/>
                </a:lnTo>
                <a:lnTo>
                  <a:pt x="90863" y="43800"/>
                </a:lnTo>
                <a:lnTo>
                  <a:pt x="88156" y="29897"/>
                </a:lnTo>
                <a:lnTo>
                  <a:pt x="81511" y="17865"/>
                </a:lnTo>
                <a:lnTo>
                  <a:pt x="71587" y="8404"/>
                </a:lnTo>
                <a:lnTo>
                  <a:pt x="59045" y="2215"/>
                </a:lnTo>
                <a:lnTo>
                  <a:pt x="445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67457" y="5058369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0" y="45437"/>
                </a:moveTo>
                <a:lnTo>
                  <a:pt x="18202" y="9059"/>
                </a:lnTo>
                <a:lnTo>
                  <a:pt x="44545" y="0"/>
                </a:lnTo>
                <a:lnTo>
                  <a:pt x="59045" y="2215"/>
                </a:lnTo>
                <a:lnTo>
                  <a:pt x="71588" y="8403"/>
                </a:lnTo>
                <a:lnTo>
                  <a:pt x="81511" y="17864"/>
                </a:lnTo>
                <a:lnTo>
                  <a:pt x="88157" y="29897"/>
                </a:lnTo>
                <a:lnTo>
                  <a:pt x="90864" y="43800"/>
                </a:lnTo>
                <a:lnTo>
                  <a:pt x="88694" y="58538"/>
                </a:lnTo>
                <a:lnTo>
                  <a:pt x="82606" y="71222"/>
                </a:lnTo>
                <a:lnTo>
                  <a:pt x="73286" y="81240"/>
                </a:lnTo>
                <a:lnTo>
                  <a:pt x="61418" y="87979"/>
                </a:lnTo>
                <a:lnTo>
                  <a:pt x="47686" y="90829"/>
                </a:lnTo>
                <a:lnTo>
                  <a:pt x="32757" y="88700"/>
                </a:lnTo>
                <a:lnTo>
                  <a:pt x="3047" y="61763"/>
                </a:lnTo>
                <a:lnTo>
                  <a:pt x="0" y="45437"/>
                </a:lnTo>
                <a:close/>
              </a:path>
            </a:pathLst>
          </a:custGeom>
          <a:ln w="12700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60601" y="6818929"/>
            <a:ext cx="12534900" cy="103505"/>
          </a:xfrm>
          <a:custGeom>
            <a:avLst/>
            <a:gdLst/>
            <a:ahLst/>
            <a:cxnLst/>
            <a:rect l="l" t="t" r="r" b="b"/>
            <a:pathLst>
              <a:path w="12534900" h="103504">
                <a:moveTo>
                  <a:pt x="12509507" y="51701"/>
                </a:moveTo>
                <a:lnTo>
                  <a:pt x="12439676" y="92434"/>
                </a:lnTo>
                <a:lnTo>
                  <a:pt x="12438660" y="96321"/>
                </a:lnTo>
                <a:lnTo>
                  <a:pt x="12442190" y="102381"/>
                </a:lnTo>
                <a:lnTo>
                  <a:pt x="12446076" y="103404"/>
                </a:lnTo>
                <a:lnTo>
                  <a:pt x="12525307" y="57186"/>
                </a:lnTo>
                <a:lnTo>
                  <a:pt x="12518911" y="57186"/>
                </a:lnTo>
                <a:lnTo>
                  <a:pt x="12509507" y="51701"/>
                </a:lnTo>
                <a:close/>
              </a:path>
              <a:path w="12534900" h="103504">
                <a:moveTo>
                  <a:pt x="12498620" y="45351"/>
                </a:moveTo>
                <a:lnTo>
                  <a:pt x="2843" y="45351"/>
                </a:lnTo>
                <a:lnTo>
                  <a:pt x="0" y="48193"/>
                </a:lnTo>
                <a:lnTo>
                  <a:pt x="1" y="55209"/>
                </a:lnTo>
                <a:lnTo>
                  <a:pt x="2843" y="58051"/>
                </a:lnTo>
                <a:lnTo>
                  <a:pt x="12498621" y="58051"/>
                </a:lnTo>
                <a:lnTo>
                  <a:pt x="12509507" y="51701"/>
                </a:lnTo>
                <a:lnTo>
                  <a:pt x="12498620" y="45351"/>
                </a:lnTo>
                <a:close/>
              </a:path>
              <a:path w="12534900" h="103504">
                <a:moveTo>
                  <a:pt x="12529439" y="54776"/>
                </a:moveTo>
                <a:lnTo>
                  <a:pt x="12523824" y="58051"/>
                </a:lnTo>
                <a:lnTo>
                  <a:pt x="12526594" y="58051"/>
                </a:lnTo>
                <a:lnTo>
                  <a:pt x="12529439" y="55209"/>
                </a:lnTo>
                <a:lnTo>
                  <a:pt x="12529439" y="54776"/>
                </a:lnTo>
                <a:close/>
              </a:path>
              <a:path w="12534900" h="103504">
                <a:moveTo>
                  <a:pt x="12518911" y="46216"/>
                </a:moveTo>
                <a:lnTo>
                  <a:pt x="12509507" y="51701"/>
                </a:lnTo>
                <a:lnTo>
                  <a:pt x="12518911" y="57186"/>
                </a:lnTo>
                <a:lnTo>
                  <a:pt x="12518911" y="46216"/>
                </a:lnTo>
                <a:close/>
              </a:path>
              <a:path w="12534900" h="103504">
                <a:moveTo>
                  <a:pt x="12525307" y="46216"/>
                </a:moveTo>
                <a:lnTo>
                  <a:pt x="12518911" y="46216"/>
                </a:lnTo>
                <a:lnTo>
                  <a:pt x="12518911" y="57186"/>
                </a:lnTo>
                <a:lnTo>
                  <a:pt x="12525307" y="57186"/>
                </a:lnTo>
                <a:lnTo>
                  <a:pt x="12529439" y="54776"/>
                </a:lnTo>
                <a:lnTo>
                  <a:pt x="12529439" y="48627"/>
                </a:lnTo>
                <a:lnTo>
                  <a:pt x="12525307" y="46216"/>
                </a:lnTo>
                <a:close/>
              </a:path>
              <a:path w="12534900" h="103504">
                <a:moveTo>
                  <a:pt x="12529439" y="48627"/>
                </a:moveTo>
                <a:lnTo>
                  <a:pt x="12529439" y="54776"/>
                </a:lnTo>
                <a:lnTo>
                  <a:pt x="12534710" y="51701"/>
                </a:lnTo>
                <a:lnTo>
                  <a:pt x="12529439" y="48627"/>
                </a:lnTo>
                <a:close/>
              </a:path>
              <a:path w="12534900" h="103504">
                <a:moveTo>
                  <a:pt x="12446076" y="0"/>
                </a:moveTo>
                <a:lnTo>
                  <a:pt x="12442190" y="1023"/>
                </a:lnTo>
                <a:lnTo>
                  <a:pt x="12438660" y="7081"/>
                </a:lnTo>
                <a:lnTo>
                  <a:pt x="12439676" y="10970"/>
                </a:lnTo>
                <a:lnTo>
                  <a:pt x="12509507" y="51701"/>
                </a:lnTo>
                <a:lnTo>
                  <a:pt x="12518911" y="46216"/>
                </a:lnTo>
                <a:lnTo>
                  <a:pt x="12525307" y="46216"/>
                </a:lnTo>
                <a:lnTo>
                  <a:pt x="12446076" y="0"/>
                </a:lnTo>
                <a:close/>
              </a:path>
              <a:path w="12534900" h="103504">
                <a:moveTo>
                  <a:pt x="12526594" y="45351"/>
                </a:moveTo>
                <a:lnTo>
                  <a:pt x="12523825" y="45351"/>
                </a:lnTo>
                <a:lnTo>
                  <a:pt x="12529439" y="48627"/>
                </a:lnTo>
                <a:lnTo>
                  <a:pt x="12529438" y="48193"/>
                </a:lnTo>
                <a:lnTo>
                  <a:pt x="12526594" y="45351"/>
                </a:lnTo>
                <a:close/>
              </a:path>
            </a:pathLst>
          </a:custGeom>
          <a:solidFill>
            <a:srgbClr val="002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41292" y="2324274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49727" y="0"/>
                </a:moveTo>
                <a:lnTo>
                  <a:pt x="107458" y="7857"/>
                </a:lnTo>
                <a:lnTo>
                  <a:pt x="69989" y="26214"/>
                </a:lnTo>
                <a:lnTo>
                  <a:pt x="38950" y="53442"/>
                </a:lnTo>
                <a:lnTo>
                  <a:pt x="15969" y="87910"/>
                </a:lnTo>
                <a:lnTo>
                  <a:pt x="2675" y="127991"/>
                </a:lnTo>
                <a:lnTo>
                  <a:pt x="0" y="157024"/>
                </a:lnTo>
                <a:lnTo>
                  <a:pt x="369" y="167877"/>
                </a:lnTo>
                <a:lnTo>
                  <a:pt x="8939" y="209294"/>
                </a:lnTo>
                <a:lnTo>
                  <a:pt x="27779" y="245939"/>
                </a:lnTo>
                <a:lnTo>
                  <a:pt x="55448" y="276245"/>
                </a:lnTo>
                <a:lnTo>
                  <a:pt x="90505" y="298646"/>
                </a:lnTo>
                <a:lnTo>
                  <a:pt x="131509" y="311579"/>
                </a:lnTo>
                <a:lnTo>
                  <a:pt x="161438" y="314166"/>
                </a:lnTo>
                <a:lnTo>
                  <a:pt x="175417" y="313173"/>
                </a:lnTo>
                <a:lnTo>
                  <a:pt x="214957" y="303095"/>
                </a:lnTo>
                <a:lnTo>
                  <a:pt x="249781" y="283201"/>
                </a:lnTo>
                <a:lnTo>
                  <a:pt x="278447" y="254563"/>
                </a:lnTo>
                <a:lnTo>
                  <a:pt x="299516" y="218250"/>
                </a:lnTo>
                <a:lnTo>
                  <a:pt x="311544" y="175335"/>
                </a:lnTo>
                <a:lnTo>
                  <a:pt x="313829" y="143585"/>
                </a:lnTo>
                <a:lnTo>
                  <a:pt x="311997" y="129563"/>
                </a:lnTo>
                <a:lnTo>
                  <a:pt x="299378" y="90216"/>
                </a:lnTo>
                <a:lnTo>
                  <a:pt x="277091" y="56129"/>
                </a:lnTo>
                <a:lnTo>
                  <a:pt x="246440" y="28821"/>
                </a:lnTo>
                <a:lnTo>
                  <a:pt x="208731" y="9811"/>
                </a:lnTo>
                <a:lnTo>
                  <a:pt x="165268" y="619"/>
                </a:lnTo>
                <a:lnTo>
                  <a:pt x="149727" y="0"/>
                </a:lnTo>
                <a:close/>
              </a:path>
            </a:pathLst>
          </a:custGeom>
          <a:solidFill>
            <a:srgbClr val="336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231314" y="2362155"/>
            <a:ext cx="14833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2420" algn="l"/>
              </a:tabLst>
            </a:pP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1	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ontr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but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753589" y="2324274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49727" y="0"/>
                </a:moveTo>
                <a:lnTo>
                  <a:pt x="107458" y="7857"/>
                </a:lnTo>
                <a:lnTo>
                  <a:pt x="69989" y="26214"/>
                </a:lnTo>
                <a:lnTo>
                  <a:pt x="38950" y="53442"/>
                </a:lnTo>
                <a:lnTo>
                  <a:pt x="15969" y="87910"/>
                </a:lnTo>
                <a:lnTo>
                  <a:pt x="2675" y="127991"/>
                </a:lnTo>
                <a:lnTo>
                  <a:pt x="0" y="157024"/>
                </a:lnTo>
                <a:lnTo>
                  <a:pt x="369" y="167877"/>
                </a:lnTo>
                <a:lnTo>
                  <a:pt x="8939" y="209294"/>
                </a:lnTo>
                <a:lnTo>
                  <a:pt x="27779" y="245939"/>
                </a:lnTo>
                <a:lnTo>
                  <a:pt x="55448" y="276245"/>
                </a:lnTo>
                <a:lnTo>
                  <a:pt x="90505" y="298646"/>
                </a:lnTo>
                <a:lnTo>
                  <a:pt x="131509" y="311579"/>
                </a:lnTo>
                <a:lnTo>
                  <a:pt x="161438" y="314166"/>
                </a:lnTo>
                <a:lnTo>
                  <a:pt x="175417" y="313173"/>
                </a:lnTo>
                <a:lnTo>
                  <a:pt x="214957" y="303095"/>
                </a:lnTo>
                <a:lnTo>
                  <a:pt x="249781" y="283201"/>
                </a:lnTo>
                <a:lnTo>
                  <a:pt x="278447" y="254563"/>
                </a:lnTo>
                <a:lnTo>
                  <a:pt x="299516" y="218250"/>
                </a:lnTo>
                <a:lnTo>
                  <a:pt x="311544" y="175335"/>
                </a:lnTo>
                <a:lnTo>
                  <a:pt x="313829" y="143585"/>
                </a:lnTo>
                <a:lnTo>
                  <a:pt x="311997" y="129563"/>
                </a:lnTo>
                <a:lnTo>
                  <a:pt x="299378" y="90216"/>
                </a:lnTo>
                <a:lnTo>
                  <a:pt x="277091" y="56129"/>
                </a:lnTo>
                <a:lnTo>
                  <a:pt x="246440" y="28821"/>
                </a:lnTo>
                <a:lnTo>
                  <a:pt x="208731" y="9811"/>
                </a:lnTo>
                <a:lnTo>
                  <a:pt x="165268" y="619"/>
                </a:lnTo>
                <a:lnTo>
                  <a:pt x="149727" y="0"/>
                </a:lnTo>
                <a:close/>
              </a:path>
            </a:pathLst>
          </a:custGeom>
          <a:solidFill>
            <a:srgbClr val="336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843610" y="2362155"/>
            <a:ext cx="3641725" cy="139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3050" algn="l"/>
              </a:tabLst>
            </a:pPr>
            <a:r>
              <a:rPr sz="2400" b="1" baseline="1736" dirty="0">
                <a:solidFill>
                  <a:srgbClr val="FFFFFF"/>
                </a:solidFill>
                <a:latin typeface="Segoe UI"/>
                <a:cs typeface="Segoe UI"/>
              </a:rPr>
              <a:t>2	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Gr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ow</a:t>
            </a:r>
            <a:endParaRPr sz="1800">
              <a:latin typeface="Segoe UI"/>
              <a:cs typeface="Segoe UI"/>
            </a:endParaRPr>
          </a:p>
          <a:p>
            <a:pPr marL="273050" marR="5080">
              <a:lnSpc>
                <a:spcPct val="89600"/>
              </a:lnSpc>
              <a:spcBef>
                <a:spcPts val="1255"/>
              </a:spcBef>
            </a:pP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ver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y ye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ar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,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er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est 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ill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 be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ar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d 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cl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d 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ou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a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cc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oun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t, 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m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p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un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g e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ye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a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s i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er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est e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ar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m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er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est.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6213" y="1604660"/>
            <a:ext cx="36322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200" b="1" spc="-10" dirty="0">
                <a:solidFill>
                  <a:srgbClr val="002577"/>
                </a:solidFill>
                <a:latin typeface="Segoe UI"/>
                <a:cs typeface="Segoe UI"/>
              </a:rPr>
              <a:t>Equitable Fixed </a:t>
            </a:r>
            <a:r>
              <a:rPr lang="en-US" sz="2200" b="1" spc="-10" dirty="0" err="1">
                <a:solidFill>
                  <a:srgbClr val="002577"/>
                </a:solidFill>
                <a:latin typeface="Segoe UI"/>
                <a:cs typeface="Segoe UI"/>
              </a:rPr>
              <a:t>Account</a:t>
            </a:r>
            <a:r>
              <a:rPr lang="en-US" sz="2200" b="1" spc="-10" baseline="30000" dirty="0" err="1">
                <a:solidFill>
                  <a:srgbClr val="002577"/>
                </a:solidFill>
                <a:latin typeface="Segoe UI"/>
                <a:cs typeface="Segoe UI"/>
              </a:rPr>
              <a:t>SM</a:t>
            </a:r>
            <a:endParaRPr sz="2200" baseline="30000" dirty="0">
              <a:latin typeface="Segoe UI"/>
              <a:cs typeface="Segoe U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5624522"/>
            <a:ext cx="1823085" cy="1419225"/>
          </a:xfrm>
          <a:custGeom>
            <a:avLst/>
            <a:gdLst/>
            <a:ahLst/>
            <a:cxnLst/>
            <a:rect l="l" t="t" r="r" b="b"/>
            <a:pathLst>
              <a:path w="1823085" h="1419225">
                <a:moveTo>
                  <a:pt x="0" y="1418897"/>
                </a:moveTo>
                <a:lnTo>
                  <a:pt x="0" y="0"/>
                </a:lnTo>
                <a:lnTo>
                  <a:pt x="1822860" y="0"/>
                </a:lnTo>
                <a:lnTo>
                  <a:pt x="1822860" y="1418897"/>
                </a:lnTo>
                <a:lnTo>
                  <a:pt x="0" y="14188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76060" y="2632492"/>
            <a:ext cx="103505" cy="4238625"/>
          </a:xfrm>
          <a:custGeom>
            <a:avLst/>
            <a:gdLst/>
            <a:ahLst/>
            <a:cxnLst/>
            <a:rect l="l" t="t" r="r" b="b"/>
            <a:pathLst>
              <a:path w="103505" h="4238625">
                <a:moveTo>
                  <a:pt x="51701" y="25204"/>
                </a:moveTo>
                <a:lnTo>
                  <a:pt x="45352" y="36089"/>
                </a:lnTo>
                <a:lnTo>
                  <a:pt x="45351" y="4235668"/>
                </a:lnTo>
                <a:lnTo>
                  <a:pt x="48193" y="4238511"/>
                </a:lnTo>
                <a:lnTo>
                  <a:pt x="55208" y="4238511"/>
                </a:lnTo>
                <a:lnTo>
                  <a:pt x="58051" y="4235668"/>
                </a:lnTo>
                <a:lnTo>
                  <a:pt x="58051" y="36089"/>
                </a:lnTo>
                <a:lnTo>
                  <a:pt x="51701" y="25204"/>
                </a:lnTo>
                <a:close/>
              </a:path>
              <a:path w="103505" h="4238625">
                <a:moveTo>
                  <a:pt x="45351" y="10885"/>
                </a:moveTo>
                <a:lnTo>
                  <a:pt x="0" y="88632"/>
                </a:lnTo>
                <a:lnTo>
                  <a:pt x="1023" y="92519"/>
                </a:lnTo>
                <a:lnTo>
                  <a:pt x="7081" y="96053"/>
                </a:lnTo>
                <a:lnTo>
                  <a:pt x="10970" y="95030"/>
                </a:lnTo>
                <a:lnTo>
                  <a:pt x="45351" y="36090"/>
                </a:lnTo>
                <a:lnTo>
                  <a:pt x="45351" y="10885"/>
                </a:lnTo>
                <a:close/>
              </a:path>
              <a:path w="103505" h="4238625">
                <a:moveTo>
                  <a:pt x="58051" y="10885"/>
                </a:moveTo>
                <a:lnTo>
                  <a:pt x="58052" y="36090"/>
                </a:lnTo>
                <a:lnTo>
                  <a:pt x="92434" y="95030"/>
                </a:lnTo>
                <a:lnTo>
                  <a:pt x="96321" y="96053"/>
                </a:lnTo>
                <a:lnTo>
                  <a:pt x="102381" y="92519"/>
                </a:lnTo>
                <a:lnTo>
                  <a:pt x="103404" y="88632"/>
                </a:lnTo>
                <a:lnTo>
                  <a:pt x="58051" y="10885"/>
                </a:lnTo>
                <a:close/>
              </a:path>
              <a:path w="103505" h="4238625">
                <a:moveTo>
                  <a:pt x="55209" y="6220"/>
                </a:moveTo>
                <a:lnTo>
                  <a:pt x="48195" y="6220"/>
                </a:lnTo>
                <a:lnTo>
                  <a:pt x="47902" y="6513"/>
                </a:lnTo>
                <a:lnTo>
                  <a:pt x="45351" y="10885"/>
                </a:lnTo>
                <a:lnTo>
                  <a:pt x="45351" y="36090"/>
                </a:lnTo>
                <a:lnTo>
                  <a:pt x="51701" y="25204"/>
                </a:lnTo>
                <a:lnTo>
                  <a:pt x="46216" y="15801"/>
                </a:lnTo>
                <a:lnTo>
                  <a:pt x="58051" y="15801"/>
                </a:lnTo>
                <a:lnTo>
                  <a:pt x="58051" y="10885"/>
                </a:lnTo>
                <a:lnTo>
                  <a:pt x="55499" y="6510"/>
                </a:lnTo>
                <a:lnTo>
                  <a:pt x="55209" y="6220"/>
                </a:lnTo>
                <a:close/>
              </a:path>
              <a:path w="103505" h="4238625">
                <a:moveTo>
                  <a:pt x="58051" y="15801"/>
                </a:moveTo>
                <a:lnTo>
                  <a:pt x="57186" y="15801"/>
                </a:lnTo>
                <a:lnTo>
                  <a:pt x="51701" y="25204"/>
                </a:lnTo>
                <a:lnTo>
                  <a:pt x="58051" y="36089"/>
                </a:lnTo>
                <a:lnTo>
                  <a:pt x="58051" y="15801"/>
                </a:lnTo>
                <a:close/>
              </a:path>
              <a:path w="103505" h="4238625">
                <a:moveTo>
                  <a:pt x="57186" y="15801"/>
                </a:moveTo>
                <a:lnTo>
                  <a:pt x="46216" y="15801"/>
                </a:lnTo>
                <a:lnTo>
                  <a:pt x="51701" y="25204"/>
                </a:lnTo>
                <a:lnTo>
                  <a:pt x="57186" y="15801"/>
                </a:lnTo>
                <a:close/>
              </a:path>
              <a:path w="103505" h="4238625">
                <a:moveTo>
                  <a:pt x="47902" y="6513"/>
                </a:moveTo>
                <a:lnTo>
                  <a:pt x="45351" y="9063"/>
                </a:lnTo>
                <a:lnTo>
                  <a:pt x="45351" y="10885"/>
                </a:lnTo>
                <a:lnTo>
                  <a:pt x="47902" y="6513"/>
                </a:lnTo>
                <a:close/>
              </a:path>
              <a:path w="103505" h="4238625">
                <a:moveTo>
                  <a:pt x="55499" y="6510"/>
                </a:moveTo>
                <a:lnTo>
                  <a:pt x="58051" y="10885"/>
                </a:lnTo>
                <a:lnTo>
                  <a:pt x="58051" y="9063"/>
                </a:lnTo>
                <a:lnTo>
                  <a:pt x="55499" y="6510"/>
                </a:lnTo>
                <a:close/>
              </a:path>
              <a:path w="103505" h="4238625">
                <a:moveTo>
                  <a:pt x="51701" y="0"/>
                </a:moveTo>
                <a:lnTo>
                  <a:pt x="47902" y="6513"/>
                </a:lnTo>
                <a:lnTo>
                  <a:pt x="48195" y="6220"/>
                </a:lnTo>
                <a:lnTo>
                  <a:pt x="55330" y="6220"/>
                </a:lnTo>
                <a:lnTo>
                  <a:pt x="51701" y="0"/>
                </a:lnTo>
                <a:close/>
              </a:path>
              <a:path w="103505" h="4238625">
                <a:moveTo>
                  <a:pt x="55330" y="6220"/>
                </a:moveTo>
                <a:lnTo>
                  <a:pt x="55499" y="6510"/>
                </a:lnTo>
                <a:lnTo>
                  <a:pt x="55330" y="6220"/>
                </a:lnTo>
                <a:close/>
              </a:path>
            </a:pathLst>
          </a:custGeom>
          <a:solidFill>
            <a:srgbClr val="002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</a:rPr>
              <a:t>P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ep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dirty="0">
                <a:solidFill>
                  <a:srgbClr val="002677"/>
                </a:solidFill>
              </a:rPr>
              <a:t>r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a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20" dirty="0">
                <a:solidFill>
                  <a:srgbClr val="002677"/>
                </a:solidFill>
              </a:rPr>
              <a:t>c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spc="-15" dirty="0">
                <a:solidFill>
                  <a:srgbClr val="002677"/>
                </a:solidFill>
              </a:rPr>
              <a:t>rt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20" dirty="0">
                <a:solidFill>
                  <a:srgbClr val="002677"/>
                </a:solidFill>
              </a:rPr>
              <a:t>b</a:t>
            </a:r>
            <a:r>
              <a:rPr spc="-10" dirty="0">
                <a:solidFill>
                  <a:srgbClr val="002677"/>
                </a:solidFill>
              </a:rPr>
              <a:t>l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spc="-10" dirty="0">
                <a:solidFill>
                  <a:srgbClr val="002677"/>
                </a:solidFill>
              </a:rPr>
              <a:t>i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35" dirty="0">
                <a:solidFill>
                  <a:srgbClr val="002677"/>
                </a:solidFill>
              </a:rPr>
              <a:t>n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-3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30" dirty="0">
                <a:solidFill>
                  <a:srgbClr val="002677"/>
                </a:solidFill>
              </a:rPr>
              <a:t>n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dirty="0">
                <a:solidFill>
                  <a:srgbClr val="002677"/>
                </a:solidFill>
              </a:rPr>
              <a:t>h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00</a:t>
            </a:r>
            <a:r>
              <a:rPr dirty="0">
                <a:solidFill>
                  <a:srgbClr val="002677"/>
                </a:solidFill>
              </a:rPr>
              <a:t>,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202</a:t>
            </a:r>
            <a:r>
              <a:rPr dirty="0">
                <a:solidFill>
                  <a:srgbClr val="002677"/>
                </a:solidFill>
              </a:rPr>
              <a:t>0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</a:rPr>
              <a:t>28</a:t>
            </a:fld>
            <a:endParaRPr dirty="0">
              <a:solidFill>
                <a:srgbClr val="002677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621A16-1E32-48ED-BE48-95960EB5C9EC}"/>
              </a:ext>
            </a:extLst>
          </p:cNvPr>
          <p:cNvSpPr txBox="1"/>
          <p:nvPr/>
        </p:nvSpPr>
        <p:spPr>
          <a:xfrm>
            <a:off x="11277600" y="1371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Only if applicable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630398" cy="822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851400"/>
            <a:ext cx="14630400" cy="3378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54623" y="6355233"/>
            <a:ext cx="4135754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200" b="1" spc="-100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5200" b="1" spc="-10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5200" b="1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5200" b="1" spc="-19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5200" b="1" spc="-10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5200" b="1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5200" b="1" spc="-2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5200" b="1" spc="-10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5200" b="1" spc="-100" dirty="0">
                <a:solidFill>
                  <a:srgbClr val="FFFFFF"/>
                </a:solidFill>
                <a:latin typeface="Segoe UI"/>
                <a:cs typeface="Segoe UI"/>
              </a:rPr>
              <a:t>nr</a:t>
            </a:r>
            <a:r>
              <a:rPr sz="5200" b="1" spc="-105" dirty="0">
                <a:solidFill>
                  <a:srgbClr val="FFFFFF"/>
                </a:solidFill>
                <a:latin typeface="Segoe UI"/>
                <a:cs typeface="Segoe UI"/>
              </a:rPr>
              <a:t>ol</a:t>
            </a:r>
            <a:r>
              <a:rPr sz="5200" b="1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endParaRPr sz="52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793991"/>
            <a:ext cx="2215896" cy="1435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605768" y="7650567"/>
            <a:ext cx="3202940" cy="16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30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000" b="1" spc="-1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000" b="1" spc="-20" dirty="0">
                <a:solidFill>
                  <a:srgbClr val="FFFFFF"/>
                </a:solidFill>
                <a:latin typeface="Segoe UI"/>
                <a:cs typeface="Segoe UI"/>
              </a:rPr>
              <a:t>ep</a:t>
            </a:r>
            <a:r>
              <a:rPr sz="1000" b="1" spc="-3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000" b="1" spc="-1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000" b="1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000" b="1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Segoe UI"/>
                <a:cs typeface="Segoe UI"/>
              </a:rPr>
              <a:t>fo</a:t>
            </a:r>
            <a:r>
              <a:rPr sz="1000" b="1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000" b="1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000" b="1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00" b="1" spc="-20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1000" b="1" spc="-32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500" b="1" spc="-480" baseline="2777" dirty="0">
                <a:solidFill>
                  <a:srgbClr val="002677"/>
                </a:solidFill>
                <a:latin typeface="Segoe UI"/>
                <a:cs typeface="Segoe UI"/>
              </a:rPr>
              <a:t>P</a:t>
            </a:r>
            <a:r>
              <a:rPr sz="1000" b="1" spc="-630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1500" b="1" spc="-22" baseline="2777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500" b="1" spc="-517" baseline="2777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000" b="1" spc="-55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1500" b="1" spc="-615" baseline="2777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1000" b="1" spc="-22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500" b="1" spc="-525" baseline="2777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000" b="1" spc="-7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500" b="1" spc="-825" baseline="2777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000" b="1" spc="-1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000" b="1" spc="-4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500" b="1" spc="-30" baseline="2777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000" b="1" spc="-620" dirty="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sz="1500" b="1" spc="-44" baseline="2777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500" b="1" spc="-465" baseline="2777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000" b="1" spc="-10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1000" b="1" spc="-52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500" b="1" spc="-15" baseline="2777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1500" b="1" spc="-179" baseline="2777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000" b="1" spc="-31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500" b="1" spc="-465" baseline="2777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000" b="1" spc="-2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000" b="1" spc="-37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500" b="1" spc="-345" baseline="2777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000" b="1" spc="-85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500" b="1" spc="-322" baseline="2777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1000" b="1" spc="-19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500" b="1" spc="-307" baseline="2777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000" b="1" spc="-35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500" b="1" spc="-15" baseline="2777" dirty="0">
                <a:solidFill>
                  <a:srgbClr val="002677"/>
                </a:solidFill>
                <a:latin typeface="Segoe UI"/>
                <a:cs typeface="Segoe UI"/>
              </a:rPr>
              <a:t>l</a:t>
            </a:r>
            <a:r>
              <a:rPr sz="1500" b="1" spc="-727" baseline="2777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000" b="1" spc="-190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1500" b="1" spc="-937" baseline="2777"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z="1000" b="1" spc="-2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000" b="1" spc="-54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500" b="1" spc="-52" baseline="2777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000" b="1" spc="-37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500" b="1" spc="-22" baseline="2777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500" b="1" spc="-472" baseline="2777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500" b="1" spc="-472" baseline="2777"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z="1000" b="1" spc="-40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1500" b="1" spc="-885" baseline="2777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z="1000" b="1" spc="-6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500" b="1" spc="-869" baseline="2777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000" b="1" spc="-5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500" b="1" spc="-877" baseline="2777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000" b="1" spc="-1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000" b="1" spc="-425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1500" b="1" spc="-22" baseline="2777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500" b="1" spc="-480" baseline="2777"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z="1000" b="1" spc="-30" dirty="0">
                <a:solidFill>
                  <a:srgbClr val="FFFFFF"/>
                </a:solidFill>
                <a:latin typeface="Segoe UI"/>
                <a:cs typeface="Segoe UI"/>
              </a:rPr>
              <a:t>00</a:t>
            </a:r>
            <a:r>
              <a:rPr sz="1000" b="1" spc="-27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1500" b="1" spc="-89" baseline="2777" dirty="0">
                <a:solidFill>
                  <a:srgbClr val="002677"/>
                </a:solidFill>
                <a:latin typeface="Segoe UI"/>
                <a:cs typeface="Segoe UI"/>
              </a:rPr>
              <a:t>0</a:t>
            </a:r>
            <a:r>
              <a:rPr sz="1000" b="1" spc="-545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r>
              <a:rPr sz="1500" b="1" baseline="2777" dirty="0">
                <a:solidFill>
                  <a:srgbClr val="002677"/>
                </a:solidFill>
                <a:latin typeface="Segoe UI"/>
                <a:cs typeface="Segoe UI"/>
              </a:rPr>
              <a:t>,</a:t>
            </a:r>
            <a:r>
              <a:rPr sz="1500" b="1" spc="-44" baseline="2777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000" b="1" spc="-570" dirty="0">
                <a:solidFill>
                  <a:srgbClr val="FFFFFF"/>
                </a:solidFill>
                <a:latin typeface="Segoe UI"/>
                <a:cs typeface="Segoe UI"/>
              </a:rPr>
              <a:t>0</a:t>
            </a:r>
            <a:r>
              <a:rPr sz="1500" b="1" spc="-52" baseline="2777" dirty="0">
                <a:solidFill>
                  <a:srgbClr val="002677"/>
                </a:solidFill>
                <a:latin typeface="Segoe UI"/>
                <a:cs typeface="Segoe UI"/>
              </a:rPr>
              <a:t>0</a:t>
            </a:r>
            <a:r>
              <a:rPr sz="1000" b="1" spc="-570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r>
              <a:rPr sz="1500" b="1" spc="-52" baseline="2777" dirty="0">
                <a:solidFill>
                  <a:srgbClr val="002677"/>
                </a:solidFill>
                <a:latin typeface="Segoe UI"/>
                <a:cs typeface="Segoe UI"/>
              </a:rPr>
              <a:t>0</a:t>
            </a:r>
            <a:r>
              <a:rPr sz="1000" b="1" spc="-570" dirty="0">
                <a:solidFill>
                  <a:srgbClr val="FFFFFF"/>
                </a:solidFill>
                <a:latin typeface="Segoe UI"/>
                <a:cs typeface="Segoe UI"/>
              </a:rPr>
              <a:t>0</a:t>
            </a:r>
            <a:r>
              <a:rPr sz="1500" b="1" baseline="2777" dirty="0">
                <a:solidFill>
                  <a:srgbClr val="002677"/>
                </a:solidFill>
                <a:latin typeface="Segoe UI"/>
                <a:cs typeface="Segoe UI"/>
              </a:rPr>
              <a:t>0</a:t>
            </a:r>
            <a:endParaRPr sz="1500" baseline="2777">
              <a:latin typeface="Segoe UI"/>
              <a:cs typeface="Segoe U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0" y="0"/>
                </a:moveTo>
                <a:lnTo>
                  <a:pt x="14630400" y="0"/>
                </a:lnTo>
                <a:lnTo>
                  <a:pt x="14630400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002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793991"/>
            <a:ext cx="2215896" cy="1435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4630398" cy="8229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851400"/>
            <a:ext cx="14630400" cy="3378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72705" y="6346817"/>
            <a:ext cx="688467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b="1" dirty="0">
                <a:solidFill>
                  <a:srgbClr val="E9E9E9"/>
                </a:solidFill>
                <a:latin typeface="Segoe UI"/>
                <a:cs typeface="Segoe UI"/>
              </a:rPr>
              <a:t>How</a:t>
            </a:r>
            <a:r>
              <a:rPr sz="5400" b="1" spc="-15" dirty="0">
                <a:solidFill>
                  <a:srgbClr val="E9E9E9"/>
                </a:solidFill>
                <a:latin typeface="Segoe UI"/>
                <a:cs typeface="Segoe UI"/>
              </a:rPr>
              <a:t> </a:t>
            </a:r>
            <a:r>
              <a:rPr sz="5400" b="1" spc="-5" dirty="0">
                <a:solidFill>
                  <a:srgbClr val="E9E9E9"/>
                </a:solidFill>
                <a:latin typeface="Segoe UI"/>
                <a:cs typeface="Segoe UI"/>
              </a:rPr>
              <a:t>your </a:t>
            </a:r>
            <a:r>
              <a:rPr sz="5400" b="1" dirty="0">
                <a:solidFill>
                  <a:srgbClr val="E9E9E9"/>
                </a:solidFill>
                <a:latin typeface="Segoe UI"/>
                <a:cs typeface="Segoe UI"/>
              </a:rPr>
              <a:t>pl</a:t>
            </a:r>
            <a:r>
              <a:rPr sz="5400" b="1" spc="-10" dirty="0">
                <a:solidFill>
                  <a:srgbClr val="E9E9E9"/>
                </a:solidFill>
                <a:latin typeface="Segoe UI"/>
                <a:cs typeface="Segoe UI"/>
              </a:rPr>
              <a:t>a</a:t>
            </a:r>
            <a:r>
              <a:rPr sz="5400" b="1" spc="-5" dirty="0">
                <a:solidFill>
                  <a:srgbClr val="E9E9E9"/>
                </a:solidFill>
                <a:latin typeface="Segoe UI"/>
                <a:cs typeface="Segoe UI"/>
              </a:rPr>
              <a:t>n</a:t>
            </a:r>
            <a:r>
              <a:rPr sz="5400" b="1" spc="-10" dirty="0">
                <a:solidFill>
                  <a:srgbClr val="E9E9E9"/>
                </a:solidFill>
                <a:latin typeface="Segoe UI"/>
                <a:cs typeface="Segoe UI"/>
              </a:rPr>
              <a:t> w</a:t>
            </a:r>
            <a:r>
              <a:rPr sz="5400" b="1" spc="-5" dirty="0">
                <a:solidFill>
                  <a:srgbClr val="E9E9E9"/>
                </a:solidFill>
                <a:latin typeface="Segoe UI"/>
                <a:cs typeface="Segoe UI"/>
              </a:rPr>
              <a:t>or</a:t>
            </a:r>
            <a:r>
              <a:rPr sz="5400" b="1" spc="5" dirty="0">
                <a:solidFill>
                  <a:srgbClr val="E9E9E9"/>
                </a:solidFill>
                <a:latin typeface="Segoe UI"/>
                <a:cs typeface="Segoe UI"/>
              </a:rPr>
              <a:t>k</a:t>
            </a:r>
            <a:r>
              <a:rPr sz="5400" b="1" spc="-5" dirty="0">
                <a:solidFill>
                  <a:srgbClr val="E9E9E9"/>
                </a:solidFill>
                <a:latin typeface="Segoe UI"/>
                <a:cs typeface="Segoe UI"/>
              </a:rPr>
              <a:t>s</a:t>
            </a:r>
            <a:endParaRPr sz="5400">
              <a:latin typeface="Segoe UI"/>
              <a:cs typeface="Segoe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854952"/>
            <a:ext cx="2206752" cy="13746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P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ep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fo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4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c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pc="-4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fo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rt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b</a:t>
            </a:r>
            <a:r>
              <a:rPr spc="-10" dirty="0">
                <a:solidFill>
                  <a:srgbClr val="002677"/>
                </a:solidFill>
                <a:latin typeface="Segoe UI"/>
                <a:cs typeface="Segoe UI"/>
              </a:rPr>
              <a:t>l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pc="-1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4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pc="-4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00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,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202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0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  <a:latin typeface="Segoe UI"/>
                <a:cs typeface="Segoe UI"/>
              </a:rPr>
              <a:t>3</a:t>
            </a:fld>
            <a:endParaRPr dirty="0">
              <a:solidFill>
                <a:srgbClr val="002677"/>
              </a:solidFill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79600" y="2285997"/>
            <a:ext cx="50800" cy="5029200"/>
          </a:xfrm>
          <a:custGeom>
            <a:avLst/>
            <a:gdLst/>
            <a:ahLst/>
            <a:cxnLst/>
            <a:rect l="l" t="t" r="r" b="b"/>
            <a:pathLst>
              <a:path w="50800" h="5029200">
                <a:moveTo>
                  <a:pt x="0" y="5029202"/>
                </a:moveTo>
                <a:lnTo>
                  <a:pt x="50800" y="5029202"/>
                </a:lnTo>
                <a:lnTo>
                  <a:pt x="50800" y="0"/>
                </a:lnTo>
                <a:lnTo>
                  <a:pt x="0" y="0"/>
                </a:lnTo>
                <a:lnTo>
                  <a:pt x="0" y="5029202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2677"/>
                </a:solidFill>
              </a:rPr>
              <a:t>E</a:t>
            </a:r>
            <a:r>
              <a:rPr spc="-10" dirty="0">
                <a:solidFill>
                  <a:srgbClr val="002677"/>
                </a:solidFill>
              </a:rPr>
              <a:t>n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5" dirty="0">
                <a:solidFill>
                  <a:srgbClr val="002677"/>
                </a:solidFill>
              </a:rPr>
              <a:t>o</a:t>
            </a:r>
            <a:r>
              <a:rPr spc="5" dirty="0">
                <a:solidFill>
                  <a:srgbClr val="002677"/>
                </a:solidFill>
              </a:rPr>
              <a:t>l</a:t>
            </a:r>
            <a:r>
              <a:rPr dirty="0">
                <a:solidFill>
                  <a:srgbClr val="002677"/>
                </a:solidFill>
              </a:rPr>
              <a:t>l </a:t>
            </a:r>
            <a:r>
              <a:rPr spc="5" dirty="0">
                <a:solidFill>
                  <a:srgbClr val="002677"/>
                </a:solidFill>
              </a:rPr>
              <a:t>i</a:t>
            </a:r>
            <a:r>
              <a:rPr dirty="0">
                <a:solidFill>
                  <a:srgbClr val="002677"/>
                </a:solidFill>
              </a:rPr>
              <a:t>n</a:t>
            </a:r>
            <a:r>
              <a:rPr spc="-10" dirty="0">
                <a:solidFill>
                  <a:srgbClr val="002677"/>
                </a:solidFill>
              </a:rPr>
              <a:t> </a:t>
            </a:r>
            <a:r>
              <a:rPr spc="-5" dirty="0">
                <a:solidFill>
                  <a:srgbClr val="002677"/>
                </a:solidFill>
              </a:rPr>
              <a:t>t</a:t>
            </a:r>
            <a:r>
              <a:rPr spc="5" dirty="0">
                <a:solidFill>
                  <a:srgbClr val="002677"/>
                </a:solidFill>
              </a:rPr>
              <a:t>h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10" dirty="0">
                <a:solidFill>
                  <a:srgbClr val="002677"/>
                </a:solidFill>
              </a:rPr>
              <a:t>e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10" dirty="0">
                <a:solidFill>
                  <a:srgbClr val="002677"/>
                </a:solidFill>
              </a:rPr>
              <a:t> s</a:t>
            </a:r>
            <a:r>
              <a:rPr spc="5" dirty="0">
                <a:solidFill>
                  <a:srgbClr val="002677"/>
                </a:solidFill>
              </a:rPr>
              <a:t>i</a:t>
            </a:r>
            <a:r>
              <a:rPr spc="-10" dirty="0">
                <a:solidFill>
                  <a:srgbClr val="002677"/>
                </a:solidFill>
              </a:rPr>
              <a:t>m</a:t>
            </a:r>
            <a:r>
              <a:rPr dirty="0">
                <a:solidFill>
                  <a:srgbClr val="002677"/>
                </a:solidFill>
              </a:rPr>
              <a:t>p</a:t>
            </a:r>
            <a:r>
              <a:rPr spc="5" dirty="0">
                <a:solidFill>
                  <a:srgbClr val="002677"/>
                </a:solidFill>
              </a:rPr>
              <a:t>l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10" dirty="0">
                <a:solidFill>
                  <a:srgbClr val="002677"/>
                </a:solidFill>
              </a:rPr>
              <a:t> s</a:t>
            </a:r>
            <a:r>
              <a:rPr spc="-5" dirty="0">
                <a:solidFill>
                  <a:srgbClr val="002677"/>
                </a:solidFill>
              </a:rPr>
              <a:t>t</a:t>
            </a:r>
            <a:r>
              <a:rPr spc="-10" dirty="0">
                <a:solidFill>
                  <a:srgbClr val="002677"/>
                </a:solidFill>
              </a:rPr>
              <a:t>e</a:t>
            </a:r>
            <a:r>
              <a:rPr dirty="0">
                <a:solidFill>
                  <a:srgbClr val="002677"/>
                </a:solidFill>
              </a:rPr>
              <a:t>p</a:t>
            </a:r>
            <a:r>
              <a:rPr spc="-5" dirty="0">
                <a:solidFill>
                  <a:srgbClr val="002677"/>
                </a:solidFill>
              </a:rPr>
              <a:t>s</a:t>
            </a:r>
          </a:p>
        </p:txBody>
      </p:sp>
      <p:sp>
        <p:nvSpPr>
          <p:cNvPr id="5" name="object 5"/>
          <p:cNvSpPr/>
          <p:nvPr/>
        </p:nvSpPr>
        <p:spPr>
          <a:xfrm>
            <a:off x="10947400" y="1828800"/>
            <a:ext cx="3632200" cy="5486400"/>
          </a:xfrm>
          <a:custGeom>
            <a:avLst/>
            <a:gdLst/>
            <a:ahLst/>
            <a:cxnLst/>
            <a:rect l="l" t="t" r="r" b="b"/>
            <a:pathLst>
              <a:path w="3632200" h="5486400">
                <a:moveTo>
                  <a:pt x="0" y="0"/>
                </a:moveTo>
                <a:lnTo>
                  <a:pt x="3632200" y="0"/>
                </a:lnTo>
                <a:lnTo>
                  <a:pt x="3632200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</a:rPr>
              <a:t>P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ep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dirty="0">
                <a:solidFill>
                  <a:srgbClr val="002677"/>
                </a:solidFill>
              </a:rPr>
              <a:t>r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a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20" dirty="0">
                <a:solidFill>
                  <a:srgbClr val="002677"/>
                </a:solidFill>
              </a:rPr>
              <a:t>c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spc="-15" dirty="0">
                <a:solidFill>
                  <a:srgbClr val="002677"/>
                </a:solidFill>
              </a:rPr>
              <a:t>rt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20" dirty="0">
                <a:solidFill>
                  <a:srgbClr val="002677"/>
                </a:solidFill>
              </a:rPr>
              <a:t>b</a:t>
            </a:r>
            <a:r>
              <a:rPr spc="-10" dirty="0">
                <a:solidFill>
                  <a:srgbClr val="002677"/>
                </a:solidFill>
              </a:rPr>
              <a:t>l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spc="-10" dirty="0">
                <a:solidFill>
                  <a:srgbClr val="002677"/>
                </a:solidFill>
              </a:rPr>
              <a:t>i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35" dirty="0">
                <a:solidFill>
                  <a:srgbClr val="002677"/>
                </a:solidFill>
              </a:rPr>
              <a:t>n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-3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30" dirty="0">
                <a:solidFill>
                  <a:srgbClr val="002677"/>
                </a:solidFill>
              </a:rPr>
              <a:t>n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dirty="0">
                <a:solidFill>
                  <a:srgbClr val="002677"/>
                </a:solidFill>
              </a:rPr>
              <a:t>h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00</a:t>
            </a:r>
            <a:r>
              <a:rPr dirty="0">
                <a:solidFill>
                  <a:srgbClr val="002677"/>
                </a:solidFill>
              </a:rPr>
              <a:t>,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202</a:t>
            </a:r>
            <a:r>
              <a:rPr dirty="0">
                <a:solidFill>
                  <a:srgbClr val="002677"/>
                </a:solidFill>
              </a:rPr>
              <a:t>0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</a:rPr>
              <a:t>30</a:t>
            </a:fld>
            <a:endParaRPr dirty="0">
              <a:solidFill>
                <a:srgbClr val="002677"/>
              </a:solidFill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560099"/>
              </p:ext>
            </p:extLst>
          </p:nvPr>
        </p:nvGraphicFramePr>
        <p:xfrm>
          <a:off x="-6343" y="2181945"/>
          <a:ext cx="10950903" cy="55473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8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3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9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053">
                <a:tc grid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1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1">
                      <a:solidFill>
                        <a:srgbClr val="FFFFFF"/>
                      </a:solidFill>
                      <a:prstDash val="solid"/>
                    </a:lnL>
                    <a:lnR w="12701">
                      <a:solidFill>
                        <a:srgbClr val="FFFF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1">
                <a:tc>
                  <a:txBody>
                    <a:bodyPr/>
                    <a:lstStyle/>
                    <a:p>
                      <a:pPr marL="368300">
                        <a:lnSpc>
                          <a:spcPct val="100000"/>
                        </a:lnSpc>
                      </a:pPr>
                      <a:r>
                        <a:rPr sz="7500" b="1" dirty="0">
                          <a:solidFill>
                            <a:srgbClr val="73C0FF"/>
                          </a:solidFill>
                          <a:latin typeface="Segoe UI"/>
                          <a:cs typeface="Segoe UI"/>
                        </a:rPr>
                        <a:t>1</a:t>
                      </a:r>
                      <a:endParaRPr sz="7500">
                        <a:latin typeface="Segoe UI"/>
                        <a:cs typeface="Segoe UI"/>
                      </a:endParaRPr>
                    </a:p>
                    <a:p>
                      <a:pPr marL="452755" marR="891540">
                        <a:lnSpc>
                          <a:spcPct val="111100"/>
                        </a:lnSpc>
                        <a:spcBef>
                          <a:spcPts val="4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Fi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gur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e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ou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 h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w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m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uc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h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y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u w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a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o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s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a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v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e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R w="12701">
                      <a:solidFill>
                        <a:srgbClr val="FFFFFF"/>
                      </a:solidFill>
                      <a:prstDash val="solid"/>
                    </a:lnR>
                    <a:solidFill>
                      <a:srgbClr val="002677"/>
                    </a:solidFill>
                  </a:tcPr>
                </a:tc>
                <a:tc>
                  <a:txBody>
                    <a:bodyPr/>
                    <a:lstStyle/>
                    <a:p>
                      <a:pPr marL="427990">
                        <a:lnSpc>
                          <a:spcPct val="100000"/>
                        </a:lnSpc>
                      </a:pPr>
                      <a:r>
                        <a:rPr sz="75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2</a:t>
                      </a:r>
                      <a:endParaRPr sz="7500">
                        <a:latin typeface="Segoe UI"/>
                        <a:cs typeface="Segoe UI"/>
                      </a:endParaRPr>
                    </a:p>
                    <a:p>
                      <a:pPr marL="479425" marR="890905">
                        <a:lnSpc>
                          <a:spcPct val="111100"/>
                        </a:lnSpc>
                        <a:spcBef>
                          <a:spcPts val="32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D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c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d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e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h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w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o i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ve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s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y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ou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r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m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on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ey</a:t>
                      </a:r>
                      <a:endParaRPr sz="18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1">
                      <a:solidFill>
                        <a:srgbClr val="FFFFFF"/>
                      </a:solidFill>
                      <a:prstDash val="solid"/>
                    </a:lnL>
                    <a:lnR w="12701">
                      <a:solidFill>
                        <a:srgbClr val="FFFFFF"/>
                      </a:solidFill>
                      <a:prstDash val="solid"/>
                    </a:lnR>
                    <a:solidFill>
                      <a:srgbClr val="3369FF"/>
                    </a:solidFill>
                  </a:tcPr>
                </a:tc>
                <a:tc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</a:pPr>
                      <a:r>
                        <a:rPr sz="7500" b="1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3</a:t>
                      </a:r>
                      <a:endParaRPr sz="7500" dirty="0">
                        <a:latin typeface="Segoe UI"/>
                        <a:cs typeface="Segoe UI"/>
                      </a:endParaRPr>
                    </a:p>
                    <a:p>
                      <a:pPr marL="493395" marR="1076960">
                        <a:lnSpc>
                          <a:spcPct val="1111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E</a:t>
                      </a:r>
                      <a:r>
                        <a:rPr sz="1800" b="1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nro</a:t>
                      </a:r>
                      <a:r>
                        <a:rPr sz="1800" b="1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ll </a:t>
                      </a:r>
                      <a:r>
                        <a:rPr sz="1800" b="1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b</a:t>
                      </a:r>
                      <a:r>
                        <a:rPr sz="1800" b="1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y</a:t>
                      </a:r>
                      <a:r>
                        <a:rPr sz="1800" b="1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 f</a:t>
                      </a:r>
                      <a:r>
                        <a:rPr sz="1800" b="1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illi</a:t>
                      </a:r>
                      <a:r>
                        <a:rPr sz="1800" b="1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n</a:t>
                      </a:r>
                      <a:r>
                        <a:rPr sz="1800" b="1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g </a:t>
                      </a:r>
                      <a:r>
                        <a:rPr sz="1800" b="1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ou</a:t>
                      </a:r>
                      <a:r>
                        <a:rPr sz="1800" b="1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t </a:t>
                      </a:r>
                      <a:r>
                        <a:rPr sz="1800" b="1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t</a:t>
                      </a:r>
                      <a:r>
                        <a:rPr sz="1800" b="1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he</a:t>
                      </a:r>
                      <a:r>
                        <a:rPr sz="1800" b="1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s</a:t>
                      </a:r>
                      <a:r>
                        <a:rPr sz="1800" b="1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e</a:t>
                      </a:r>
                      <a:r>
                        <a:rPr sz="1800" b="1" spc="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for</a:t>
                      </a:r>
                      <a:r>
                        <a:rPr sz="1800" b="1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m</a:t>
                      </a:r>
                      <a:r>
                        <a:rPr sz="1800" b="1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s</a:t>
                      </a:r>
                      <a:r>
                        <a:rPr sz="1800" b="1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:</a:t>
                      </a:r>
                      <a:endParaRPr sz="1800" dirty="0">
                        <a:latin typeface="Segoe UI"/>
                        <a:cs typeface="Segoe UI"/>
                      </a:endParaRPr>
                    </a:p>
                    <a:p>
                      <a:pPr marL="798830" indent="-229870">
                        <a:lnSpc>
                          <a:spcPct val="100000"/>
                        </a:lnSpc>
                        <a:spcBef>
                          <a:spcPts val="965"/>
                        </a:spcBef>
                        <a:buFont typeface="Courier New"/>
                        <a:buChar char="o"/>
                        <a:tabLst>
                          <a:tab pos="799465" algn="l"/>
                        </a:tabLst>
                      </a:pP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[E</a:t>
                      </a:r>
                      <a:r>
                        <a:rPr sz="1600" spc="-1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n</a:t>
                      </a:r>
                      <a:r>
                        <a:rPr sz="1600" spc="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r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ollm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e</a:t>
                      </a:r>
                      <a:r>
                        <a:rPr sz="1600" spc="-1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n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t</a:t>
                      </a:r>
                      <a:r>
                        <a:rPr sz="1600" spc="-1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spc="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F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o</a:t>
                      </a:r>
                      <a:r>
                        <a:rPr sz="1600" spc="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r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m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]</a:t>
                      </a:r>
                      <a:endParaRPr sz="1600" dirty="0">
                        <a:latin typeface="Segoe UI"/>
                        <a:cs typeface="Segoe UI"/>
                      </a:endParaRPr>
                    </a:p>
                    <a:p>
                      <a:pPr marL="798830" marR="721995" indent="-229870">
                        <a:lnSpc>
                          <a:spcPts val="1800"/>
                        </a:lnSpc>
                        <a:spcBef>
                          <a:spcPts val="1240"/>
                        </a:spcBef>
                        <a:buFont typeface="Courier New"/>
                        <a:buChar char="o"/>
                        <a:tabLst>
                          <a:tab pos="799465" algn="l"/>
                        </a:tabLst>
                      </a:pP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[De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sig</a:t>
                      </a:r>
                      <a:r>
                        <a:rPr sz="1600" spc="-1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n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atio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n</a:t>
                      </a:r>
                      <a:r>
                        <a:rPr sz="1600" spc="-1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o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r</a:t>
                      </a:r>
                      <a:r>
                        <a:rPr sz="1600" spc="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C</a:t>
                      </a:r>
                      <a:r>
                        <a:rPr sz="1600" spc="-1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h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a</a:t>
                      </a:r>
                      <a:r>
                        <a:rPr sz="1600" spc="-1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n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g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e of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spc="-1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B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e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n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e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ficia</a:t>
                      </a:r>
                      <a:r>
                        <a:rPr sz="1600" spc="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r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y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spc="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F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o</a:t>
                      </a:r>
                      <a:r>
                        <a:rPr sz="1600" spc="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r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m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]</a:t>
                      </a:r>
                      <a:endParaRPr sz="1600" dirty="0">
                        <a:latin typeface="Segoe UI"/>
                        <a:cs typeface="Segoe UI"/>
                      </a:endParaRPr>
                    </a:p>
                    <a:p>
                      <a:pPr marL="798830" marR="855980" indent="-229870">
                        <a:lnSpc>
                          <a:spcPts val="1800"/>
                        </a:lnSpc>
                        <a:spcBef>
                          <a:spcPts val="1200"/>
                        </a:spcBef>
                        <a:buFont typeface="Courier New"/>
                        <a:buChar char="o"/>
                        <a:tabLst>
                          <a:tab pos="799465" algn="l"/>
                        </a:tabLst>
                      </a:pP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[D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sz="1600" spc="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r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e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c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t</a:t>
                      </a:r>
                      <a:r>
                        <a:rPr sz="1600" spc="-1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T</a:t>
                      </a:r>
                      <a:r>
                        <a:rPr sz="1600" spc="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r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a</a:t>
                      </a:r>
                      <a:r>
                        <a:rPr sz="1600" spc="-1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n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sf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e</a:t>
                      </a:r>
                      <a:r>
                        <a:rPr sz="1600" spc="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r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/D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sz="1600" spc="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r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e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c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t </a:t>
                      </a:r>
                      <a:r>
                        <a:rPr sz="1600" spc="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R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o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ll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ov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er</a:t>
                      </a:r>
                      <a:r>
                        <a:rPr sz="1600" spc="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 F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o</a:t>
                      </a:r>
                      <a:r>
                        <a:rPr sz="1600" spc="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r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m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]</a:t>
                      </a:r>
                      <a:endParaRPr lang="en-US" sz="1600" dirty="0">
                        <a:solidFill>
                          <a:srgbClr val="002577"/>
                        </a:solidFill>
                        <a:latin typeface="Segoe UI"/>
                        <a:cs typeface="Segoe UI"/>
                      </a:endParaRPr>
                    </a:p>
                    <a:p>
                      <a:pPr marL="798830" marR="855980" indent="-229870">
                        <a:lnSpc>
                          <a:spcPts val="1800"/>
                        </a:lnSpc>
                        <a:spcBef>
                          <a:spcPts val="1200"/>
                        </a:spcBef>
                        <a:buFont typeface="Courier New"/>
                        <a:buChar char="o"/>
                        <a:tabLst>
                          <a:tab pos="799465" algn="l"/>
                        </a:tabLst>
                      </a:pPr>
                      <a:r>
                        <a:rPr lang="en-US"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Online Enrollment</a:t>
                      </a:r>
                      <a:endParaRPr sz="16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1">
                      <a:solidFill>
                        <a:srgbClr val="FFFFFF"/>
                      </a:solidFill>
                      <a:prstDash val="solid"/>
                    </a:lnL>
                    <a:lnR w="12701">
                      <a:solidFill>
                        <a:srgbClr val="FFFFFF"/>
                      </a:solidFill>
                      <a:prstDash val="solid"/>
                    </a:lnR>
                    <a:solidFill>
                      <a:srgbClr val="73B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39">
                <a:tc>
                  <a:txBody>
                    <a:bodyPr/>
                    <a:lstStyle/>
                    <a:p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R w="12701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endParaRPr sz="16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1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pc="-5" dirty="0">
                <a:solidFill>
                  <a:srgbClr val="002677"/>
                </a:solidFill>
              </a:rPr>
              <a:t>E</a:t>
            </a:r>
            <a:r>
              <a:rPr spc="-10" dirty="0">
                <a:solidFill>
                  <a:srgbClr val="002677"/>
                </a:solidFill>
              </a:rPr>
              <a:t>n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5" dirty="0">
                <a:solidFill>
                  <a:srgbClr val="002677"/>
                </a:solidFill>
              </a:rPr>
              <a:t>o</a:t>
            </a:r>
            <a:r>
              <a:rPr spc="5" dirty="0">
                <a:solidFill>
                  <a:srgbClr val="002677"/>
                </a:solidFill>
              </a:rPr>
              <a:t>ll</a:t>
            </a:r>
            <a:r>
              <a:rPr spc="-10" dirty="0">
                <a:solidFill>
                  <a:srgbClr val="002677"/>
                </a:solidFill>
              </a:rPr>
              <a:t>men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-5" dirty="0">
                <a:solidFill>
                  <a:srgbClr val="002677"/>
                </a:solidFill>
              </a:rPr>
              <a:t> </a:t>
            </a:r>
            <a:r>
              <a:rPr spc="-10" dirty="0">
                <a:solidFill>
                  <a:srgbClr val="002677"/>
                </a:solidFill>
              </a:rPr>
              <a:t>m</a:t>
            </a:r>
            <a:r>
              <a:rPr dirty="0">
                <a:solidFill>
                  <a:srgbClr val="002677"/>
                </a:solidFill>
              </a:rPr>
              <a:t>a</a:t>
            </a:r>
            <a:r>
              <a:rPr spc="-5" dirty="0">
                <a:solidFill>
                  <a:srgbClr val="002677"/>
                </a:solidFill>
              </a:rPr>
              <a:t>d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10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a </a:t>
            </a:r>
            <a:r>
              <a:rPr spc="-10" dirty="0">
                <a:solidFill>
                  <a:srgbClr val="002677"/>
                </a:solidFill>
              </a:rPr>
              <a:t>s</a:t>
            </a:r>
            <a:r>
              <a:rPr spc="5" dirty="0">
                <a:solidFill>
                  <a:srgbClr val="002677"/>
                </a:solidFill>
              </a:rPr>
              <a:t>i</a:t>
            </a:r>
            <a:r>
              <a:rPr spc="-10" dirty="0">
                <a:solidFill>
                  <a:srgbClr val="002677"/>
                </a:solidFill>
              </a:rPr>
              <a:t>m</a:t>
            </a:r>
            <a:r>
              <a:rPr dirty="0">
                <a:solidFill>
                  <a:srgbClr val="002677"/>
                </a:solidFill>
              </a:rPr>
              <a:t>p</a:t>
            </a:r>
            <a:r>
              <a:rPr spc="5" dirty="0">
                <a:solidFill>
                  <a:srgbClr val="002677"/>
                </a:solidFill>
              </a:rPr>
              <a:t>l</a:t>
            </a:r>
            <a:r>
              <a:rPr dirty="0">
                <a:solidFill>
                  <a:srgbClr val="002677"/>
                </a:solidFill>
              </a:rPr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1901" y="4605483"/>
            <a:ext cx="2269490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75"/>
              </a:lnSpc>
            </a:pP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You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ts val="2075"/>
              </a:lnSpc>
            </a:pP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con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bu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ti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n 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m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ount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8111" y="4605483"/>
            <a:ext cx="16516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You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r 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ll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oc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ti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2343" y="1787109"/>
            <a:ext cx="6263005" cy="836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80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2500" b="1" spc="-75" dirty="0">
                <a:solidFill>
                  <a:srgbClr val="002577"/>
                </a:solidFill>
                <a:latin typeface="Segoe UI"/>
                <a:cs typeface="Segoe UI"/>
              </a:rPr>
              <a:t>ou</a:t>
            </a:r>
            <a:r>
              <a:rPr sz="2500" b="1" spc="-75" dirty="0">
                <a:solidFill>
                  <a:srgbClr val="002577"/>
                </a:solidFill>
                <a:latin typeface="Arial"/>
                <a:cs typeface="Arial"/>
              </a:rPr>
              <a:t>’</a:t>
            </a:r>
            <a:r>
              <a:rPr sz="2500" b="1" spc="-7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2500" b="1" spc="-15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500" b="1" spc="-7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2500" b="1" spc="-75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2500" b="1" spc="-70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2500" b="1" spc="-75" dirty="0">
                <a:solidFill>
                  <a:srgbClr val="002577"/>
                </a:solidFill>
                <a:latin typeface="Segoe UI"/>
                <a:cs typeface="Segoe UI"/>
              </a:rPr>
              <a:t>om</a:t>
            </a:r>
            <a:r>
              <a:rPr sz="2500" b="1" spc="-70" dirty="0">
                <a:solidFill>
                  <a:srgbClr val="002577"/>
                </a:solidFill>
                <a:latin typeface="Segoe UI"/>
                <a:cs typeface="Segoe UI"/>
              </a:rPr>
              <a:t>ati</a:t>
            </a:r>
            <a:r>
              <a:rPr sz="2500" b="1" spc="-75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2500" b="1" spc="-70" dirty="0">
                <a:solidFill>
                  <a:srgbClr val="002577"/>
                </a:solidFill>
                <a:latin typeface="Segoe UI"/>
                <a:cs typeface="Segoe UI"/>
              </a:rPr>
              <a:t>all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2500" b="1" spc="-14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500" b="1" spc="-75" dirty="0">
                <a:solidFill>
                  <a:srgbClr val="002577"/>
                </a:solidFill>
                <a:latin typeface="Segoe UI"/>
                <a:cs typeface="Segoe UI"/>
              </a:rPr>
              <a:t>en</a:t>
            </a:r>
            <a:r>
              <a:rPr sz="2500" b="1" spc="-7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2500" b="1" spc="-7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2500" b="1" spc="-70" dirty="0">
                <a:solidFill>
                  <a:srgbClr val="002577"/>
                </a:solidFill>
                <a:latin typeface="Segoe UI"/>
                <a:cs typeface="Segoe UI"/>
              </a:rPr>
              <a:t>ll</a:t>
            </a:r>
            <a:r>
              <a:rPr sz="2500" b="1" spc="-7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2500" b="1" spc="-70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.</a:t>
            </a:r>
            <a:endParaRPr sz="25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2500" b="1" spc="-75" dirty="0">
                <a:solidFill>
                  <a:srgbClr val="002577"/>
                </a:solidFill>
                <a:latin typeface="Segoe UI"/>
                <a:cs typeface="Segoe UI"/>
              </a:rPr>
              <a:t>Bu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2500" b="1" spc="-14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500" b="1" spc="-70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2500" b="1" spc="-7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2500" b="1" spc="-14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500" b="1" spc="-75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2500" b="1" spc="-7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2500" b="1" spc="-14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500" b="1" spc="-75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2500" b="1" spc="-80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2500" b="1" spc="-7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2500" b="1" spc="-7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2500" b="1" spc="-70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2500" b="1" spc="-15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500" b="1" spc="-70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2500" b="1" spc="-80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2500" b="1" spc="-15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500" b="1" spc="-8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2500" b="1" spc="-7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2500" b="1" spc="-70" dirty="0">
                <a:solidFill>
                  <a:srgbClr val="002577"/>
                </a:solidFill>
                <a:latin typeface="Segoe UI"/>
                <a:cs typeface="Segoe UI"/>
              </a:rPr>
              <a:t>tti</a:t>
            </a:r>
            <a:r>
              <a:rPr sz="2500" b="1" spc="-7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2500" b="1" spc="-70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2500" b="1" spc="-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2500" b="1" spc="-14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500" b="1" spc="-7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f</a:t>
            </a:r>
            <a:r>
              <a:rPr sz="2500" b="1" spc="-14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500" b="1" spc="-70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2500" b="1" spc="-7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2500" b="1" spc="-14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500" b="1" spc="-80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r>
              <a:rPr sz="2500" b="1" spc="-7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2500" b="1" spc="-7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2500" b="1" spc="-70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.</a:t>
            </a:r>
            <a:endParaRPr sz="25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87111" y="3246120"/>
            <a:ext cx="1036319" cy="1036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0248" y="3236976"/>
            <a:ext cx="1060703" cy="1060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</a:rPr>
              <a:t>P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ep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dirty="0">
                <a:solidFill>
                  <a:srgbClr val="002677"/>
                </a:solidFill>
              </a:rPr>
              <a:t>r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a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20" dirty="0">
                <a:solidFill>
                  <a:srgbClr val="002677"/>
                </a:solidFill>
              </a:rPr>
              <a:t>c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spc="-15" dirty="0">
                <a:solidFill>
                  <a:srgbClr val="002677"/>
                </a:solidFill>
              </a:rPr>
              <a:t>rt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20" dirty="0">
                <a:solidFill>
                  <a:srgbClr val="002677"/>
                </a:solidFill>
              </a:rPr>
              <a:t>b</a:t>
            </a:r>
            <a:r>
              <a:rPr spc="-10" dirty="0">
                <a:solidFill>
                  <a:srgbClr val="002677"/>
                </a:solidFill>
              </a:rPr>
              <a:t>l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spc="-10" dirty="0">
                <a:solidFill>
                  <a:srgbClr val="002677"/>
                </a:solidFill>
              </a:rPr>
              <a:t>i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35" dirty="0">
                <a:solidFill>
                  <a:srgbClr val="002677"/>
                </a:solidFill>
              </a:rPr>
              <a:t>n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-3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30" dirty="0">
                <a:solidFill>
                  <a:srgbClr val="002677"/>
                </a:solidFill>
              </a:rPr>
              <a:t>n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dirty="0">
                <a:solidFill>
                  <a:srgbClr val="002677"/>
                </a:solidFill>
              </a:rPr>
              <a:t>h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00</a:t>
            </a:r>
            <a:r>
              <a:rPr dirty="0">
                <a:solidFill>
                  <a:srgbClr val="002677"/>
                </a:solidFill>
              </a:rPr>
              <a:t>,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202</a:t>
            </a:r>
            <a:r>
              <a:rPr dirty="0">
                <a:solidFill>
                  <a:srgbClr val="002677"/>
                </a:solidFill>
              </a:rPr>
              <a:t>0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</a:rPr>
              <a:t>31</a:t>
            </a:fld>
            <a:endParaRPr dirty="0">
              <a:solidFill>
                <a:srgbClr val="002677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70E330-D5A8-47CB-A2D8-9AA60288A7C7}"/>
              </a:ext>
            </a:extLst>
          </p:cNvPr>
          <p:cNvSpPr txBox="1"/>
          <p:nvPr/>
        </p:nvSpPr>
        <p:spPr>
          <a:xfrm>
            <a:off x="11277600" y="1371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Only if participants have been automatically enrolled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pc="5" dirty="0">
                <a:solidFill>
                  <a:srgbClr val="002677"/>
                </a:solidFill>
              </a:rPr>
              <a:t>H</a:t>
            </a:r>
            <a:r>
              <a:rPr spc="-10" dirty="0">
                <a:solidFill>
                  <a:srgbClr val="002677"/>
                </a:solidFill>
              </a:rPr>
              <a:t>e</a:t>
            </a:r>
            <a:r>
              <a:rPr spc="5" dirty="0">
                <a:solidFill>
                  <a:srgbClr val="002677"/>
                </a:solidFill>
              </a:rPr>
              <a:t>l</a:t>
            </a:r>
            <a:r>
              <a:rPr dirty="0">
                <a:solidFill>
                  <a:srgbClr val="002677"/>
                </a:solidFill>
              </a:rPr>
              <a:t>p</a:t>
            </a:r>
            <a:r>
              <a:rPr spc="-5" dirty="0">
                <a:solidFill>
                  <a:srgbClr val="002677"/>
                </a:solidFill>
              </a:rPr>
              <a:t> </a:t>
            </a:r>
            <a:r>
              <a:rPr spc="-10" dirty="0">
                <a:solidFill>
                  <a:srgbClr val="002677"/>
                </a:solidFill>
              </a:rPr>
              <a:t>m</a:t>
            </a:r>
            <a:r>
              <a:rPr dirty="0">
                <a:solidFill>
                  <a:srgbClr val="002677"/>
                </a:solidFill>
              </a:rPr>
              <a:t>a</a:t>
            </a:r>
            <a:r>
              <a:rPr spc="-5" dirty="0">
                <a:solidFill>
                  <a:srgbClr val="002677"/>
                </a:solidFill>
              </a:rPr>
              <a:t>n</a:t>
            </a:r>
            <a:r>
              <a:rPr dirty="0">
                <a:solidFill>
                  <a:srgbClr val="002677"/>
                </a:solidFill>
              </a:rPr>
              <a:t>a</a:t>
            </a:r>
            <a:r>
              <a:rPr spc="-5" dirty="0">
                <a:solidFill>
                  <a:srgbClr val="002677"/>
                </a:solidFill>
              </a:rPr>
              <a:t>g</a:t>
            </a:r>
            <a:r>
              <a:rPr spc="5" dirty="0">
                <a:solidFill>
                  <a:srgbClr val="002677"/>
                </a:solidFill>
              </a:rPr>
              <a:t>i</a:t>
            </a:r>
            <a:r>
              <a:rPr spc="-5" dirty="0">
                <a:solidFill>
                  <a:srgbClr val="002677"/>
                </a:solidFill>
              </a:rPr>
              <a:t>n</a:t>
            </a:r>
            <a:r>
              <a:rPr dirty="0">
                <a:solidFill>
                  <a:srgbClr val="002677"/>
                </a:solidFill>
              </a:rPr>
              <a:t>g</a:t>
            </a:r>
            <a:r>
              <a:rPr spc="-10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y</a:t>
            </a:r>
            <a:r>
              <a:rPr spc="-5" dirty="0">
                <a:solidFill>
                  <a:srgbClr val="002677"/>
                </a:solidFill>
              </a:rPr>
              <a:t>ou</a:t>
            </a:r>
            <a:r>
              <a:rPr dirty="0">
                <a:solidFill>
                  <a:srgbClr val="002677"/>
                </a:solidFill>
              </a:rPr>
              <a:t>r</a:t>
            </a:r>
            <a:r>
              <a:rPr spc="-1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a</a:t>
            </a:r>
            <a:r>
              <a:rPr spc="-5" dirty="0">
                <a:solidFill>
                  <a:srgbClr val="002677"/>
                </a:solidFill>
              </a:rPr>
              <a:t>ccoun</a:t>
            </a:r>
            <a:r>
              <a:rPr dirty="0">
                <a:solidFill>
                  <a:srgbClr val="002677"/>
                </a:solidFill>
              </a:rPr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2343" y="1781013"/>
            <a:ext cx="3282315" cy="836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7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2500" b="1" spc="-75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2500" b="1" spc="-70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2500" b="1" spc="-75" dirty="0">
                <a:solidFill>
                  <a:srgbClr val="002577"/>
                </a:solidFill>
                <a:latin typeface="Segoe UI"/>
                <a:cs typeface="Segoe UI"/>
              </a:rPr>
              <a:t>om</a:t>
            </a:r>
            <a:r>
              <a:rPr sz="2500" b="1" spc="-70" dirty="0">
                <a:solidFill>
                  <a:srgbClr val="002577"/>
                </a:solidFill>
                <a:latin typeface="Segoe UI"/>
                <a:cs typeface="Segoe UI"/>
              </a:rPr>
              <a:t>at</a:t>
            </a:r>
            <a:r>
              <a:rPr sz="2500" b="1" spc="-7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2500" b="1" spc="-14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500" b="1" spc="-75" dirty="0">
                <a:solidFill>
                  <a:srgbClr val="002577"/>
                </a:solidFill>
                <a:latin typeface="Segoe UI"/>
                <a:cs typeface="Segoe UI"/>
              </a:rPr>
              <a:t>p</a:t>
            </a:r>
            <a:r>
              <a:rPr sz="2500" b="1" spc="-80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2500" b="1" spc="-75" dirty="0">
                <a:solidFill>
                  <a:srgbClr val="002577"/>
                </a:solidFill>
                <a:latin typeface="Segoe UI"/>
                <a:cs typeface="Segoe UI"/>
              </a:rPr>
              <a:t>on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2500" b="1" spc="-15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500" b="1" spc="-70" dirty="0">
                <a:solidFill>
                  <a:srgbClr val="002577"/>
                </a:solidFill>
                <a:latin typeface="Segoe UI"/>
                <a:cs typeface="Segoe UI"/>
              </a:rPr>
              <a:t>li</a:t>
            </a:r>
            <a:r>
              <a:rPr sz="2500" b="1" spc="-75" dirty="0">
                <a:solidFill>
                  <a:srgbClr val="002577"/>
                </a:solidFill>
                <a:latin typeface="Segoe UI"/>
                <a:cs typeface="Segoe UI"/>
              </a:rPr>
              <a:t>ne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:</a:t>
            </a:r>
            <a:endParaRPr sz="25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3675" b="1" spc="-82" baseline="1133" dirty="0">
                <a:solidFill>
                  <a:srgbClr val="3369FF"/>
                </a:solidFill>
                <a:latin typeface="Segoe UI Historic"/>
                <a:cs typeface="Segoe UI Historic"/>
              </a:rPr>
              <a:t>(</a:t>
            </a:r>
            <a:r>
              <a:rPr sz="2500" b="1" spc="-75" dirty="0">
                <a:solidFill>
                  <a:srgbClr val="3369FF"/>
                </a:solidFill>
                <a:latin typeface="Segoe UI"/>
                <a:cs typeface="Segoe UI"/>
              </a:rPr>
              <a:t>866</a:t>
            </a:r>
            <a:r>
              <a:rPr sz="3675" b="1" spc="37" baseline="1133" dirty="0">
                <a:solidFill>
                  <a:srgbClr val="3369FF"/>
                </a:solidFill>
                <a:latin typeface="Segoe UI Historic"/>
                <a:cs typeface="Segoe UI Historic"/>
              </a:rPr>
              <a:t>)</a:t>
            </a:r>
            <a:r>
              <a:rPr sz="3675" b="1" spc="-179" baseline="1133" dirty="0">
                <a:solidFill>
                  <a:srgbClr val="3369FF"/>
                </a:solidFill>
                <a:latin typeface="Segoe UI Historic"/>
                <a:cs typeface="Segoe UI Historic"/>
              </a:rPr>
              <a:t> </a:t>
            </a:r>
            <a:r>
              <a:rPr sz="2500" b="1" spc="-75" dirty="0">
                <a:solidFill>
                  <a:srgbClr val="3369FF"/>
                </a:solidFill>
                <a:latin typeface="Segoe UI"/>
                <a:cs typeface="Segoe UI"/>
              </a:rPr>
              <a:t>440</a:t>
            </a:r>
            <a:r>
              <a:rPr sz="2500" b="1" spc="-70" dirty="0">
                <a:solidFill>
                  <a:srgbClr val="3369FF"/>
                </a:solidFill>
                <a:latin typeface="Segoe UI"/>
                <a:cs typeface="Segoe UI"/>
              </a:rPr>
              <a:t>-</a:t>
            </a:r>
            <a:r>
              <a:rPr sz="2500" b="1" spc="-75" dirty="0">
                <a:solidFill>
                  <a:srgbClr val="3369FF"/>
                </a:solidFill>
                <a:latin typeface="Segoe UI"/>
                <a:cs typeface="Segoe UI"/>
              </a:rPr>
              <a:t>5980</a:t>
            </a:r>
            <a:endParaRPr sz="2500" dirty="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66264" y="4959051"/>
            <a:ext cx="3314065" cy="144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080">
              <a:lnSpc>
                <a:spcPts val="1989"/>
              </a:lnSpc>
            </a:pP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800" b="1" spc="-1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to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mer </a:t>
            </a:r>
            <a:r>
              <a:rPr sz="1800" b="1" spc="-1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er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vi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e 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pr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nt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e: </a:t>
            </a:r>
            <a:r>
              <a:rPr sz="1750" b="1" spc="30" dirty="0">
                <a:solidFill>
                  <a:srgbClr val="002577"/>
                </a:solidFill>
                <a:latin typeface="Segoe UI Historic"/>
                <a:cs typeface="Segoe UI Historic"/>
              </a:rPr>
              <a:t>(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800</a:t>
            </a:r>
            <a:r>
              <a:rPr sz="1750" b="1" spc="25" dirty="0">
                <a:solidFill>
                  <a:srgbClr val="002577"/>
                </a:solidFill>
                <a:latin typeface="Segoe UI Historic"/>
                <a:cs typeface="Segoe UI Historic"/>
              </a:rPr>
              <a:t>)</a:t>
            </a:r>
            <a:r>
              <a:rPr sz="1750" b="1" spc="35" dirty="0">
                <a:solidFill>
                  <a:srgbClr val="002577"/>
                </a:solidFill>
                <a:latin typeface="Segoe UI Historic"/>
                <a:cs typeface="Segoe UI Historic"/>
              </a:rPr>
              <a:t> 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528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-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0204</a:t>
            </a:r>
            <a:endParaRPr sz="1800" dirty="0">
              <a:latin typeface="Segoe UI"/>
              <a:cs typeface="Segoe UI"/>
            </a:endParaRPr>
          </a:p>
          <a:p>
            <a:pPr marL="12700" marR="1150620">
              <a:lnSpc>
                <a:spcPts val="1989"/>
              </a:lnSpc>
              <a:spcBef>
                <a:spcPts val="1370"/>
              </a:spcBef>
            </a:pP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Mon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d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y </a:t>
            </a:r>
            <a:r>
              <a:rPr sz="1800"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z="1800" spc="-1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02677"/>
                </a:solidFill>
                <a:latin typeface="Segoe UI"/>
                <a:cs typeface="Segoe UI"/>
              </a:rPr>
              <a:t>Thu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sd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y: 8: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30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a.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m.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to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7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p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.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m.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ET</a:t>
            </a:r>
            <a:endParaRPr sz="1800" dirty="0">
              <a:latin typeface="Segoe UI"/>
              <a:cs typeface="Segoe UI"/>
            </a:endParaRPr>
          </a:p>
          <a:p>
            <a:pPr marL="12700">
              <a:lnSpc>
                <a:spcPts val="1980"/>
              </a:lnSpc>
            </a:pP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Fr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d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y: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spc="5" dirty="0">
                <a:solidFill>
                  <a:srgbClr val="002677"/>
                </a:solidFill>
                <a:latin typeface="Segoe UI"/>
                <a:cs typeface="Segoe UI"/>
              </a:rPr>
              <a:t>8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: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30 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a.m.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to</a:t>
            </a:r>
            <a:r>
              <a:rPr sz="1800" spc="-1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2677"/>
                </a:solidFill>
                <a:latin typeface="Segoe UI"/>
                <a:cs typeface="Segoe UI"/>
              </a:rPr>
              <a:t>5 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p.m.</a:t>
            </a:r>
            <a:r>
              <a:rPr sz="1800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2677"/>
                </a:solidFill>
                <a:latin typeface="Segoe UI"/>
                <a:cs typeface="Segoe UI"/>
              </a:rPr>
              <a:t>ET</a:t>
            </a:r>
            <a:endParaRPr sz="1800" dirty="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01454" y="4959051"/>
            <a:ext cx="1508760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89"/>
              </a:lnSpc>
            </a:pP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You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r 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f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nc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l 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prof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b="1" spc="-15" dirty="0">
                <a:solidFill>
                  <a:srgbClr val="002577"/>
                </a:solidFill>
                <a:latin typeface="Segoe UI"/>
                <a:cs typeface="Segoe UI"/>
              </a:rPr>
              <a:t>ss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on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76800" y="3590544"/>
            <a:ext cx="1045463" cy="1048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12808" y="3590544"/>
            <a:ext cx="1082039" cy="1057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</a:rPr>
              <a:t>P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ep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dirty="0">
                <a:solidFill>
                  <a:srgbClr val="002677"/>
                </a:solidFill>
              </a:rPr>
              <a:t>r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a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20" dirty="0">
                <a:solidFill>
                  <a:srgbClr val="002677"/>
                </a:solidFill>
              </a:rPr>
              <a:t>c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spc="-15" dirty="0">
                <a:solidFill>
                  <a:srgbClr val="002677"/>
                </a:solidFill>
              </a:rPr>
              <a:t>rt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20" dirty="0">
                <a:solidFill>
                  <a:srgbClr val="002677"/>
                </a:solidFill>
              </a:rPr>
              <a:t>b</a:t>
            </a:r>
            <a:r>
              <a:rPr spc="-10" dirty="0">
                <a:solidFill>
                  <a:srgbClr val="002677"/>
                </a:solidFill>
              </a:rPr>
              <a:t>l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spc="-10" dirty="0">
                <a:solidFill>
                  <a:srgbClr val="002677"/>
                </a:solidFill>
              </a:rPr>
              <a:t>i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35" dirty="0">
                <a:solidFill>
                  <a:srgbClr val="002677"/>
                </a:solidFill>
              </a:rPr>
              <a:t>n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-3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30" dirty="0">
                <a:solidFill>
                  <a:srgbClr val="002677"/>
                </a:solidFill>
              </a:rPr>
              <a:t>n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dirty="0">
                <a:solidFill>
                  <a:srgbClr val="002677"/>
                </a:solidFill>
              </a:rPr>
              <a:t>h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00</a:t>
            </a:r>
            <a:r>
              <a:rPr dirty="0">
                <a:solidFill>
                  <a:srgbClr val="002677"/>
                </a:solidFill>
              </a:rPr>
              <a:t>,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202</a:t>
            </a:r>
            <a:r>
              <a:rPr dirty="0">
                <a:solidFill>
                  <a:srgbClr val="002677"/>
                </a:solidFill>
              </a:rPr>
              <a:t>0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</a:rPr>
              <a:t>32</a:t>
            </a:fld>
            <a:endParaRPr dirty="0">
              <a:solidFill>
                <a:srgbClr val="002677"/>
              </a:solidFill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9A415572-0DA4-4845-8646-93784B271164}"/>
              </a:ext>
            </a:extLst>
          </p:cNvPr>
          <p:cNvSpPr txBox="1"/>
          <p:nvPr/>
        </p:nvSpPr>
        <p:spPr>
          <a:xfrm>
            <a:off x="685800" y="4890298"/>
            <a:ext cx="3314065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080">
              <a:lnSpc>
                <a:spcPts val="1989"/>
              </a:lnSpc>
            </a:pPr>
            <a:r>
              <a:rPr lang="en-US" sz="1800" b="1" dirty="0">
                <a:solidFill>
                  <a:srgbClr val="002577"/>
                </a:solidFill>
                <a:latin typeface="Segoe UI"/>
                <a:cs typeface="Segoe UI"/>
              </a:rPr>
              <a:t>On-line account management</a:t>
            </a:r>
            <a:endParaRPr sz="1800" dirty="0">
              <a:latin typeface="Segoe UI"/>
              <a:cs typeface="Segoe UI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9311D4F-E236-43B6-B225-EBAC1D219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9" y="3623681"/>
            <a:ext cx="1442720" cy="144272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dirty="0">
                <a:solidFill>
                  <a:srgbClr val="002677"/>
                </a:solidFill>
              </a:rPr>
              <a:t>Yo</a:t>
            </a:r>
            <a:r>
              <a:rPr spc="-10" dirty="0">
                <a:solidFill>
                  <a:srgbClr val="002677"/>
                </a:solidFill>
              </a:rPr>
              <a:t>u</a:t>
            </a:r>
            <a:r>
              <a:rPr spc="-5" dirty="0">
                <a:solidFill>
                  <a:srgbClr val="002677"/>
                </a:solidFill>
              </a:rPr>
              <a:t>r</a:t>
            </a:r>
            <a:r>
              <a:rPr spc="-10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a</a:t>
            </a:r>
            <a:r>
              <a:rPr spc="-10" dirty="0">
                <a:solidFill>
                  <a:srgbClr val="002677"/>
                </a:solidFill>
              </a:rPr>
              <a:t>cc</a:t>
            </a:r>
            <a:r>
              <a:rPr spc="-5" dirty="0">
                <a:solidFill>
                  <a:srgbClr val="002677"/>
                </a:solidFill>
              </a:rPr>
              <a:t>o</a:t>
            </a:r>
            <a:r>
              <a:rPr spc="-10" dirty="0">
                <a:solidFill>
                  <a:srgbClr val="002677"/>
                </a:solidFill>
              </a:rPr>
              <a:t>un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-5" dirty="0">
                <a:solidFill>
                  <a:srgbClr val="002677"/>
                </a:solidFill>
              </a:rPr>
              <a:t> </a:t>
            </a:r>
            <a:r>
              <a:rPr spc="5" dirty="0">
                <a:solidFill>
                  <a:srgbClr val="002677"/>
                </a:solidFill>
              </a:rPr>
              <a:t>i</a:t>
            </a:r>
            <a:r>
              <a:rPr spc="-5" dirty="0">
                <a:solidFill>
                  <a:srgbClr val="002677"/>
                </a:solidFill>
              </a:rPr>
              <a:t>s</a:t>
            </a:r>
            <a:r>
              <a:rPr spc="-10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p</a:t>
            </a:r>
            <a:r>
              <a:rPr spc="-5" dirty="0">
                <a:solidFill>
                  <a:srgbClr val="002677"/>
                </a:solidFill>
              </a:rPr>
              <a:t>o</a:t>
            </a:r>
            <a:r>
              <a:rPr spc="-10" dirty="0">
                <a:solidFill>
                  <a:srgbClr val="002677"/>
                </a:solidFill>
              </a:rPr>
              <a:t>r</a:t>
            </a:r>
            <a:r>
              <a:rPr spc="-5" dirty="0">
                <a:solidFill>
                  <a:srgbClr val="002677"/>
                </a:solidFill>
              </a:rPr>
              <a:t>t</a:t>
            </a:r>
            <a:r>
              <a:rPr dirty="0">
                <a:solidFill>
                  <a:srgbClr val="002677"/>
                </a:solidFill>
              </a:rPr>
              <a:t>ab</a:t>
            </a:r>
            <a:r>
              <a:rPr spc="5" dirty="0">
                <a:solidFill>
                  <a:srgbClr val="002677"/>
                </a:solidFill>
              </a:rPr>
              <a:t>l</a:t>
            </a:r>
            <a:r>
              <a:rPr dirty="0">
                <a:solidFill>
                  <a:srgbClr val="002677"/>
                </a:solidFill>
              </a:rPr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88740" y="4638282"/>
            <a:ext cx="298767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5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thd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ls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a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b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ut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on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s 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all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we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en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cond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ion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re 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m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718" y="4638282"/>
            <a:ext cx="202057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spc="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co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b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on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re 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al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 100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% 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v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98200" y="4638282"/>
            <a:ext cx="1723389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5" dirty="0">
                <a:solidFill>
                  <a:srgbClr val="002577"/>
                </a:solidFill>
                <a:latin typeface="Segoe UI"/>
                <a:cs typeface="Segoe UI"/>
              </a:rPr>
              <a:t>V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m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y 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app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ly 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o 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m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p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loy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mat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24702" y="4638282"/>
            <a:ext cx="159639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Ta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xes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app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endParaRPr sz="16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po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wi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thd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1650" baseline="25252" dirty="0">
                <a:solidFill>
                  <a:srgbClr val="002577"/>
                </a:solidFill>
                <a:latin typeface="Segoe UI"/>
                <a:cs typeface="Segoe UI"/>
              </a:rPr>
              <a:t>3</a:t>
            </a:r>
            <a:endParaRPr sz="1650" baseline="25252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5224" y="7229215"/>
            <a:ext cx="549783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3 </a:t>
            </a:r>
            <a:r>
              <a:rPr sz="800" spc="5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Ta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x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app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h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b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b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b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59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½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h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ave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n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b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n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v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ng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an 5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s.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2343" y="1781013"/>
            <a:ext cx="5160010" cy="836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7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2500" b="1" spc="-70" dirty="0">
                <a:solidFill>
                  <a:srgbClr val="002577"/>
                </a:solidFill>
                <a:latin typeface="Segoe UI"/>
                <a:cs typeface="Segoe UI"/>
              </a:rPr>
              <a:t>ak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2500" b="1" spc="-15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500" b="1" spc="-7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2500" b="1" spc="-14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500" b="1" spc="-80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r>
              <a:rPr sz="2500" b="1" spc="-70" dirty="0">
                <a:solidFill>
                  <a:srgbClr val="002577"/>
                </a:solidFill>
                <a:latin typeface="Segoe UI"/>
                <a:cs typeface="Segoe UI"/>
              </a:rPr>
              <a:t>it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2500" b="1" spc="-15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500" b="1" spc="-70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2500" b="1" spc="-7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2500" b="1" spc="-14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500" b="1" spc="-80" dirty="0">
                <a:solidFill>
                  <a:srgbClr val="002577"/>
                </a:solidFill>
                <a:latin typeface="Segoe UI"/>
                <a:cs typeface="Segoe UI"/>
              </a:rPr>
              <a:t>wh</a:t>
            </a:r>
            <a:r>
              <a:rPr sz="2500" b="1" spc="-7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2500" b="1" spc="-7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2500" b="1" spc="-7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2500" b="1" spc="-80" dirty="0">
                <a:solidFill>
                  <a:srgbClr val="002577"/>
                </a:solidFill>
                <a:latin typeface="Segoe UI"/>
                <a:cs typeface="Segoe UI"/>
              </a:rPr>
              <a:t>v</a:t>
            </a:r>
            <a:r>
              <a:rPr sz="2500" b="1" spc="-7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2500" b="1" spc="-14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500" b="1" spc="-70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2500" b="1" spc="-7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2500" b="1" spc="-14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500" b="1" spc="-70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endParaRPr sz="25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2500" b="1" spc="-8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f</a:t>
            </a:r>
            <a:r>
              <a:rPr sz="2500" b="1" spc="-14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500" b="1" spc="-70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2500" b="1" spc="-7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2500" b="1" spc="-14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500" b="1" spc="-70" dirty="0">
                <a:solidFill>
                  <a:srgbClr val="002577"/>
                </a:solidFill>
                <a:latin typeface="Segoe UI"/>
                <a:cs typeface="Segoe UI"/>
              </a:rPr>
              <a:t>tak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2500" b="1" spc="-15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500" b="1" spc="-70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2500" b="1" spc="-75" dirty="0">
                <a:solidFill>
                  <a:srgbClr val="002577"/>
                </a:solidFill>
                <a:latin typeface="Segoe UI"/>
                <a:cs typeface="Segoe UI"/>
              </a:rPr>
              <a:t>ou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2500" b="1" spc="-14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500" b="1" spc="-7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2500" b="1" spc="-75" dirty="0">
                <a:solidFill>
                  <a:srgbClr val="002577"/>
                </a:solidFill>
                <a:latin typeface="Segoe UI"/>
                <a:cs typeface="Segoe UI"/>
              </a:rPr>
              <a:t>ccoun</a:t>
            </a:r>
            <a:r>
              <a:rPr sz="2500" b="1" spc="-70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,</a:t>
            </a:r>
            <a:r>
              <a:rPr sz="2500" b="1" spc="-15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500" b="1" spc="-75" dirty="0">
                <a:solidFill>
                  <a:srgbClr val="002577"/>
                </a:solidFill>
                <a:latin typeface="Segoe UI"/>
                <a:cs typeface="Segoe UI"/>
              </a:rPr>
              <a:t>remember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:</a:t>
            </a:r>
            <a:endParaRPr sz="2500">
              <a:latin typeface="Segoe UI"/>
              <a:cs typeface="Segoe U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27703" y="3093720"/>
            <a:ext cx="1347215" cy="1350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35823" y="3130295"/>
            <a:ext cx="1313687" cy="1316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725911" y="3221735"/>
            <a:ext cx="1051559" cy="1054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" y="3276600"/>
            <a:ext cx="996696" cy="999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</a:rPr>
              <a:t>P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ep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dirty="0">
                <a:solidFill>
                  <a:srgbClr val="002677"/>
                </a:solidFill>
              </a:rPr>
              <a:t>r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a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20" dirty="0">
                <a:solidFill>
                  <a:srgbClr val="002677"/>
                </a:solidFill>
              </a:rPr>
              <a:t>c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spc="-15" dirty="0">
                <a:solidFill>
                  <a:srgbClr val="002677"/>
                </a:solidFill>
              </a:rPr>
              <a:t>rt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20" dirty="0">
                <a:solidFill>
                  <a:srgbClr val="002677"/>
                </a:solidFill>
              </a:rPr>
              <a:t>b</a:t>
            </a:r>
            <a:r>
              <a:rPr spc="-10" dirty="0">
                <a:solidFill>
                  <a:srgbClr val="002677"/>
                </a:solidFill>
              </a:rPr>
              <a:t>l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spc="-10" dirty="0">
                <a:solidFill>
                  <a:srgbClr val="002677"/>
                </a:solidFill>
              </a:rPr>
              <a:t>i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35" dirty="0">
                <a:solidFill>
                  <a:srgbClr val="002677"/>
                </a:solidFill>
              </a:rPr>
              <a:t>n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-3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30" dirty="0">
                <a:solidFill>
                  <a:srgbClr val="002677"/>
                </a:solidFill>
              </a:rPr>
              <a:t>n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dirty="0">
                <a:solidFill>
                  <a:srgbClr val="002677"/>
                </a:solidFill>
              </a:rPr>
              <a:t>h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00</a:t>
            </a:r>
            <a:r>
              <a:rPr dirty="0">
                <a:solidFill>
                  <a:srgbClr val="002677"/>
                </a:solidFill>
              </a:rPr>
              <a:t>,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202</a:t>
            </a:r>
            <a:r>
              <a:rPr dirty="0">
                <a:solidFill>
                  <a:srgbClr val="002677"/>
                </a:solidFill>
              </a:rPr>
              <a:t>0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</a:rPr>
              <a:t>33</a:t>
            </a:fld>
            <a:endParaRPr dirty="0">
              <a:solidFill>
                <a:srgbClr val="002677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630398" cy="822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851400"/>
            <a:ext cx="14630400" cy="3378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90004" y="6355233"/>
            <a:ext cx="9463405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200" b="1" spc="-11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5200" b="1" spc="-9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5200" b="1" spc="-10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5200" b="1" spc="-110" dirty="0">
                <a:solidFill>
                  <a:srgbClr val="FFFFFF"/>
                </a:solidFill>
                <a:latin typeface="Segoe UI"/>
                <a:cs typeface="Segoe UI"/>
              </a:rPr>
              <a:t>olli</a:t>
            </a:r>
            <a:r>
              <a:rPr sz="5200" b="1" spc="-9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5200" b="1" dirty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r>
              <a:rPr sz="5200" b="1" spc="-19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5200" b="1" spc="-105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5200" b="1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5200" b="1" spc="-19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5200" b="1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5200" b="1" spc="-2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5200" b="1" spc="-100" dirty="0">
                <a:solidFill>
                  <a:srgbClr val="FFFFFF"/>
                </a:solidFill>
                <a:latin typeface="Segoe UI"/>
                <a:cs typeface="Segoe UI"/>
              </a:rPr>
              <a:t>mana</a:t>
            </a:r>
            <a:r>
              <a:rPr sz="5200" b="1" spc="-95" dirty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r>
              <a:rPr sz="5200" b="1" spc="-1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5200" b="1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5200" b="1" spc="-19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5200" b="1" spc="-100" dirty="0">
                <a:solidFill>
                  <a:srgbClr val="FFFFFF"/>
                </a:solidFill>
                <a:latin typeface="Segoe UI"/>
                <a:cs typeface="Segoe UI"/>
              </a:rPr>
              <a:t>acc</a:t>
            </a:r>
            <a:r>
              <a:rPr sz="5200" b="1" spc="-1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5200" b="1" spc="-95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5200" b="1" spc="-10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5200" b="1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endParaRPr sz="52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793991"/>
            <a:ext cx="2215896" cy="1435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605768" y="7650567"/>
            <a:ext cx="3202940" cy="16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30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000" b="1" spc="-1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000" b="1" spc="-20" dirty="0">
                <a:solidFill>
                  <a:srgbClr val="FFFFFF"/>
                </a:solidFill>
                <a:latin typeface="Segoe UI"/>
                <a:cs typeface="Segoe UI"/>
              </a:rPr>
              <a:t>ep</a:t>
            </a:r>
            <a:r>
              <a:rPr sz="1000" b="1" spc="-3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000" b="1" spc="-1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000" b="1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000" b="1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Segoe UI"/>
                <a:cs typeface="Segoe UI"/>
              </a:rPr>
              <a:t>fo</a:t>
            </a:r>
            <a:r>
              <a:rPr sz="1000" b="1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000" b="1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000" b="1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00" b="1" spc="-20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1000" b="1" spc="-32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500" b="1" spc="-480" baseline="2777" dirty="0">
                <a:solidFill>
                  <a:srgbClr val="002677"/>
                </a:solidFill>
                <a:latin typeface="Segoe UI"/>
                <a:cs typeface="Segoe UI"/>
              </a:rPr>
              <a:t>P</a:t>
            </a:r>
            <a:r>
              <a:rPr sz="1000" b="1" spc="-630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1500" b="1" spc="-22" baseline="2777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500" b="1" spc="-517" baseline="2777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000" b="1" spc="-55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1500" b="1" spc="-615" baseline="2777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1000" b="1" spc="-22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500" b="1" spc="-525" baseline="2777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000" b="1" spc="-7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500" b="1" spc="-825" baseline="2777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000" b="1" spc="-1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000" b="1" spc="-4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500" b="1" spc="-30" baseline="2777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000" b="1" spc="-620" dirty="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sz="1500" b="1" spc="-44" baseline="2777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500" b="1" spc="-465" baseline="2777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000" b="1" spc="-10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1000" b="1" spc="-52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500" b="1" spc="-15" baseline="2777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1500" b="1" spc="-179" baseline="2777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000" b="1" spc="-31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500" b="1" spc="-465" baseline="2777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000" b="1" spc="-2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000" b="1" spc="-37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500" b="1" spc="-345" baseline="2777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000" b="1" spc="-85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500" b="1" spc="-322" baseline="2777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1000" b="1" spc="-19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500" b="1" spc="-307" baseline="2777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000" b="1" spc="-35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500" b="1" spc="-15" baseline="2777" dirty="0">
                <a:solidFill>
                  <a:srgbClr val="002677"/>
                </a:solidFill>
                <a:latin typeface="Segoe UI"/>
                <a:cs typeface="Segoe UI"/>
              </a:rPr>
              <a:t>l</a:t>
            </a:r>
            <a:r>
              <a:rPr sz="1500" b="1" spc="-727" baseline="2777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000" b="1" spc="-190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1500" b="1" spc="-937" baseline="2777"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z="1000" b="1" spc="-2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000" b="1" spc="-54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500" b="1" spc="-52" baseline="2777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000" b="1" spc="-37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500" b="1" spc="-22" baseline="2777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500" b="1" spc="-472" baseline="2777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500" b="1" spc="-472" baseline="2777"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z="1000" b="1" spc="-40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1500" b="1" spc="-885" baseline="2777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z="1000" b="1" spc="-6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500" b="1" spc="-869" baseline="2777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000" b="1" spc="-5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500" b="1" spc="-877" baseline="2777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000" b="1" spc="-1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000" b="1" spc="-425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1500" b="1" spc="-22" baseline="2777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500" b="1" spc="-480" baseline="2777"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z="1000" b="1" spc="-30" dirty="0">
                <a:solidFill>
                  <a:srgbClr val="FFFFFF"/>
                </a:solidFill>
                <a:latin typeface="Segoe UI"/>
                <a:cs typeface="Segoe UI"/>
              </a:rPr>
              <a:t>00</a:t>
            </a:r>
            <a:r>
              <a:rPr sz="1000" b="1" spc="-27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1500" b="1" spc="-89" baseline="2777" dirty="0">
                <a:solidFill>
                  <a:srgbClr val="002677"/>
                </a:solidFill>
                <a:latin typeface="Segoe UI"/>
                <a:cs typeface="Segoe UI"/>
              </a:rPr>
              <a:t>0</a:t>
            </a:r>
            <a:r>
              <a:rPr sz="1000" b="1" spc="-545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r>
              <a:rPr sz="1500" b="1" baseline="2777" dirty="0">
                <a:solidFill>
                  <a:srgbClr val="002677"/>
                </a:solidFill>
                <a:latin typeface="Segoe UI"/>
                <a:cs typeface="Segoe UI"/>
              </a:rPr>
              <a:t>,</a:t>
            </a:r>
            <a:r>
              <a:rPr sz="1500" b="1" spc="-44" baseline="2777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000" b="1" spc="-570" dirty="0">
                <a:solidFill>
                  <a:srgbClr val="FFFFFF"/>
                </a:solidFill>
                <a:latin typeface="Segoe UI"/>
                <a:cs typeface="Segoe UI"/>
              </a:rPr>
              <a:t>0</a:t>
            </a:r>
            <a:r>
              <a:rPr sz="1500" b="1" spc="-52" baseline="2777" dirty="0">
                <a:solidFill>
                  <a:srgbClr val="002677"/>
                </a:solidFill>
                <a:latin typeface="Segoe UI"/>
                <a:cs typeface="Segoe UI"/>
              </a:rPr>
              <a:t>0</a:t>
            </a:r>
            <a:r>
              <a:rPr sz="1000" b="1" spc="-570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r>
              <a:rPr sz="1500" b="1" spc="-52" baseline="2777" dirty="0">
                <a:solidFill>
                  <a:srgbClr val="002677"/>
                </a:solidFill>
                <a:latin typeface="Segoe UI"/>
                <a:cs typeface="Segoe UI"/>
              </a:rPr>
              <a:t>0</a:t>
            </a:r>
            <a:r>
              <a:rPr sz="1000" b="1" spc="-570" dirty="0">
                <a:solidFill>
                  <a:srgbClr val="FFFFFF"/>
                </a:solidFill>
                <a:latin typeface="Segoe UI"/>
                <a:cs typeface="Segoe UI"/>
              </a:rPr>
              <a:t>0</a:t>
            </a:r>
            <a:r>
              <a:rPr sz="1500" b="1" baseline="2777" dirty="0">
                <a:solidFill>
                  <a:srgbClr val="002677"/>
                </a:solidFill>
                <a:latin typeface="Segoe UI"/>
                <a:cs typeface="Segoe UI"/>
              </a:rPr>
              <a:t>0</a:t>
            </a:r>
            <a:endParaRPr sz="1500" baseline="2777">
              <a:latin typeface="Segoe UI"/>
              <a:cs typeface="Segoe U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200" y="0"/>
            <a:ext cx="7315200" cy="8229600"/>
          </a:xfrm>
          <a:custGeom>
            <a:avLst/>
            <a:gdLst/>
            <a:ahLst/>
            <a:cxnLst/>
            <a:rect l="l" t="t" r="r" b="b"/>
            <a:pathLst>
              <a:path w="7315200" h="8229600">
                <a:moveTo>
                  <a:pt x="0" y="0"/>
                </a:moveTo>
                <a:lnTo>
                  <a:pt x="7315200" y="0"/>
                </a:lnTo>
                <a:lnTo>
                  <a:pt x="7315200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002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42959" y="1548383"/>
            <a:ext cx="5114544" cy="5654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93301" y="1600200"/>
            <a:ext cx="4958995" cy="5498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pc="-10" dirty="0"/>
              <a:t>W</a:t>
            </a:r>
            <a:r>
              <a:rPr dirty="0"/>
              <a:t>ho</a:t>
            </a:r>
            <a:r>
              <a:rPr spc="-10" dirty="0"/>
              <a:t> </a:t>
            </a:r>
            <a:r>
              <a:rPr spc="5" dirty="0"/>
              <a:t>i</a:t>
            </a:r>
            <a:r>
              <a:rPr dirty="0"/>
              <a:t>s</a:t>
            </a:r>
            <a:r>
              <a:rPr spc="-10" dirty="0"/>
              <a:t> </a:t>
            </a:r>
            <a:r>
              <a:rPr spc="-5" dirty="0"/>
              <a:t>St</a:t>
            </a:r>
            <a:r>
              <a:rPr spc="5" dirty="0"/>
              <a:t>a</a:t>
            </a:r>
            <a:r>
              <a:rPr spc="-5" dirty="0"/>
              <a:t>d</a:t>
            </a:r>
            <a:r>
              <a:rPr spc="5" dirty="0"/>
              <a:t>i</a:t>
            </a:r>
            <a:r>
              <a:rPr spc="-5" dirty="0"/>
              <a:t>o</a:t>
            </a:r>
            <a:r>
              <a:rPr dirty="0"/>
              <a:t>n</a:t>
            </a:r>
            <a:r>
              <a:rPr spc="-15" dirty="0"/>
              <a:t> </a:t>
            </a:r>
            <a:r>
              <a:rPr spc="-10" dirty="0"/>
              <a:t>re</a:t>
            </a:r>
            <a:r>
              <a:rPr dirty="0"/>
              <a:t>ti</a:t>
            </a:r>
            <a:r>
              <a:rPr spc="-10" dirty="0"/>
              <a:t>remen</a:t>
            </a:r>
            <a:r>
              <a:rPr spc="-5" dirty="0"/>
              <a:t>t</a:t>
            </a:r>
            <a:r>
              <a:rPr dirty="0"/>
              <a:t>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4136" y="7218911"/>
            <a:ext cx="244146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7F7F7F"/>
                </a:solidFill>
                <a:latin typeface="Segoe UI"/>
                <a:cs typeface="Segoe UI"/>
              </a:rPr>
              <a:t>4 </a:t>
            </a:r>
            <a:r>
              <a:rPr sz="900" spc="-80" dirty="0">
                <a:solidFill>
                  <a:srgbClr val="7F7F7F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7F7F7F"/>
                </a:solidFill>
                <a:latin typeface="Segoe UI"/>
                <a:cs typeface="Segoe UI"/>
              </a:rPr>
              <a:t>S</a:t>
            </a:r>
            <a:r>
              <a:rPr sz="900" spc="-10" dirty="0">
                <a:solidFill>
                  <a:srgbClr val="7F7F7F"/>
                </a:solidFill>
                <a:latin typeface="Segoe UI"/>
                <a:cs typeface="Segoe UI"/>
              </a:rPr>
              <a:t>t</a:t>
            </a:r>
            <a:r>
              <a:rPr sz="900" spc="-5" dirty="0">
                <a:solidFill>
                  <a:srgbClr val="7F7F7F"/>
                </a:solidFill>
                <a:latin typeface="Segoe UI"/>
                <a:cs typeface="Segoe UI"/>
              </a:rPr>
              <a:t>a</a:t>
            </a:r>
            <a:r>
              <a:rPr sz="900" spc="-15" dirty="0">
                <a:solidFill>
                  <a:srgbClr val="7F7F7F"/>
                </a:solidFill>
                <a:latin typeface="Segoe UI"/>
                <a:cs typeface="Segoe UI"/>
              </a:rPr>
              <a:t>d</a:t>
            </a:r>
            <a:r>
              <a:rPr sz="900" spc="-10" dirty="0">
                <a:solidFill>
                  <a:srgbClr val="7F7F7F"/>
                </a:solidFill>
                <a:latin typeface="Segoe UI"/>
                <a:cs typeface="Segoe UI"/>
              </a:rPr>
              <a:t>i</a:t>
            </a:r>
            <a:r>
              <a:rPr sz="900" spc="-5" dirty="0">
                <a:solidFill>
                  <a:srgbClr val="7F7F7F"/>
                </a:solidFill>
                <a:latin typeface="Segoe UI"/>
                <a:cs typeface="Segoe UI"/>
              </a:rPr>
              <a:t>o</a:t>
            </a:r>
            <a:r>
              <a:rPr sz="900" dirty="0">
                <a:solidFill>
                  <a:srgbClr val="7F7F7F"/>
                </a:solidFill>
                <a:latin typeface="Segoe UI"/>
                <a:cs typeface="Segoe UI"/>
              </a:rPr>
              <a:t>n</a:t>
            </a:r>
            <a:r>
              <a:rPr sz="900" spc="5" dirty="0">
                <a:solidFill>
                  <a:srgbClr val="7F7F7F"/>
                </a:solidFill>
                <a:latin typeface="Segoe UI"/>
                <a:cs typeface="Segoe UI"/>
              </a:rPr>
              <a:t> </a:t>
            </a:r>
            <a:r>
              <a:rPr sz="900" spc="-10" dirty="0">
                <a:solidFill>
                  <a:srgbClr val="7F7F7F"/>
                </a:solidFill>
                <a:latin typeface="Segoe UI"/>
                <a:cs typeface="Segoe UI"/>
              </a:rPr>
              <a:t>d</a:t>
            </a:r>
            <a:r>
              <a:rPr sz="900" dirty="0">
                <a:solidFill>
                  <a:srgbClr val="7F7F7F"/>
                </a:solidFill>
                <a:latin typeface="Segoe UI"/>
                <a:cs typeface="Segoe UI"/>
              </a:rPr>
              <a:t>a</a:t>
            </a:r>
            <a:r>
              <a:rPr sz="900" spc="-5" dirty="0">
                <a:solidFill>
                  <a:srgbClr val="7F7F7F"/>
                </a:solidFill>
                <a:latin typeface="Segoe UI"/>
                <a:cs typeface="Segoe UI"/>
              </a:rPr>
              <a:t>t</a:t>
            </a:r>
            <a:r>
              <a:rPr sz="900" dirty="0">
                <a:solidFill>
                  <a:srgbClr val="7F7F7F"/>
                </a:solidFill>
                <a:latin typeface="Segoe UI"/>
                <a:cs typeface="Segoe UI"/>
              </a:rPr>
              <a:t>a</a:t>
            </a:r>
            <a:r>
              <a:rPr sz="900" spc="-5" dirty="0">
                <a:solidFill>
                  <a:srgbClr val="7F7F7F"/>
                </a:solidFill>
                <a:latin typeface="Segoe UI"/>
                <a:cs typeface="Segoe UI"/>
              </a:rPr>
              <a:t>,</a:t>
            </a:r>
            <a:r>
              <a:rPr sz="900" spc="5" dirty="0">
                <a:solidFill>
                  <a:srgbClr val="7F7F7F"/>
                </a:solidFill>
                <a:latin typeface="Segoe UI"/>
                <a:cs typeface="Segoe UI"/>
              </a:rPr>
              <a:t> </a:t>
            </a:r>
            <a:r>
              <a:rPr sz="900" dirty="0">
                <a:solidFill>
                  <a:srgbClr val="7F7F7F"/>
                </a:solidFill>
                <a:latin typeface="Segoe UI"/>
                <a:cs typeface="Segoe UI"/>
              </a:rPr>
              <a:t>as</a:t>
            </a:r>
            <a:r>
              <a:rPr sz="900" spc="5" dirty="0">
                <a:solidFill>
                  <a:srgbClr val="7F7F7F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7F7F7F"/>
                </a:solidFill>
                <a:latin typeface="Segoe UI"/>
                <a:cs typeface="Segoe UI"/>
              </a:rPr>
              <a:t>o</a:t>
            </a:r>
            <a:r>
              <a:rPr sz="900" dirty="0">
                <a:solidFill>
                  <a:srgbClr val="7F7F7F"/>
                </a:solidFill>
                <a:latin typeface="Segoe UI"/>
                <a:cs typeface="Segoe UI"/>
              </a:rPr>
              <a:t>f</a:t>
            </a:r>
            <a:r>
              <a:rPr sz="900" spc="5" dirty="0">
                <a:solidFill>
                  <a:srgbClr val="7F7F7F"/>
                </a:solidFill>
                <a:latin typeface="Segoe UI"/>
                <a:cs typeface="Segoe UI"/>
              </a:rPr>
              <a:t> </a:t>
            </a:r>
            <a:r>
              <a:rPr lang="en-US" sz="900" dirty="0">
                <a:solidFill>
                  <a:srgbClr val="7F7F7F"/>
                </a:solidFill>
                <a:latin typeface="Segoe UI"/>
                <a:cs typeface="Segoe UI"/>
              </a:rPr>
              <a:t>December 31, 2021</a:t>
            </a:r>
            <a:r>
              <a:rPr sz="800" dirty="0">
                <a:solidFill>
                  <a:srgbClr val="7F7F7F"/>
                </a:solidFill>
                <a:latin typeface="Calibri"/>
                <a:cs typeface="Calibri"/>
              </a:rPr>
              <a:t>.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031350" y="459461"/>
            <a:ext cx="3141849" cy="3996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4215" y="1597107"/>
            <a:ext cx="5610225" cy="3046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pc="-5" dirty="0">
                <a:solidFill>
                  <a:srgbClr val="002577"/>
                </a:solidFill>
                <a:latin typeface="Segoe UI"/>
                <a:cs typeface="Segoe UI"/>
              </a:rPr>
              <a:t>A managed account includes professional advice across a multitude of integrated investment options to promote  a positive retirement income. It is not a one-size-fits all solution. A managed account considers not only the participant’s age, but other factors, such as their attitude toward risk, to determine the best way to invest an employee’s assets.</a:t>
            </a:r>
            <a:endParaRPr lang="en-US" sz="1800" spc="-5" dirty="0">
              <a:solidFill>
                <a:srgbClr val="002577"/>
              </a:solidFill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</a:pPr>
            <a:endParaRPr lang="en-US" spc="-5" dirty="0">
              <a:solidFill>
                <a:srgbClr val="002577"/>
              </a:solidFill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F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un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d 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v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5" dirty="0">
                <a:solidFill>
                  <a:srgbClr val="002577"/>
                </a:solidFill>
                <a:latin typeface="Segoe UI"/>
                <a:cs typeface="Segoe UI"/>
              </a:rPr>
              <a:t>2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5 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ear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a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,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 o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ff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er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p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er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on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li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z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ed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re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re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me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 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v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es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me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 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p to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emp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yee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a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 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ear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ly 4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,</a:t>
            </a:r>
            <a:r>
              <a:rPr lang="en-US" spc="-10" dirty="0">
                <a:solidFill>
                  <a:srgbClr val="002577"/>
                </a:solidFill>
                <a:latin typeface="Segoe UI"/>
                <a:cs typeface="Segoe UI"/>
              </a:rPr>
              <a:t>000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m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p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es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.</a:t>
            </a:r>
            <a:r>
              <a:rPr sz="1350" baseline="37037" dirty="0">
                <a:solidFill>
                  <a:srgbClr val="002577"/>
                </a:solidFill>
                <a:latin typeface="Segoe UI"/>
                <a:cs typeface="Segoe UI"/>
              </a:rPr>
              <a:t>4</a:t>
            </a:r>
            <a:endParaRPr sz="1350" baseline="37037" dirty="0">
              <a:latin typeface="Segoe UI"/>
              <a:cs typeface="Segoe U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P</a:t>
            </a:r>
            <a:r>
              <a:rPr spc="-15" dirty="0"/>
              <a:t>r</a:t>
            </a:r>
            <a:r>
              <a:rPr spc="-20" dirty="0"/>
              <a:t>ep</a:t>
            </a:r>
            <a:r>
              <a:rPr spc="-30" dirty="0"/>
              <a:t>a</a:t>
            </a:r>
            <a:r>
              <a:rPr spc="-15" dirty="0"/>
              <a:t>r</a:t>
            </a:r>
            <a:r>
              <a:rPr dirty="0"/>
              <a:t>e</a:t>
            </a:r>
            <a:r>
              <a:rPr spc="-30" dirty="0"/>
              <a:t> </a:t>
            </a:r>
            <a:r>
              <a:rPr spc="-25" dirty="0"/>
              <a:t>fo</a:t>
            </a:r>
            <a:r>
              <a:rPr dirty="0"/>
              <a:t>r</a:t>
            </a:r>
            <a:r>
              <a:rPr spc="-25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spc="-20" dirty="0"/>
              <a:t>c</a:t>
            </a:r>
            <a:r>
              <a:rPr spc="-25" dirty="0"/>
              <a:t>o</a:t>
            </a:r>
            <a:r>
              <a:rPr spc="-45" dirty="0"/>
              <a:t>m</a:t>
            </a:r>
            <a:r>
              <a:rPr spc="-25" dirty="0"/>
              <a:t>fo</a:t>
            </a:r>
            <a:r>
              <a:rPr spc="-15" dirty="0"/>
              <a:t>rt</a:t>
            </a:r>
            <a:r>
              <a:rPr spc="-30" dirty="0"/>
              <a:t>a</a:t>
            </a:r>
            <a:r>
              <a:rPr spc="-20" dirty="0"/>
              <a:t>b</a:t>
            </a:r>
            <a:r>
              <a:rPr spc="-10" dirty="0"/>
              <a:t>l</a:t>
            </a:r>
            <a:r>
              <a:rPr dirty="0"/>
              <a:t>e</a:t>
            </a:r>
            <a:r>
              <a:rPr spc="-30" dirty="0"/>
              <a:t> </a:t>
            </a:r>
            <a:r>
              <a:rPr spc="-15" dirty="0"/>
              <a:t>r</a:t>
            </a:r>
            <a:r>
              <a:rPr spc="-20" dirty="0"/>
              <a:t>e</a:t>
            </a:r>
            <a:r>
              <a:rPr spc="-15" dirty="0"/>
              <a:t>t</a:t>
            </a:r>
            <a:r>
              <a:rPr spc="-10" dirty="0"/>
              <a:t>i</a:t>
            </a:r>
            <a:r>
              <a:rPr spc="-15" dirty="0"/>
              <a:t>r</a:t>
            </a:r>
            <a:r>
              <a:rPr spc="-20" dirty="0"/>
              <a:t>e</a:t>
            </a:r>
            <a:r>
              <a:rPr spc="-45" dirty="0"/>
              <a:t>m</a:t>
            </a:r>
            <a:r>
              <a:rPr spc="-20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35" dirty="0"/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-35" dirty="0"/>
              <a:t>M</a:t>
            </a:r>
            <a:r>
              <a:rPr spc="-25" dirty="0"/>
              <a:t>o</a:t>
            </a:r>
            <a:r>
              <a:rPr spc="-30" dirty="0"/>
              <a:t>n</a:t>
            </a:r>
            <a:r>
              <a:rPr spc="-15" dirty="0"/>
              <a:t>t</a:t>
            </a:r>
            <a:r>
              <a:rPr dirty="0"/>
              <a:t>h</a:t>
            </a:r>
            <a:r>
              <a:rPr spc="-40" dirty="0"/>
              <a:t> </a:t>
            </a:r>
            <a:r>
              <a:rPr spc="-30" dirty="0"/>
              <a:t>00</a:t>
            </a:r>
            <a:r>
              <a:rPr dirty="0"/>
              <a:t>,</a:t>
            </a:r>
            <a:r>
              <a:rPr spc="-25" dirty="0"/>
              <a:t> </a:t>
            </a:r>
            <a:r>
              <a:rPr spc="-30" dirty="0"/>
              <a:t>202</a:t>
            </a:r>
            <a:r>
              <a:rPr dirty="0"/>
              <a:t>0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3</a:t>
            </a:r>
            <a:r>
              <a:rPr spc="-30" dirty="0"/>
              <a:t>9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" y="2286000"/>
            <a:ext cx="0" cy="5029200"/>
          </a:xfrm>
          <a:custGeom>
            <a:avLst/>
            <a:gdLst/>
            <a:ahLst/>
            <a:cxnLst/>
            <a:rect l="l" t="t" r="r" b="b"/>
            <a:pathLst>
              <a:path h="5029200">
                <a:moveTo>
                  <a:pt x="0" y="5029199"/>
                </a:moveTo>
                <a:lnTo>
                  <a:pt x="0" y="0"/>
                </a:lnTo>
                <a:lnTo>
                  <a:pt x="0" y="5029199"/>
                </a:lnTo>
                <a:close/>
              </a:path>
            </a:pathLst>
          </a:custGeom>
          <a:solidFill>
            <a:srgbClr val="002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56818" y="2285997"/>
            <a:ext cx="16510" cy="5029200"/>
          </a:xfrm>
          <a:custGeom>
            <a:avLst/>
            <a:gdLst/>
            <a:ahLst/>
            <a:cxnLst/>
            <a:rect l="l" t="t" r="r" b="b"/>
            <a:pathLst>
              <a:path w="16509" h="5029200">
                <a:moveTo>
                  <a:pt x="0" y="5029202"/>
                </a:moveTo>
                <a:lnTo>
                  <a:pt x="15981" y="5029202"/>
                </a:lnTo>
                <a:lnTo>
                  <a:pt x="15981" y="0"/>
                </a:lnTo>
                <a:lnTo>
                  <a:pt x="0" y="0"/>
                </a:lnTo>
                <a:lnTo>
                  <a:pt x="0" y="5029202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48485" y="2206659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934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48485" y="7315200"/>
            <a:ext cx="0" cy="104139"/>
          </a:xfrm>
          <a:custGeom>
            <a:avLst/>
            <a:gdLst/>
            <a:ahLst/>
            <a:cxnLst/>
            <a:rect l="l" t="t" r="r" b="b"/>
            <a:pathLst>
              <a:path h="104140">
                <a:moveTo>
                  <a:pt x="0" y="10353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87300" y="2181945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104052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87300" y="7315200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882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50912" y="2194302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91695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50912" y="7315200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91182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82304" y="2285997"/>
            <a:ext cx="5490845" cy="502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31800" algn="ctr">
              <a:lnSpc>
                <a:spcPct val="100000"/>
              </a:lnSpc>
            </a:pPr>
            <a:r>
              <a:rPr sz="7500" b="1" dirty="0">
                <a:solidFill>
                  <a:srgbClr val="002577"/>
                </a:solidFill>
                <a:latin typeface="Segoe UI"/>
                <a:cs typeface="Segoe UI"/>
              </a:rPr>
              <a:t>3</a:t>
            </a:r>
            <a:endParaRPr sz="7500">
              <a:latin typeface="Segoe UI"/>
              <a:cs typeface="Segoe UI"/>
            </a:endParaRPr>
          </a:p>
          <a:p>
            <a:pPr marL="2309495" marR="776605">
              <a:lnSpc>
                <a:spcPct val="111100"/>
              </a:lnSpc>
              <a:spcBef>
                <a:spcPts val="325"/>
              </a:spcBef>
            </a:pP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Sect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ion 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le 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oe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s 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he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e 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On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b="1" spc="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 t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wo li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72800" y="1947552"/>
            <a:ext cx="3657600" cy="5581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1009">
              <a:lnSpc>
                <a:spcPct val="100000"/>
              </a:lnSpc>
            </a:pPr>
            <a:r>
              <a:rPr sz="7500" b="1" dirty="0">
                <a:solidFill>
                  <a:srgbClr val="002577"/>
                </a:solidFill>
                <a:latin typeface="Segoe UI"/>
                <a:cs typeface="Segoe UI"/>
              </a:rPr>
              <a:t>4</a:t>
            </a:r>
            <a:endParaRPr sz="7500">
              <a:latin typeface="Segoe UI"/>
              <a:cs typeface="Segoe UI"/>
            </a:endParaRPr>
          </a:p>
          <a:p>
            <a:pPr marL="476250" marR="776605">
              <a:lnSpc>
                <a:spcPct val="111100"/>
              </a:lnSpc>
              <a:spcBef>
                <a:spcPts val="325"/>
              </a:spcBef>
            </a:pP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Sect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ion 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le 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oe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s 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he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e 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On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b="1" spc="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 t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wo li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Yo</a:t>
            </a:r>
            <a:r>
              <a:rPr spc="-10" dirty="0"/>
              <a:t>u</a:t>
            </a:r>
            <a:r>
              <a:rPr spc="-5" dirty="0"/>
              <a:t>r</a:t>
            </a:r>
            <a:r>
              <a:rPr spc="-10" dirty="0"/>
              <a:t> </a:t>
            </a:r>
            <a:r>
              <a:rPr spc="-15" dirty="0"/>
              <a:t>r</a:t>
            </a:r>
            <a:r>
              <a:rPr spc="-10" dirty="0"/>
              <a:t>e</a:t>
            </a:r>
            <a:r>
              <a:rPr spc="-5" dirty="0"/>
              <a:t>t</a:t>
            </a:r>
            <a:r>
              <a:rPr spc="5" dirty="0"/>
              <a:t>i</a:t>
            </a:r>
            <a:r>
              <a:rPr spc="-15" dirty="0"/>
              <a:t>r</a:t>
            </a:r>
            <a:r>
              <a:rPr spc="-10" dirty="0"/>
              <a:t>emen</a:t>
            </a:r>
            <a:r>
              <a:rPr dirty="0"/>
              <a:t>t</a:t>
            </a:r>
            <a:r>
              <a:rPr spc="-5" dirty="0"/>
              <a:t> </a:t>
            </a:r>
            <a:r>
              <a:rPr dirty="0"/>
              <a:t>p</a:t>
            </a:r>
            <a:r>
              <a:rPr spc="5" dirty="0"/>
              <a:t>l</a:t>
            </a:r>
            <a:r>
              <a:rPr dirty="0"/>
              <a:t>an</a:t>
            </a:r>
            <a:r>
              <a:rPr spc="-10" dirty="0"/>
              <a:t> </a:t>
            </a:r>
            <a:r>
              <a:rPr spc="5" dirty="0"/>
              <a:t>i</a:t>
            </a:r>
            <a:r>
              <a:rPr spc="-10" dirty="0"/>
              <a:t>n</a:t>
            </a:r>
            <a:r>
              <a:rPr dirty="0"/>
              <a:t>v</a:t>
            </a:r>
            <a:r>
              <a:rPr spc="-10" dirty="0"/>
              <a:t>e</a:t>
            </a:r>
            <a:r>
              <a:rPr spc="-5" dirty="0"/>
              <a:t>st</a:t>
            </a:r>
            <a:r>
              <a:rPr spc="-10" dirty="0"/>
              <a:t>men</a:t>
            </a:r>
            <a:r>
              <a:rPr dirty="0"/>
              <a:t>t</a:t>
            </a:r>
            <a:r>
              <a:rPr spc="-5" dirty="0"/>
              <a:t> o</a:t>
            </a:r>
            <a:r>
              <a:rPr dirty="0"/>
              <a:t>p</a:t>
            </a:r>
            <a:r>
              <a:rPr spc="-5" dirty="0"/>
              <a:t>t</a:t>
            </a:r>
            <a:r>
              <a:rPr spc="5" dirty="0"/>
              <a:t>i</a:t>
            </a:r>
            <a:r>
              <a:rPr spc="-5" dirty="0"/>
              <a:t>o</a:t>
            </a:r>
            <a:r>
              <a:rPr spc="-10" dirty="0"/>
              <a:t>n</a:t>
            </a:r>
            <a:r>
              <a:rPr spc="-5" dirty="0"/>
              <a:t>s</a:t>
            </a:r>
          </a:p>
        </p:txBody>
      </p:sp>
      <p:sp>
        <p:nvSpPr>
          <p:cNvPr id="13" name="object 13"/>
          <p:cNvSpPr/>
          <p:nvPr/>
        </p:nvSpPr>
        <p:spPr>
          <a:xfrm>
            <a:off x="6" y="2286000"/>
            <a:ext cx="5490845" cy="5029200"/>
          </a:xfrm>
          <a:custGeom>
            <a:avLst/>
            <a:gdLst/>
            <a:ahLst/>
            <a:cxnLst/>
            <a:rect l="l" t="t" r="r" b="b"/>
            <a:pathLst>
              <a:path w="5490845" h="5029200">
                <a:moveTo>
                  <a:pt x="0" y="0"/>
                </a:moveTo>
                <a:lnTo>
                  <a:pt x="5490496" y="0"/>
                </a:lnTo>
                <a:lnTo>
                  <a:pt x="5490496" y="5029199"/>
                </a:lnTo>
                <a:lnTo>
                  <a:pt x="0" y="5029199"/>
                </a:lnTo>
                <a:lnTo>
                  <a:pt x="0" y="0"/>
                </a:lnTo>
                <a:close/>
              </a:path>
            </a:pathLst>
          </a:custGeom>
          <a:solidFill>
            <a:srgbClr val="002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82304" y="2285997"/>
            <a:ext cx="5490845" cy="5029200"/>
          </a:xfrm>
          <a:custGeom>
            <a:avLst/>
            <a:gdLst/>
            <a:ahLst/>
            <a:cxnLst/>
            <a:rect l="l" t="t" r="r" b="b"/>
            <a:pathLst>
              <a:path w="5490845" h="5029200">
                <a:moveTo>
                  <a:pt x="0" y="0"/>
                </a:moveTo>
                <a:lnTo>
                  <a:pt x="5490495" y="0"/>
                </a:lnTo>
                <a:lnTo>
                  <a:pt x="5490495" y="5029202"/>
                </a:lnTo>
                <a:lnTo>
                  <a:pt x="0" y="5029202"/>
                </a:lnTo>
                <a:lnTo>
                  <a:pt x="0" y="0"/>
                </a:lnTo>
                <a:close/>
              </a:path>
            </a:pathLst>
          </a:custGeom>
          <a:solidFill>
            <a:srgbClr val="336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82291" y="2206659"/>
            <a:ext cx="0" cy="5212080"/>
          </a:xfrm>
          <a:custGeom>
            <a:avLst/>
            <a:gdLst/>
            <a:ahLst/>
            <a:cxnLst/>
            <a:rect l="l" t="t" r="r" b="b"/>
            <a:pathLst>
              <a:path h="5212080">
                <a:moveTo>
                  <a:pt x="0" y="0"/>
                </a:moveTo>
                <a:lnTo>
                  <a:pt x="1" y="52120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40392" y="3633171"/>
            <a:ext cx="3693795" cy="558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800" b="1" spc="-1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on</a:t>
            </a:r>
            <a:r>
              <a:rPr sz="1800" b="1" spc="-1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lized </a:t>
            </a:r>
            <a:r>
              <a:rPr sz="1800" b="1" spc="-10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ou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eme</a:t>
            </a: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t </a:t>
            </a:r>
            <a:r>
              <a:rPr sz="1800" b="1" spc="-1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ccoun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t wi</a:t>
            </a: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1800" b="1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800" b="1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800" b="1" spc="-10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Li</a:t>
            </a: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54479" y="3620979"/>
            <a:ext cx="15551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Do-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t-Yours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elf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972800" y="1947552"/>
            <a:ext cx="3657600" cy="5581650"/>
          </a:xfrm>
          <a:custGeom>
            <a:avLst/>
            <a:gdLst/>
            <a:ahLst/>
            <a:cxnLst/>
            <a:rect l="l" t="t" r="r" b="b"/>
            <a:pathLst>
              <a:path w="3657600" h="5581650">
                <a:moveTo>
                  <a:pt x="0" y="0"/>
                </a:moveTo>
                <a:lnTo>
                  <a:pt x="3657600" y="0"/>
                </a:lnTo>
                <a:lnTo>
                  <a:pt x="3657600" y="5581403"/>
                </a:lnTo>
                <a:lnTo>
                  <a:pt x="0" y="55814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47229" y="4537698"/>
            <a:ext cx="3656965" cy="160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ts val="1910"/>
              </a:lnSpc>
              <a:buFont typeface="Courier New"/>
              <a:buChar char="o"/>
              <a:tabLst>
                <a:tab pos="287020" algn="l"/>
              </a:tabLst>
            </a:pP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 co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e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a sim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e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q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onna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re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.</a:t>
            </a:r>
            <a:endParaRPr sz="1600">
              <a:latin typeface="Segoe UI"/>
              <a:cs typeface="Segoe UI"/>
            </a:endParaRPr>
          </a:p>
          <a:p>
            <a:pPr marL="287020" marR="830580">
              <a:lnSpc>
                <a:spcPts val="1920"/>
              </a:lnSpc>
              <a:spcBef>
                <a:spcPts val="50"/>
              </a:spcBef>
            </a:pP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ad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ion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il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ild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a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olio j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st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for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yo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.</a:t>
            </a:r>
            <a:endParaRPr sz="1600">
              <a:latin typeface="Segoe UI"/>
              <a:cs typeface="Segoe UI"/>
            </a:endParaRPr>
          </a:p>
          <a:p>
            <a:pPr marL="287020" marR="608330" indent="-274320">
              <a:lnSpc>
                <a:spcPct val="101299"/>
              </a:lnSpc>
              <a:spcBef>
                <a:spcPts val="1085"/>
              </a:spcBef>
              <a:buFont typeface="Courier New"/>
              <a:buChar char="o"/>
              <a:tabLst>
                <a:tab pos="287020" algn="l"/>
              </a:tabLst>
            </a:pP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ma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y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ovi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add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nal 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fo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at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ion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 t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o 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elp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re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at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e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a m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ore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 p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er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so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lize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 p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oli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o.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33513" y="4537698"/>
            <a:ext cx="3104515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5080" indent="-274320">
              <a:lnSpc>
                <a:spcPts val="1900"/>
              </a:lnSpc>
            </a:pP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o</a:t>
            </a:r>
            <a:r>
              <a:rPr sz="1600" spc="2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ct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 t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v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nt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s offere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yo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 r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ir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em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pl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an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33513" y="5174730"/>
            <a:ext cx="3143885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5080" indent="-274320">
              <a:lnSpc>
                <a:spcPts val="1900"/>
              </a:lnSpc>
            </a:pPr>
            <a:r>
              <a:rPr sz="1600" dirty="0">
                <a:solidFill>
                  <a:srgbClr val="FFFFFF"/>
                </a:solidFill>
                <a:latin typeface="Courier New"/>
                <a:cs typeface="Courier New"/>
              </a:rPr>
              <a:t>o</a:t>
            </a:r>
            <a:r>
              <a:rPr sz="1600" spc="235" dirty="0">
                <a:solidFill>
                  <a:srgbClr val="FFFFFF"/>
                </a:solidFill>
                <a:latin typeface="Courier New"/>
                <a:cs typeface="Courier New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on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6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ke 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ha</a:t>
            </a:r>
            <a:r>
              <a:rPr sz="1600" spc="-1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s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o yo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6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60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Segoe UI"/>
                <a:cs typeface="Segoe UI"/>
              </a:rPr>
              <a:t>tf</a:t>
            </a:r>
            <a:r>
              <a:rPr sz="1600" spc="-5" dirty="0">
                <a:solidFill>
                  <a:srgbClr val="FFFFFF"/>
                </a:solidFill>
                <a:latin typeface="Segoe UI"/>
                <a:cs typeface="Segoe UI"/>
              </a:rPr>
              <a:t>olio.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031350" y="459461"/>
            <a:ext cx="3141849" cy="3996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52744" y="2551176"/>
            <a:ext cx="597407" cy="771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559" y="2267711"/>
            <a:ext cx="1225296" cy="1225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P</a:t>
            </a:r>
            <a:r>
              <a:rPr spc="-15" dirty="0"/>
              <a:t>r</a:t>
            </a:r>
            <a:r>
              <a:rPr spc="-20" dirty="0"/>
              <a:t>ep</a:t>
            </a:r>
            <a:r>
              <a:rPr spc="-30" dirty="0"/>
              <a:t>a</a:t>
            </a:r>
            <a:r>
              <a:rPr spc="-15" dirty="0"/>
              <a:t>r</a:t>
            </a:r>
            <a:r>
              <a:rPr dirty="0"/>
              <a:t>e</a:t>
            </a:r>
            <a:r>
              <a:rPr spc="-30" dirty="0"/>
              <a:t> </a:t>
            </a:r>
            <a:r>
              <a:rPr spc="-25" dirty="0"/>
              <a:t>fo</a:t>
            </a:r>
            <a:r>
              <a:rPr dirty="0"/>
              <a:t>r</a:t>
            </a:r>
            <a:r>
              <a:rPr spc="-25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spc="-20" dirty="0"/>
              <a:t>c</a:t>
            </a:r>
            <a:r>
              <a:rPr spc="-25" dirty="0"/>
              <a:t>o</a:t>
            </a:r>
            <a:r>
              <a:rPr spc="-45" dirty="0"/>
              <a:t>m</a:t>
            </a:r>
            <a:r>
              <a:rPr spc="-25" dirty="0"/>
              <a:t>fo</a:t>
            </a:r>
            <a:r>
              <a:rPr spc="-15" dirty="0"/>
              <a:t>rt</a:t>
            </a:r>
            <a:r>
              <a:rPr spc="-30" dirty="0"/>
              <a:t>a</a:t>
            </a:r>
            <a:r>
              <a:rPr spc="-20" dirty="0"/>
              <a:t>b</a:t>
            </a:r>
            <a:r>
              <a:rPr spc="-10" dirty="0"/>
              <a:t>l</a:t>
            </a:r>
            <a:r>
              <a:rPr dirty="0"/>
              <a:t>e</a:t>
            </a:r>
            <a:r>
              <a:rPr spc="-30" dirty="0"/>
              <a:t> </a:t>
            </a:r>
            <a:r>
              <a:rPr spc="-15" dirty="0"/>
              <a:t>r</a:t>
            </a:r>
            <a:r>
              <a:rPr spc="-20" dirty="0"/>
              <a:t>e</a:t>
            </a:r>
            <a:r>
              <a:rPr spc="-15" dirty="0"/>
              <a:t>t</a:t>
            </a:r>
            <a:r>
              <a:rPr spc="-10" dirty="0"/>
              <a:t>i</a:t>
            </a:r>
            <a:r>
              <a:rPr spc="-15" dirty="0"/>
              <a:t>r</a:t>
            </a:r>
            <a:r>
              <a:rPr spc="-20" dirty="0"/>
              <a:t>e</a:t>
            </a:r>
            <a:r>
              <a:rPr spc="-45" dirty="0"/>
              <a:t>m</a:t>
            </a:r>
            <a:r>
              <a:rPr spc="-20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35" dirty="0"/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-35" dirty="0"/>
              <a:t>M</a:t>
            </a:r>
            <a:r>
              <a:rPr spc="-25" dirty="0"/>
              <a:t>o</a:t>
            </a:r>
            <a:r>
              <a:rPr spc="-30" dirty="0"/>
              <a:t>n</a:t>
            </a:r>
            <a:r>
              <a:rPr spc="-15" dirty="0"/>
              <a:t>t</a:t>
            </a:r>
            <a:r>
              <a:rPr dirty="0"/>
              <a:t>h</a:t>
            </a:r>
            <a:r>
              <a:rPr spc="-40" dirty="0"/>
              <a:t> </a:t>
            </a:r>
            <a:r>
              <a:rPr spc="-30" dirty="0"/>
              <a:t>00</a:t>
            </a:r>
            <a:r>
              <a:rPr dirty="0"/>
              <a:t>,</a:t>
            </a:r>
            <a:r>
              <a:rPr spc="-25" dirty="0"/>
              <a:t> </a:t>
            </a:r>
            <a:r>
              <a:rPr spc="-30" dirty="0"/>
              <a:t>202</a:t>
            </a:r>
            <a:r>
              <a:rPr dirty="0"/>
              <a:t>0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4</a:t>
            </a:r>
            <a:r>
              <a:rPr spc="-30" dirty="0"/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683082-70DF-4092-B104-FF87ED2A3DD1}"/>
              </a:ext>
            </a:extLst>
          </p:cNvPr>
          <p:cNvSpPr txBox="1"/>
          <p:nvPr/>
        </p:nvSpPr>
        <p:spPr>
          <a:xfrm>
            <a:off x="11275256" y="1335169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Only if Stadion is selected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pc="-5" dirty="0"/>
              <a:t>R</a:t>
            </a:r>
            <a:r>
              <a:rPr spc="-10" dirty="0"/>
              <a:t>e</a:t>
            </a:r>
            <a:r>
              <a:rPr dirty="0"/>
              <a:t>t</a:t>
            </a:r>
            <a:r>
              <a:rPr spc="5" dirty="0"/>
              <a:t>i</a:t>
            </a:r>
            <a:r>
              <a:rPr spc="-10" dirty="0"/>
              <a:t>r</a:t>
            </a:r>
            <a:r>
              <a:rPr spc="-5" dirty="0"/>
              <a:t>emen</a:t>
            </a:r>
            <a:r>
              <a:rPr dirty="0"/>
              <a:t>t</a:t>
            </a:r>
            <a:r>
              <a:rPr spc="-5" dirty="0"/>
              <a:t> </a:t>
            </a:r>
            <a:r>
              <a:rPr spc="5" dirty="0"/>
              <a:t>pla</a:t>
            </a:r>
            <a:r>
              <a:rPr spc="-5" dirty="0"/>
              <a:t>nn</a:t>
            </a:r>
            <a:r>
              <a:rPr spc="5" dirty="0"/>
              <a:t>i</a:t>
            </a:r>
            <a:r>
              <a:rPr spc="-5" dirty="0"/>
              <a:t>n</a:t>
            </a:r>
            <a:r>
              <a:rPr dirty="0"/>
              <a:t>g</a:t>
            </a:r>
            <a:r>
              <a:rPr spc="-15" dirty="0"/>
              <a:t> </a:t>
            </a:r>
            <a:r>
              <a:rPr dirty="0"/>
              <a:t>t</a:t>
            </a:r>
            <a:r>
              <a:rPr spc="5" dirty="0"/>
              <a:t>ha</a:t>
            </a:r>
            <a:r>
              <a:rPr dirty="0"/>
              <a:t>t</a:t>
            </a:r>
            <a:r>
              <a:rPr spc="-5" dirty="0"/>
              <a:t> </a:t>
            </a:r>
            <a:r>
              <a:rPr spc="5" dirty="0"/>
              <a:t>i</a:t>
            </a:r>
            <a:r>
              <a:rPr spc="-5" dirty="0"/>
              <a:t>s</a:t>
            </a:r>
            <a:r>
              <a:rPr spc="-10" dirty="0"/>
              <a:t> </a:t>
            </a:r>
            <a:r>
              <a:rPr spc="5" dirty="0"/>
              <a:t>p</a:t>
            </a:r>
            <a:r>
              <a:rPr spc="-5" dirty="0"/>
              <a:t>e</a:t>
            </a:r>
            <a:r>
              <a:rPr spc="-10" dirty="0"/>
              <a:t>rs</a:t>
            </a:r>
            <a:r>
              <a:rPr spc="-5" dirty="0"/>
              <a:t>on</a:t>
            </a:r>
            <a:r>
              <a:rPr spc="5" dirty="0"/>
              <a:t>ali</a:t>
            </a:r>
            <a:r>
              <a:rPr spc="-5" dirty="0"/>
              <a:t>ze</a:t>
            </a:r>
            <a:r>
              <a:rPr dirty="0"/>
              <a:t>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1432" y="2274491"/>
            <a:ext cx="5815330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2000" spc="-10" dirty="0">
                <a:solidFill>
                  <a:srgbClr val="002577"/>
                </a:solidFill>
                <a:latin typeface="Segoe UI"/>
                <a:cs typeface="Segoe UI"/>
              </a:rPr>
              <a:t>ad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on</a:t>
            </a:r>
            <a:r>
              <a:rPr sz="2000" spc="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co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nsi</a:t>
            </a:r>
            <a:r>
              <a:rPr sz="2000" spc="-10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ers</a:t>
            </a:r>
            <a:r>
              <a:rPr sz="2000" spc="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2000" spc="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002577"/>
                </a:solidFill>
                <a:latin typeface="Segoe UI"/>
                <a:cs typeface="Segoe UI"/>
              </a:rPr>
              <a:t>ag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,</a:t>
            </a:r>
            <a:r>
              <a:rPr sz="2000" spc="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002577"/>
                </a:solidFill>
                <a:latin typeface="Segoe UI"/>
                <a:cs typeface="Segoe UI"/>
              </a:rPr>
              <a:t>app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2000" spc="-10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2000" spc="-10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2000" spc="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for</a:t>
            </a:r>
            <a:r>
              <a:rPr sz="2000" spc="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m</a:t>
            </a:r>
            <a:r>
              <a:rPr sz="20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2000" spc="5" dirty="0">
                <a:solidFill>
                  <a:srgbClr val="002577"/>
                </a:solidFill>
                <a:latin typeface="Segoe UI"/>
                <a:cs typeface="Segoe UI"/>
              </a:rPr>
              <a:t>k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 risk </a:t>
            </a:r>
            <a:r>
              <a:rPr sz="20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nd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2000" spc="-10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he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2000" spc="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f</a:t>
            </a:r>
            <a:r>
              <a:rPr sz="20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2000" spc="-10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rs </a:t>
            </a:r>
            <a:r>
              <a:rPr sz="2000" spc="-10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re</a:t>
            </a:r>
            <a:r>
              <a:rPr sz="2000" spc="-10" dirty="0">
                <a:solidFill>
                  <a:srgbClr val="002577"/>
                </a:solidFill>
                <a:latin typeface="Segoe UI"/>
                <a:cs typeface="Segoe UI"/>
              </a:rPr>
              <a:t>at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2000" spc="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2000" spc="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002577"/>
                </a:solidFill>
                <a:latin typeface="Segoe UI"/>
                <a:cs typeface="Segoe UI"/>
              </a:rPr>
              <a:t>p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2000" spc="-10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f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olio.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031350" y="459461"/>
            <a:ext cx="3141849" cy="3996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49528" y="5148027"/>
            <a:ext cx="1863725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3025">
              <a:lnSpc>
                <a:spcPts val="2020"/>
              </a:lnSpc>
            </a:pP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ta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ion 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he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rs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ou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nfor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m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14965" y="5148027"/>
            <a:ext cx="1418590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0830" marR="5080" indent="-278765">
              <a:lnSpc>
                <a:spcPts val="2020"/>
              </a:lnSpc>
            </a:pP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ta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ion 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oe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96304" y="5148027"/>
            <a:ext cx="2407920" cy="751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4629" marR="207645" indent="-635" algn="ctr">
              <a:lnSpc>
                <a:spcPts val="2020"/>
              </a:lnSpc>
            </a:pP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ta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ion 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cr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d m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s 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ou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endParaRPr sz="1800">
              <a:latin typeface="Segoe UI"/>
              <a:cs typeface="Segoe UI"/>
            </a:endParaRPr>
          </a:p>
          <a:p>
            <a:pPr algn="ctr">
              <a:lnSpc>
                <a:spcPts val="1850"/>
              </a:lnSpc>
            </a:pP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p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b="1" spc="-1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on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lized 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portfo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lio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23359" y="3776471"/>
            <a:ext cx="1078991" cy="1042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62343" y="3825240"/>
            <a:ext cx="1097279" cy="1002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86543" y="3794759"/>
            <a:ext cx="810768" cy="10424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73529" y="4164318"/>
            <a:ext cx="0" cy="277495"/>
          </a:xfrm>
          <a:custGeom>
            <a:avLst/>
            <a:gdLst/>
            <a:ahLst/>
            <a:cxnLst/>
            <a:rect l="l" t="t" r="r" b="b"/>
            <a:pathLst>
              <a:path h="277495">
                <a:moveTo>
                  <a:pt x="0" y="0"/>
                </a:moveTo>
                <a:lnTo>
                  <a:pt x="1" y="277333"/>
                </a:lnTo>
              </a:path>
            </a:pathLst>
          </a:custGeom>
          <a:ln w="25400">
            <a:solidFill>
              <a:srgbClr val="0025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36929" y="4298162"/>
            <a:ext cx="273685" cy="0"/>
          </a:xfrm>
          <a:custGeom>
            <a:avLst/>
            <a:gdLst/>
            <a:ahLst/>
            <a:cxnLst/>
            <a:rect l="l" t="t" r="r" b="b"/>
            <a:pathLst>
              <a:path w="273685">
                <a:moveTo>
                  <a:pt x="273197" y="0"/>
                </a:moveTo>
                <a:lnTo>
                  <a:pt x="0" y="1"/>
                </a:lnTo>
              </a:path>
            </a:pathLst>
          </a:custGeom>
          <a:ln w="25400">
            <a:solidFill>
              <a:srgbClr val="0025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81138" y="4333674"/>
            <a:ext cx="273685" cy="0"/>
          </a:xfrm>
          <a:custGeom>
            <a:avLst/>
            <a:gdLst/>
            <a:ahLst/>
            <a:cxnLst/>
            <a:rect l="l" t="t" r="r" b="b"/>
            <a:pathLst>
              <a:path w="273684">
                <a:moveTo>
                  <a:pt x="273197" y="0"/>
                </a:moveTo>
                <a:lnTo>
                  <a:pt x="0" y="1"/>
                </a:lnTo>
              </a:path>
            </a:pathLst>
          </a:custGeom>
          <a:ln w="25400">
            <a:solidFill>
              <a:srgbClr val="0025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81138" y="4232664"/>
            <a:ext cx="273685" cy="0"/>
          </a:xfrm>
          <a:custGeom>
            <a:avLst/>
            <a:gdLst/>
            <a:ahLst/>
            <a:cxnLst/>
            <a:rect l="l" t="t" r="r" b="b"/>
            <a:pathLst>
              <a:path w="273684">
                <a:moveTo>
                  <a:pt x="273197" y="0"/>
                </a:moveTo>
                <a:lnTo>
                  <a:pt x="0" y="1"/>
                </a:lnTo>
              </a:path>
            </a:pathLst>
          </a:custGeom>
          <a:ln w="25400">
            <a:solidFill>
              <a:srgbClr val="0025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200" y="2100506"/>
            <a:ext cx="13716000" cy="0"/>
          </a:xfrm>
          <a:custGeom>
            <a:avLst/>
            <a:gdLst/>
            <a:ahLst/>
            <a:cxnLst/>
            <a:rect l="l" t="t" r="r" b="b"/>
            <a:pathLst>
              <a:path w="13716000">
                <a:moveTo>
                  <a:pt x="0" y="0"/>
                </a:moveTo>
                <a:lnTo>
                  <a:pt x="13716000" y="1"/>
                </a:lnTo>
              </a:path>
            </a:pathLst>
          </a:custGeom>
          <a:ln w="6350">
            <a:solidFill>
              <a:srgbClr val="0025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</a:rPr>
              <a:t>P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ep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dirty="0">
                <a:solidFill>
                  <a:srgbClr val="002677"/>
                </a:solidFill>
              </a:rPr>
              <a:t>r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a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20" dirty="0">
                <a:solidFill>
                  <a:srgbClr val="002677"/>
                </a:solidFill>
              </a:rPr>
              <a:t>c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spc="-15" dirty="0">
                <a:solidFill>
                  <a:srgbClr val="002677"/>
                </a:solidFill>
              </a:rPr>
              <a:t>rt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20" dirty="0">
                <a:solidFill>
                  <a:srgbClr val="002677"/>
                </a:solidFill>
              </a:rPr>
              <a:t>b</a:t>
            </a:r>
            <a:r>
              <a:rPr spc="-10" dirty="0">
                <a:solidFill>
                  <a:srgbClr val="002677"/>
                </a:solidFill>
              </a:rPr>
              <a:t>l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spc="-10" dirty="0">
                <a:solidFill>
                  <a:srgbClr val="002677"/>
                </a:solidFill>
              </a:rPr>
              <a:t>i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35" dirty="0">
                <a:solidFill>
                  <a:srgbClr val="002677"/>
                </a:solidFill>
              </a:rPr>
              <a:t>n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-3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30" dirty="0">
                <a:solidFill>
                  <a:srgbClr val="002677"/>
                </a:solidFill>
              </a:rPr>
              <a:t>n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dirty="0">
                <a:solidFill>
                  <a:srgbClr val="002677"/>
                </a:solidFill>
              </a:rPr>
              <a:t>h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00</a:t>
            </a:r>
            <a:r>
              <a:rPr dirty="0">
                <a:solidFill>
                  <a:srgbClr val="002677"/>
                </a:solidFill>
              </a:rPr>
              <a:t>,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202</a:t>
            </a:r>
            <a:r>
              <a:rPr dirty="0">
                <a:solidFill>
                  <a:srgbClr val="002677"/>
                </a:solidFill>
              </a:rPr>
              <a:t>0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</a:rPr>
              <a:t>37</a:t>
            </a:fld>
            <a:endParaRPr dirty="0">
              <a:solidFill>
                <a:srgbClr val="002677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94306D-50C4-4439-9301-235C7D85005B}"/>
              </a:ext>
            </a:extLst>
          </p:cNvPr>
          <p:cNvSpPr txBox="1"/>
          <p:nvPr/>
        </p:nvSpPr>
        <p:spPr>
          <a:xfrm>
            <a:off x="9893298" y="1434661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Only if Stadion is selected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5831" y="4020311"/>
            <a:ext cx="1097279" cy="1069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5591" y="4023359"/>
            <a:ext cx="1109471" cy="1072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77255" y="4026408"/>
            <a:ext cx="978408" cy="1075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pc="-5" dirty="0"/>
              <a:t>Stor</a:t>
            </a:r>
            <a:r>
              <a:rPr spc="5" dirty="0"/>
              <a:t>y</a:t>
            </a:r>
            <a:r>
              <a:rPr spc="-5" dirty="0"/>
              <a:t>L</a:t>
            </a:r>
            <a:r>
              <a:rPr spc="5" dirty="0"/>
              <a:t>i</a:t>
            </a:r>
            <a:r>
              <a:rPr spc="-5" dirty="0"/>
              <a:t>ne</a:t>
            </a:r>
            <a:r>
              <a:rPr dirty="0"/>
              <a:t>:</a:t>
            </a:r>
            <a:r>
              <a:rPr spc="-5" dirty="0"/>
              <a:t> no</a:t>
            </a:r>
            <a:r>
              <a:rPr dirty="0"/>
              <a:t>t</a:t>
            </a:r>
            <a:r>
              <a:rPr spc="-5" dirty="0"/>
              <a:t> </a:t>
            </a:r>
            <a:r>
              <a:rPr spc="5" dirty="0"/>
              <a:t>al</a:t>
            </a:r>
            <a:r>
              <a:rPr dirty="0"/>
              <a:t>l</a:t>
            </a:r>
            <a:r>
              <a:rPr spc="-10" dirty="0"/>
              <a:t> </a:t>
            </a:r>
            <a:r>
              <a:rPr spc="-5" dirty="0"/>
              <a:t>4</a:t>
            </a:r>
            <a:r>
              <a:rPr dirty="0"/>
              <a:t>5</a:t>
            </a:r>
            <a:r>
              <a:rPr spc="-5" dirty="0"/>
              <a:t> </a:t>
            </a:r>
            <a:r>
              <a:rPr dirty="0"/>
              <a:t>y</a:t>
            </a:r>
            <a:r>
              <a:rPr spc="-10" dirty="0"/>
              <a:t>e</a:t>
            </a:r>
            <a:r>
              <a:rPr dirty="0"/>
              <a:t>a</a:t>
            </a:r>
            <a:r>
              <a:rPr spc="-15" dirty="0"/>
              <a:t>r</a:t>
            </a:r>
            <a:r>
              <a:rPr spc="-5" dirty="0"/>
              <a:t>-o</a:t>
            </a:r>
            <a:r>
              <a:rPr spc="5" dirty="0"/>
              <a:t>l</a:t>
            </a:r>
            <a:r>
              <a:rPr spc="-5" dirty="0"/>
              <a:t>ds</a:t>
            </a:r>
            <a:r>
              <a:rPr spc="-10" dirty="0"/>
              <a:t> </a:t>
            </a:r>
            <a:r>
              <a:rPr dirty="0"/>
              <a:t>a</a:t>
            </a:r>
            <a:r>
              <a:rPr spc="-10" dirty="0"/>
              <a:t>r</a:t>
            </a:r>
            <a:r>
              <a:rPr dirty="0"/>
              <a:t>e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s</a:t>
            </a:r>
            <a:r>
              <a:rPr dirty="0"/>
              <a:t>a</a:t>
            </a:r>
            <a:r>
              <a:rPr spc="-10" dirty="0"/>
              <a:t>m</a:t>
            </a:r>
            <a:r>
              <a:rPr dirty="0"/>
              <a:t>e</a:t>
            </a:r>
          </a:p>
        </p:txBody>
      </p:sp>
      <p:sp>
        <p:nvSpPr>
          <p:cNvPr id="6" name="object 6"/>
          <p:cNvSpPr/>
          <p:nvPr/>
        </p:nvSpPr>
        <p:spPr>
          <a:xfrm>
            <a:off x="11031350" y="459461"/>
            <a:ext cx="3141849" cy="3996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1432" y="2259252"/>
            <a:ext cx="6492875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to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2000" spc="-15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2000" spc="-10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in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002577"/>
                </a:solidFill>
                <a:latin typeface="Segoe UI"/>
                <a:cs typeface="Segoe UI"/>
              </a:rPr>
              <a:t>p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ers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20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li</a:t>
            </a:r>
            <a:r>
              <a:rPr sz="2000" spc="-10" dirty="0">
                <a:solidFill>
                  <a:srgbClr val="002577"/>
                </a:solidFill>
                <a:latin typeface="Segoe UI"/>
                <a:cs typeface="Segoe UI"/>
              </a:rPr>
              <a:t>z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es i</a:t>
            </a:r>
            <a:r>
              <a:rPr sz="2000" spc="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ves</a:t>
            </a:r>
            <a:r>
              <a:rPr sz="2000" spc="-10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2000" spc="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2000" spc="-10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,</a:t>
            </a:r>
            <a:r>
              <a:rPr sz="2000" spc="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2000" spc="-15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2000" spc="-10" dirty="0">
                <a:solidFill>
                  <a:srgbClr val="002577"/>
                </a:solidFill>
                <a:latin typeface="Segoe UI"/>
                <a:cs typeface="Segoe UI"/>
              </a:rPr>
              <a:t>pt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ring w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2000" spc="-15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t 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is uni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q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002577"/>
                </a:solidFill>
                <a:latin typeface="Segoe UI"/>
                <a:cs typeface="Segoe UI"/>
              </a:rPr>
              <a:t>ab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out 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20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ch</a:t>
            </a:r>
            <a:r>
              <a:rPr sz="2000" spc="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000" spc="-10" dirty="0">
                <a:solidFill>
                  <a:srgbClr val="002577"/>
                </a:solidFill>
                <a:latin typeface="Segoe UI"/>
                <a:cs typeface="Segoe UI"/>
              </a:rPr>
              <a:t>pa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2000" spc="-10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2000" spc="-10" dirty="0">
                <a:solidFill>
                  <a:srgbClr val="002577"/>
                </a:solidFill>
                <a:latin typeface="Segoe UI"/>
                <a:cs typeface="Segoe UI"/>
              </a:rPr>
              <a:t>pat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ng 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em</a:t>
            </a:r>
            <a:r>
              <a:rPr sz="2000" spc="-10" dirty="0">
                <a:solidFill>
                  <a:srgbClr val="002577"/>
                </a:solidFill>
                <a:latin typeface="Segoe UI"/>
                <a:cs typeface="Segoe UI"/>
              </a:rPr>
              <a:t>p</a:t>
            </a:r>
            <a:r>
              <a:rPr sz="2000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2000" spc="-15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2000" spc="-5" dirty="0">
                <a:solidFill>
                  <a:srgbClr val="002577"/>
                </a:solidFill>
                <a:latin typeface="Segoe UI"/>
                <a:cs typeface="Segoe UI"/>
              </a:rPr>
              <a:t>ee.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" y="2100506"/>
            <a:ext cx="13716000" cy="0"/>
          </a:xfrm>
          <a:custGeom>
            <a:avLst/>
            <a:gdLst/>
            <a:ahLst/>
            <a:cxnLst/>
            <a:rect l="l" t="t" r="r" b="b"/>
            <a:pathLst>
              <a:path w="13716000">
                <a:moveTo>
                  <a:pt x="0" y="0"/>
                </a:moveTo>
                <a:lnTo>
                  <a:pt x="13716000" y="1"/>
                </a:lnTo>
              </a:path>
            </a:pathLst>
          </a:custGeom>
          <a:ln w="6350">
            <a:solidFill>
              <a:srgbClr val="0025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1" y="5263851"/>
            <a:ext cx="23101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C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on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v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ive </a:t>
            </a:r>
            <a:r>
              <a:rPr sz="1750" b="1" spc="30" dirty="0">
                <a:solidFill>
                  <a:srgbClr val="3369FF"/>
                </a:solidFill>
                <a:latin typeface="Segoe UI Historic"/>
                <a:cs typeface="Segoe UI Historic"/>
              </a:rPr>
              <a:t>(</a:t>
            </a:r>
            <a:r>
              <a:rPr sz="1800" b="1" spc="-30" dirty="0">
                <a:solidFill>
                  <a:srgbClr val="3369FF"/>
                </a:solidFill>
                <a:latin typeface="Segoe UI"/>
                <a:cs typeface="Segoe UI"/>
              </a:rPr>
              <a:t>a</a:t>
            </a:r>
            <a:r>
              <a:rPr sz="1800" b="1" spc="-25" dirty="0">
                <a:solidFill>
                  <a:srgbClr val="3369FF"/>
                </a:solidFill>
                <a:latin typeface="Segoe UI"/>
                <a:cs typeface="Segoe UI"/>
              </a:rPr>
              <a:t>g</a:t>
            </a:r>
            <a:r>
              <a:rPr sz="1800" b="1" dirty="0">
                <a:solidFill>
                  <a:srgbClr val="3369FF"/>
                </a:solidFill>
                <a:latin typeface="Segoe UI"/>
                <a:cs typeface="Segoe UI"/>
              </a:rPr>
              <a:t>e</a:t>
            </a:r>
            <a:r>
              <a:rPr sz="1800" b="1" spc="-40" dirty="0">
                <a:solidFill>
                  <a:srgbClr val="3369FF"/>
                </a:solidFill>
                <a:latin typeface="Segoe UI"/>
                <a:cs typeface="Segoe UI"/>
              </a:rPr>
              <a:t> </a:t>
            </a:r>
            <a:r>
              <a:rPr sz="1800" b="1" spc="-20" dirty="0">
                <a:solidFill>
                  <a:srgbClr val="3369FF"/>
                </a:solidFill>
                <a:latin typeface="Segoe UI"/>
                <a:cs typeface="Segoe UI"/>
              </a:rPr>
              <a:t>45</a:t>
            </a:r>
            <a:r>
              <a:rPr sz="1750" b="1" spc="25" dirty="0">
                <a:solidFill>
                  <a:srgbClr val="3369FF"/>
                </a:solidFill>
                <a:latin typeface="Segoe UI Historic"/>
                <a:cs typeface="Segoe UI Historic"/>
              </a:rPr>
              <a:t>)</a:t>
            </a:r>
            <a:endParaRPr sz="1750">
              <a:latin typeface="Segoe UI Historic"/>
              <a:cs typeface="Segoe UI Histor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40758" y="5263851"/>
            <a:ext cx="19767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Mo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d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te</a:t>
            </a:r>
            <a:r>
              <a:rPr sz="1800" b="1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750" b="1" spc="30" dirty="0">
                <a:solidFill>
                  <a:srgbClr val="3369FF"/>
                </a:solidFill>
                <a:latin typeface="Segoe UI Historic"/>
                <a:cs typeface="Segoe UI Historic"/>
              </a:rPr>
              <a:t>(</a:t>
            </a:r>
            <a:r>
              <a:rPr sz="1800" b="1" spc="-30" dirty="0">
                <a:solidFill>
                  <a:srgbClr val="3369FF"/>
                </a:solidFill>
                <a:latin typeface="Segoe UI"/>
                <a:cs typeface="Segoe UI"/>
              </a:rPr>
              <a:t>a</a:t>
            </a:r>
            <a:r>
              <a:rPr sz="1800" b="1" spc="-25" dirty="0">
                <a:solidFill>
                  <a:srgbClr val="3369FF"/>
                </a:solidFill>
                <a:latin typeface="Segoe UI"/>
                <a:cs typeface="Segoe UI"/>
              </a:rPr>
              <a:t>g</a:t>
            </a:r>
            <a:r>
              <a:rPr sz="1800" b="1" dirty="0">
                <a:solidFill>
                  <a:srgbClr val="3369FF"/>
                </a:solidFill>
                <a:latin typeface="Segoe UI"/>
                <a:cs typeface="Segoe UI"/>
              </a:rPr>
              <a:t>e</a:t>
            </a:r>
            <a:r>
              <a:rPr sz="1800" b="1" spc="-40" dirty="0">
                <a:solidFill>
                  <a:srgbClr val="3369FF"/>
                </a:solidFill>
                <a:latin typeface="Segoe UI"/>
                <a:cs typeface="Segoe UI"/>
              </a:rPr>
              <a:t> </a:t>
            </a:r>
            <a:r>
              <a:rPr sz="1800" b="1" spc="-20" dirty="0">
                <a:solidFill>
                  <a:srgbClr val="3369FF"/>
                </a:solidFill>
                <a:latin typeface="Segoe UI"/>
                <a:cs typeface="Segoe UI"/>
              </a:rPr>
              <a:t>45</a:t>
            </a:r>
            <a:r>
              <a:rPr sz="1750" b="1" spc="25" dirty="0">
                <a:solidFill>
                  <a:srgbClr val="3369FF"/>
                </a:solidFill>
                <a:latin typeface="Segoe UI Historic"/>
                <a:cs typeface="Segoe UI Historic"/>
              </a:rPr>
              <a:t>)</a:t>
            </a:r>
            <a:endParaRPr sz="1750">
              <a:latin typeface="Segoe UI Historic"/>
              <a:cs typeface="Segoe UI Histor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70525" y="5263851"/>
            <a:ext cx="20974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Aggr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800" b="1" spc="-10" dirty="0">
                <a:solidFill>
                  <a:srgbClr val="002677"/>
                </a:solidFill>
                <a:latin typeface="Segoe UI"/>
                <a:cs typeface="Segoe UI"/>
              </a:rPr>
              <a:t>ss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1800" b="1" spc="-5" dirty="0">
                <a:solidFill>
                  <a:srgbClr val="002677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800" b="1" spc="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750" b="1" spc="30" dirty="0">
                <a:solidFill>
                  <a:srgbClr val="3369FF"/>
                </a:solidFill>
                <a:latin typeface="Segoe UI Historic"/>
                <a:cs typeface="Segoe UI Historic"/>
              </a:rPr>
              <a:t>(</a:t>
            </a:r>
            <a:r>
              <a:rPr sz="1800" b="1" spc="-30" dirty="0">
                <a:solidFill>
                  <a:srgbClr val="3369FF"/>
                </a:solidFill>
                <a:latin typeface="Segoe UI"/>
                <a:cs typeface="Segoe UI"/>
              </a:rPr>
              <a:t>a</a:t>
            </a:r>
            <a:r>
              <a:rPr sz="1800" b="1" spc="-25" dirty="0">
                <a:solidFill>
                  <a:srgbClr val="3369FF"/>
                </a:solidFill>
                <a:latin typeface="Segoe UI"/>
                <a:cs typeface="Segoe UI"/>
              </a:rPr>
              <a:t>g</a:t>
            </a:r>
            <a:r>
              <a:rPr sz="1800" b="1" dirty="0">
                <a:solidFill>
                  <a:srgbClr val="3369FF"/>
                </a:solidFill>
                <a:latin typeface="Segoe UI"/>
                <a:cs typeface="Segoe UI"/>
              </a:rPr>
              <a:t>e</a:t>
            </a:r>
            <a:r>
              <a:rPr sz="1800" b="1" spc="-40" dirty="0">
                <a:solidFill>
                  <a:srgbClr val="3369FF"/>
                </a:solidFill>
                <a:latin typeface="Segoe UI"/>
                <a:cs typeface="Segoe UI"/>
              </a:rPr>
              <a:t> </a:t>
            </a:r>
            <a:r>
              <a:rPr sz="1800" b="1" spc="-20" dirty="0">
                <a:solidFill>
                  <a:srgbClr val="3369FF"/>
                </a:solidFill>
                <a:latin typeface="Segoe UI"/>
                <a:cs typeface="Segoe UI"/>
              </a:rPr>
              <a:t>45</a:t>
            </a:r>
            <a:r>
              <a:rPr sz="1750" b="1" spc="25" dirty="0">
                <a:solidFill>
                  <a:srgbClr val="3369FF"/>
                </a:solidFill>
                <a:latin typeface="Segoe UI Historic"/>
                <a:cs typeface="Segoe UI Historic"/>
              </a:rPr>
              <a:t>)</a:t>
            </a:r>
            <a:endParaRPr sz="1750">
              <a:latin typeface="Segoe UI Historic"/>
              <a:cs typeface="Segoe UI Histor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26751" y="3998912"/>
            <a:ext cx="0" cy="1949450"/>
          </a:xfrm>
          <a:custGeom>
            <a:avLst/>
            <a:gdLst/>
            <a:ahLst/>
            <a:cxnLst/>
            <a:rect l="l" t="t" r="r" b="b"/>
            <a:pathLst>
              <a:path h="1949450">
                <a:moveTo>
                  <a:pt x="0" y="0"/>
                </a:moveTo>
                <a:lnTo>
                  <a:pt x="1" y="1949451"/>
                </a:lnTo>
              </a:path>
            </a:pathLst>
          </a:custGeom>
          <a:ln w="6350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53047" y="3998912"/>
            <a:ext cx="0" cy="1949450"/>
          </a:xfrm>
          <a:custGeom>
            <a:avLst/>
            <a:gdLst/>
            <a:ahLst/>
            <a:cxnLst/>
            <a:rect l="l" t="t" r="r" b="b"/>
            <a:pathLst>
              <a:path h="1949450">
                <a:moveTo>
                  <a:pt x="0" y="0"/>
                </a:moveTo>
                <a:lnTo>
                  <a:pt x="1" y="1949451"/>
                </a:lnTo>
              </a:path>
            </a:pathLst>
          </a:custGeom>
          <a:ln w="6350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54138" y="7200623"/>
            <a:ext cx="422338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7F7F7F"/>
                </a:solidFill>
                <a:latin typeface="Segoe UI"/>
                <a:cs typeface="Segoe UI"/>
              </a:rPr>
              <a:t>S</a:t>
            </a:r>
            <a:r>
              <a:rPr sz="900" dirty="0">
                <a:solidFill>
                  <a:srgbClr val="7F7F7F"/>
                </a:solidFill>
                <a:latin typeface="Segoe UI"/>
                <a:cs typeface="Segoe UI"/>
              </a:rPr>
              <a:t>a</a:t>
            </a:r>
            <a:r>
              <a:rPr sz="900" spc="-5" dirty="0">
                <a:solidFill>
                  <a:srgbClr val="7F7F7F"/>
                </a:solidFill>
                <a:latin typeface="Segoe UI"/>
                <a:cs typeface="Segoe UI"/>
              </a:rPr>
              <a:t>m</a:t>
            </a:r>
            <a:r>
              <a:rPr sz="900" spc="-10" dirty="0">
                <a:solidFill>
                  <a:srgbClr val="7F7F7F"/>
                </a:solidFill>
                <a:latin typeface="Segoe UI"/>
                <a:cs typeface="Segoe UI"/>
              </a:rPr>
              <a:t>pl</a:t>
            </a:r>
            <a:r>
              <a:rPr sz="900" dirty="0">
                <a:solidFill>
                  <a:srgbClr val="7F7F7F"/>
                </a:solidFill>
                <a:latin typeface="Segoe UI"/>
                <a:cs typeface="Segoe UI"/>
              </a:rPr>
              <a:t>es</a:t>
            </a:r>
            <a:r>
              <a:rPr sz="900" spc="5" dirty="0">
                <a:solidFill>
                  <a:srgbClr val="7F7F7F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7F7F7F"/>
                </a:solidFill>
                <a:latin typeface="Segoe UI"/>
                <a:cs typeface="Segoe UI"/>
              </a:rPr>
              <a:t>o</a:t>
            </a:r>
            <a:r>
              <a:rPr sz="900" dirty="0">
                <a:solidFill>
                  <a:srgbClr val="7F7F7F"/>
                </a:solidFill>
                <a:latin typeface="Segoe UI"/>
                <a:cs typeface="Segoe UI"/>
              </a:rPr>
              <a:t>f</a:t>
            </a:r>
            <a:r>
              <a:rPr sz="900" spc="5" dirty="0">
                <a:solidFill>
                  <a:srgbClr val="7F7F7F"/>
                </a:solidFill>
                <a:latin typeface="Segoe UI"/>
                <a:cs typeface="Segoe UI"/>
              </a:rPr>
              <a:t> </a:t>
            </a:r>
            <a:r>
              <a:rPr sz="900" spc="-10" dirty="0">
                <a:solidFill>
                  <a:srgbClr val="7F7F7F"/>
                </a:solidFill>
                <a:latin typeface="Segoe UI"/>
                <a:cs typeface="Segoe UI"/>
              </a:rPr>
              <a:t>p</a:t>
            </a:r>
            <a:r>
              <a:rPr sz="900" dirty="0">
                <a:solidFill>
                  <a:srgbClr val="7F7F7F"/>
                </a:solidFill>
                <a:latin typeface="Segoe UI"/>
                <a:cs typeface="Segoe UI"/>
              </a:rPr>
              <a:t>e</a:t>
            </a:r>
            <a:r>
              <a:rPr sz="900" spc="-10" dirty="0">
                <a:solidFill>
                  <a:srgbClr val="7F7F7F"/>
                </a:solidFill>
                <a:latin typeface="Segoe UI"/>
                <a:cs typeface="Segoe UI"/>
              </a:rPr>
              <a:t>r</a:t>
            </a:r>
            <a:r>
              <a:rPr sz="900" spc="5" dirty="0">
                <a:solidFill>
                  <a:srgbClr val="7F7F7F"/>
                </a:solidFill>
                <a:latin typeface="Segoe UI"/>
                <a:cs typeface="Segoe UI"/>
              </a:rPr>
              <a:t>s</a:t>
            </a:r>
            <a:r>
              <a:rPr sz="900" spc="-5" dirty="0">
                <a:solidFill>
                  <a:srgbClr val="7F7F7F"/>
                </a:solidFill>
                <a:latin typeface="Segoe UI"/>
                <a:cs typeface="Segoe UI"/>
              </a:rPr>
              <a:t>o</a:t>
            </a:r>
            <a:r>
              <a:rPr sz="900" dirty="0">
                <a:solidFill>
                  <a:srgbClr val="7F7F7F"/>
                </a:solidFill>
                <a:latin typeface="Segoe UI"/>
                <a:cs typeface="Segoe UI"/>
              </a:rPr>
              <a:t>n</a:t>
            </a:r>
            <a:r>
              <a:rPr sz="900" spc="-5" dirty="0">
                <a:solidFill>
                  <a:srgbClr val="7F7F7F"/>
                </a:solidFill>
                <a:latin typeface="Segoe UI"/>
                <a:cs typeface="Segoe UI"/>
              </a:rPr>
              <a:t>a</a:t>
            </a:r>
            <a:r>
              <a:rPr sz="900" spc="-10" dirty="0">
                <a:solidFill>
                  <a:srgbClr val="7F7F7F"/>
                </a:solidFill>
                <a:latin typeface="Segoe UI"/>
                <a:cs typeface="Segoe UI"/>
              </a:rPr>
              <a:t>li</a:t>
            </a:r>
            <a:r>
              <a:rPr sz="900" spc="5" dirty="0">
                <a:solidFill>
                  <a:srgbClr val="7F7F7F"/>
                </a:solidFill>
                <a:latin typeface="Segoe UI"/>
                <a:cs typeface="Segoe UI"/>
              </a:rPr>
              <a:t>z</a:t>
            </a:r>
            <a:r>
              <a:rPr sz="900" dirty="0">
                <a:solidFill>
                  <a:srgbClr val="7F7F7F"/>
                </a:solidFill>
                <a:latin typeface="Segoe UI"/>
                <a:cs typeface="Segoe UI"/>
              </a:rPr>
              <a:t>e</a:t>
            </a:r>
            <a:r>
              <a:rPr sz="900" spc="-5" dirty="0">
                <a:solidFill>
                  <a:srgbClr val="7F7F7F"/>
                </a:solidFill>
                <a:latin typeface="Segoe UI"/>
                <a:cs typeface="Segoe UI"/>
              </a:rPr>
              <a:t>d </a:t>
            </a:r>
            <a:r>
              <a:rPr sz="900" spc="-10" dirty="0">
                <a:solidFill>
                  <a:srgbClr val="7F7F7F"/>
                </a:solidFill>
                <a:latin typeface="Segoe UI"/>
                <a:cs typeface="Segoe UI"/>
              </a:rPr>
              <a:t>i</a:t>
            </a:r>
            <a:r>
              <a:rPr sz="900" dirty="0">
                <a:solidFill>
                  <a:srgbClr val="7F7F7F"/>
                </a:solidFill>
                <a:latin typeface="Segoe UI"/>
                <a:cs typeface="Segoe UI"/>
              </a:rPr>
              <a:t>n</a:t>
            </a:r>
            <a:r>
              <a:rPr sz="900" spc="-10" dirty="0">
                <a:solidFill>
                  <a:srgbClr val="7F7F7F"/>
                </a:solidFill>
                <a:latin typeface="Segoe UI"/>
                <a:cs typeface="Segoe UI"/>
              </a:rPr>
              <a:t>v</a:t>
            </a:r>
            <a:r>
              <a:rPr sz="900" dirty="0">
                <a:solidFill>
                  <a:srgbClr val="7F7F7F"/>
                </a:solidFill>
                <a:latin typeface="Segoe UI"/>
                <a:cs typeface="Segoe UI"/>
              </a:rPr>
              <a:t>e</a:t>
            </a:r>
            <a:r>
              <a:rPr sz="900" spc="5" dirty="0">
                <a:solidFill>
                  <a:srgbClr val="7F7F7F"/>
                </a:solidFill>
                <a:latin typeface="Segoe UI"/>
                <a:cs typeface="Segoe UI"/>
              </a:rPr>
              <a:t>s</a:t>
            </a:r>
            <a:r>
              <a:rPr sz="900" spc="-15" dirty="0">
                <a:solidFill>
                  <a:srgbClr val="7F7F7F"/>
                </a:solidFill>
                <a:latin typeface="Segoe UI"/>
                <a:cs typeface="Segoe UI"/>
              </a:rPr>
              <a:t>t</a:t>
            </a:r>
            <a:r>
              <a:rPr sz="900" spc="-5" dirty="0">
                <a:solidFill>
                  <a:srgbClr val="7F7F7F"/>
                </a:solidFill>
                <a:latin typeface="Segoe UI"/>
                <a:cs typeface="Segoe UI"/>
              </a:rPr>
              <a:t>m</a:t>
            </a:r>
            <a:r>
              <a:rPr sz="900" dirty="0">
                <a:solidFill>
                  <a:srgbClr val="7F7F7F"/>
                </a:solidFill>
                <a:latin typeface="Segoe UI"/>
                <a:cs typeface="Segoe UI"/>
              </a:rPr>
              <a:t>en</a:t>
            </a:r>
            <a:r>
              <a:rPr sz="900" spc="-5" dirty="0">
                <a:solidFill>
                  <a:srgbClr val="7F7F7F"/>
                </a:solidFill>
                <a:latin typeface="Segoe UI"/>
                <a:cs typeface="Segoe UI"/>
              </a:rPr>
              <a:t>t a</a:t>
            </a:r>
            <a:r>
              <a:rPr sz="900" spc="-10" dirty="0">
                <a:solidFill>
                  <a:srgbClr val="7F7F7F"/>
                </a:solidFill>
                <a:latin typeface="Segoe UI"/>
                <a:cs typeface="Segoe UI"/>
              </a:rPr>
              <a:t>ll</a:t>
            </a:r>
            <a:r>
              <a:rPr sz="900" spc="-5" dirty="0">
                <a:solidFill>
                  <a:srgbClr val="7F7F7F"/>
                </a:solidFill>
                <a:latin typeface="Segoe UI"/>
                <a:cs typeface="Segoe UI"/>
              </a:rPr>
              <a:t>oca</a:t>
            </a:r>
            <a:r>
              <a:rPr sz="900" spc="-15" dirty="0">
                <a:solidFill>
                  <a:srgbClr val="7F7F7F"/>
                </a:solidFill>
                <a:latin typeface="Segoe UI"/>
                <a:cs typeface="Segoe UI"/>
              </a:rPr>
              <a:t>t</a:t>
            </a:r>
            <a:r>
              <a:rPr sz="900" spc="-10" dirty="0">
                <a:solidFill>
                  <a:srgbClr val="7F7F7F"/>
                </a:solidFill>
                <a:latin typeface="Segoe UI"/>
                <a:cs typeface="Segoe UI"/>
              </a:rPr>
              <a:t>i</a:t>
            </a:r>
            <a:r>
              <a:rPr sz="900" spc="-5" dirty="0">
                <a:solidFill>
                  <a:srgbClr val="7F7F7F"/>
                </a:solidFill>
                <a:latin typeface="Segoe UI"/>
                <a:cs typeface="Segoe UI"/>
              </a:rPr>
              <a:t>o</a:t>
            </a:r>
            <a:r>
              <a:rPr sz="900" dirty="0">
                <a:solidFill>
                  <a:srgbClr val="7F7F7F"/>
                </a:solidFill>
                <a:latin typeface="Segoe UI"/>
                <a:cs typeface="Segoe UI"/>
              </a:rPr>
              <a:t>n</a:t>
            </a:r>
            <a:r>
              <a:rPr sz="900" spc="5" dirty="0">
                <a:solidFill>
                  <a:srgbClr val="7F7F7F"/>
                </a:solidFill>
                <a:latin typeface="Segoe UI"/>
                <a:cs typeface="Segoe UI"/>
              </a:rPr>
              <a:t>s</a:t>
            </a:r>
            <a:r>
              <a:rPr sz="900" spc="-5" dirty="0">
                <a:solidFill>
                  <a:srgbClr val="7F7F7F"/>
                </a:solidFill>
                <a:latin typeface="Segoe UI"/>
                <a:cs typeface="Segoe UI"/>
              </a:rPr>
              <a:t>,</a:t>
            </a:r>
            <a:r>
              <a:rPr sz="900" spc="5" dirty="0">
                <a:solidFill>
                  <a:srgbClr val="7F7F7F"/>
                </a:solidFill>
                <a:latin typeface="Segoe UI"/>
                <a:cs typeface="Segoe UI"/>
              </a:rPr>
              <a:t> </a:t>
            </a:r>
            <a:r>
              <a:rPr sz="900" spc="-5" dirty="0">
                <a:solidFill>
                  <a:srgbClr val="7F7F7F"/>
                </a:solidFill>
                <a:latin typeface="Segoe UI"/>
                <a:cs typeface="Segoe UI"/>
              </a:rPr>
              <a:t>co</a:t>
            </a:r>
            <a:r>
              <a:rPr sz="900" dirty="0">
                <a:solidFill>
                  <a:srgbClr val="7F7F7F"/>
                </a:solidFill>
                <a:latin typeface="Segoe UI"/>
                <a:cs typeface="Segoe UI"/>
              </a:rPr>
              <a:t>n</a:t>
            </a:r>
            <a:r>
              <a:rPr sz="900" spc="5" dirty="0">
                <a:solidFill>
                  <a:srgbClr val="7F7F7F"/>
                </a:solidFill>
                <a:latin typeface="Segoe UI"/>
                <a:cs typeface="Segoe UI"/>
              </a:rPr>
              <a:t>s</a:t>
            </a:r>
            <a:r>
              <a:rPr sz="900" spc="-10" dirty="0">
                <a:solidFill>
                  <a:srgbClr val="7F7F7F"/>
                </a:solidFill>
                <a:latin typeface="Segoe UI"/>
                <a:cs typeface="Segoe UI"/>
              </a:rPr>
              <a:t>i</a:t>
            </a:r>
            <a:r>
              <a:rPr sz="900" spc="-15" dirty="0">
                <a:solidFill>
                  <a:srgbClr val="7F7F7F"/>
                </a:solidFill>
                <a:latin typeface="Segoe UI"/>
                <a:cs typeface="Segoe UI"/>
              </a:rPr>
              <a:t>d</a:t>
            </a:r>
            <a:r>
              <a:rPr sz="900" dirty="0">
                <a:solidFill>
                  <a:srgbClr val="7F7F7F"/>
                </a:solidFill>
                <a:latin typeface="Segoe UI"/>
                <a:cs typeface="Segoe UI"/>
              </a:rPr>
              <a:t>e</a:t>
            </a:r>
            <a:r>
              <a:rPr sz="900" spc="-10" dirty="0">
                <a:solidFill>
                  <a:srgbClr val="7F7F7F"/>
                </a:solidFill>
                <a:latin typeface="Segoe UI"/>
                <a:cs typeface="Segoe UI"/>
              </a:rPr>
              <a:t>ri</a:t>
            </a:r>
            <a:r>
              <a:rPr sz="900" dirty="0">
                <a:solidFill>
                  <a:srgbClr val="7F7F7F"/>
                </a:solidFill>
                <a:latin typeface="Segoe UI"/>
                <a:cs typeface="Segoe UI"/>
              </a:rPr>
              <a:t>ng</a:t>
            </a:r>
            <a:r>
              <a:rPr sz="900" spc="-5" dirty="0">
                <a:solidFill>
                  <a:srgbClr val="7F7F7F"/>
                </a:solidFill>
                <a:latin typeface="Segoe UI"/>
                <a:cs typeface="Segoe UI"/>
              </a:rPr>
              <a:t> yo</a:t>
            </a:r>
            <a:r>
              <a:rPr sz="900" dirty="0">
                <a:solidFill>
                  <a:srgbClr val="7F7F7F"/>
                </a:solidFill>
                <a:latin typeface="Segoe UI"/>
                <a:cs typeface="Segoe UI"/>
              </a:rPr>
              <a:t>u</a:t>
            </a:r>
            <a:r>
              <a:rPr sz="900" spc="-5" dirty="0">
                <a:solidFill>
                  <a:srgbClr val="7F7F7F"/>
                </a:solidFill>
                <a:latin typeface="Segoe UI"/>
                <a:cs typeface="Segoe UI"/>
              </a:rPr>
              <a:t>r</a:t>
            </a:r>
            <a:r>
              <a:rPr sz="900" dirty="0">
                <a:solidFill>
                  <a:srgbClr val="7F7F7F"/>
                </a:solidFill>
                <a:latin typeface="Segoe UI"/>
                <a:cs typeface="Segoe UI"/>
              </a:rPr>
              <a:t> </a:t>
            </a:r>
            <a:r>
              <a:rPr sz="900" spc="-10" dirty="0">
                <a:solidFill>
                  <a:srgbClr val="7F7F7F"/>
                </a:solidFill>
                <a:latin typeface="Segoe UI"/>
                <a:cs typeface="Segoe UI"/>
              </a:rPr>
              <a:t>i</a:t>
            </a:r>
            <a:r>
              <a:rPr sz="900" dirty="0">
                <a:solidFill>
                  <a:srgbClr val="7F7F7F"/>
                </a:solidFill>
                <a:latin typeface="Segoe UI"/>
                <a:cs typeface="Segoe UI"/>
              </a:rPr>
              <a:t>n</a:t>
            </a:r>
            <a:r>
              <a:rPr sz="900" spc="-10" dirty="0">
                <a:solidFill>
                  <a:srgbClr val="7F7F7F"/>
                </a:solidFill>
                <a:latin typeface="Segoe UI"/>
                <a:cs typeface="Segoe UI"/>
              </a:rPr>
              <a:t>divi</a:t>
            </a:r>
            <a:r>
              <a:rPr sz="900" spc="-15" dirty="0">
                <a:solidFill>
                  <a:srgbClr val="7F7F7F"/>
                </a:solidFill>
                <a:latin typeface="Segoe UI"/>
                <a:cs typeface="Segoe UI"/>
              </a:rPr>
              <a:t>d</a:t>
            </a:r>
            <a:r>
              <a:rPr sz="900" spc="-5" dirty="0">
                <a:solidFill>
                  <a:srgbClr val="7F7F7F"/>
                </a:solidFill>
                <a:latin typeface="Segoe UI"/>
                <a:cs typeface="Segoe UI"/>
              </a:rPr>
              <a:t>ua</a:t>
            </a:r>
            <a:r>
              <a:rPr sz="900" dirty="0">
                <a:solidFill>
                  <a:srgbClr val="7F7F7F"/>
                </a:solidFill>
                <a:latin typeface="Segoe UI"/>
                <a:cs typeface="Segoe UI"/>
              </a:rPr>
              <a:t>l</a:t>
            </a:r>
            <a:r>
              <a:rPr sz="900" spc="-5" dirty="0">
                <a:solidFill>
                  <a:srgbClr val="7F7F7F"/>
                </a:solidFill>
                <a:latin typeface="Segoe UI"/>
                <a:cs typeface="Segoe UI"/>
              </a:rPr>
              <a:t> </a:t>
            </a:r>
            <a:r>
              <a:rPr sz="900" spc="5" dirty="0">
                <a:solidFill>
                  <a:srgbClr val="7F7F7F"/>
                </a:solidFill>
                <a:latin typeface="Segoe UI"/>
                <a:cs typeface="Segoe UI"/>
              </a:rPr>
              <a:t>f</a:t>
            </a:r>
            <a:r>
              <a:rPr sz="900" spc="-5" dirty="0">
                <a:solidFill>
                  <a:srgbClr val="7F7F7F"/>
                </a:solidFill>
                <a:latin typeface="Segoe UI"/>
                <a:cs typeface="Segoe UI"/>
              </a:rPr>
              <a:t>ac</a:t>
            </a:r>
            <a:r>
              <a:rPr sz="900" spc="-15" dirty="0">
                <a:solidFill>
                  <a:srgbClr val="7F7F7F"/>
                </a:solidFill>
                <a:latin typeface="Segoe UI"/>
                <a:cs typeface="Segoe UI"/>
              </a:rPr>
              <a:t>t</a:t>
            </a:r>
            <a:r>
              <a:rPr sz="900" spc="-5" dirty="0">
                <a:solidFill>
                  <a:srgbClr val="7F7F7F"/>
                </a:solidFill>
                <a:latin typeface="Segoe UI"/>
                <a:cs typeface="Segoe UI"/>
              </a:rPr>
              <a:t>o</a:t>
            </a:r>
            <a:r>
              <a:rPr sz="900" spc="-10" dirty="0">
                <a:solidFill>
                  <a:srgbClr val="7F7F7F"/>
                </a:solidFill>
                <a:latin typeface="Segoe UI"/>
                <a:cs typeface="Segoe UI"/>
              </a:rPr>
              <a:t>r</a:t>
            </a:r>
            <a:r>
              <a:rPr sz="900" spc="5" dirty="0">
                <a:solidFill>
                  <a:srgbClr val="7F7F7F"/>
                </a:solidFill>
                <a:latin typeface="Segoe UI"/>
                <a:cs typeface="Segoe UI"/>
              </a:rPr>
              <a:t>s</a:t>
            </a:r>
            <a:r>
              <a:rPr sz="900" spc="-5" dirty="0">
                <a:solidFill>
                  <a:srgbClr val="7F7F7F"/>
                </a:solidFill>
                <a:latin typeface="Segoe UI"/>
                <a:cs typeface="Segoe UI"/>
              </a:rPr>
              <a:t>.</a:t>
            </a:r>
            <a:endParaRPr sz="900">
              <a:latin typeface="Segoe UI"/>
              <a:cs typeface="Segoe U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168529" y="6631507"/>
            <a:ext cx="213360" cy="212725"/>
          </a:xfrm>
          <a:custGeom>
            <a:avLst/>
            <a:gdLst/>
            <a:ahLst/>
            <a:cxnLst/>
            <a:rect l="l" t="t" r="r" b="b"/>
            <a:pathLst>
              <a:path w="213359" h="212725">
                <a:moveTo>
                  <a:pt x="93843" y="0"/>
                </a:moveTo>
                <a:lnTo>
                  <a:pt x="53835" y="13197"/>
                </a:lnTo>
                <a:lnTo>
                  <a:pt x="22669" y="40114"/>
                </a:lnTo>
                <a:lnTo>
                  <a:pt x="3889" y="77208"/>
                </a:lnTo>
                <a:lnTo>
                  <a:pt x="0" y="105842"/>
                </a:lnTo>
                <a:lnTo>
                  <a:pt x="35" y="108604"/>
                </a:lnTo>
                <a:lnTo>
                  <a:pt x="9254" y="149124"/>
                </a:lnTo>
                <a:lnTo>
                  <a:pt x="32862" y="182101"/>
                </a:lnTo>
                <a:lnTo>
                  <a:pt x="68087" y="204253"/>
                </a:lnTo>
                <a:lnTo>
                  <a:pt x="112154" y="212297"/>
                </a:lnTo>
                <a:lnTo>
                  <a:pt x="125966" y="210671"/>
                </a:lnTo>
                <a:lnTo>
                  <a:pt x="163351" y="195687"/>
                </a:lnTo>
                <a:lnTo>
                  <a:pt x="192212" y="167377"/>
                </a:lnTo>
                <a:lnTo>
                  <a:pt x="209404" y="128101"/>
                </a:lnTo>
                <a:lnTo>
                  <a:pt x="212830" y="96990"/>
                </a:lnTo>
                <a:lnTo>
                  <a:pt x="210836" y="83571"/>
                </a:lnTo>
                <a:lnTo>
                  <a:pt x="195079" y="47361"/>
                </a:lnTo>
                <a:lnTo>
                  <a:pt x="166148" y="19551"/>
                </a:lnTo>
                <a:lnTo>
                  <a:pt x="125953" y="3134"/>
                </a:lnTo>
                <a:lnTo>
                  <a:pt x="93843" y="0"/>
                </a:lnTo>
                <a:close/>
              </a:path>
            </a:pathLst>
          </a:custGeom>
          <a:solidFill>
            <a:srgbClr val="336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46740" y="6631507"/>
            <a:ext cx="213360" cy="212725"/>
          </a:xfrm>
          <a:custGeom>
            <a:avLst/>
            <a:gdLst/>
            <a:ahLst/>
            <a:cxnLst/>
            <a:rect l="l" t="t" r="r" b="b"/>
            <a:pathLst>
              <a:path w="213360" h="212725">
                <a:moveTo>
                  <a:pt x="93843" y="0"/>
                </a:moveTo>
                <a:lnTo>
                  <a:pt x="53835" y="13197"/>
                </a:lnTo>
                <a:lnTo>
                  <a:pt x="22669" y="40114"/>
                </a:lnTo>
                <a:lnTo>
                  <a:pt x="3889" y="77208"/>
                </a:lnTo>
                <a:lnTo>
                  <a:pt x="0" y="105842"/>
                </a:lnTo>
                <a:lnTo>
                  <a:pt x="35" y="108604"/>
                </a:lnTo>
                <a:lnTo>
                  <a:pt x="9254" y="149124"/>
                </a:lnTo>
                <a:lnTo>
                  <a:pt x="32862" y="182101"/>
                </a:lnTo>
                <a:lnTo>
                  <a:pt x="68087" y="204253"/>
                </a:lnTo>
                <a:lnTo>
                  <a:pt x="112154" y="212297"/>
                </a:lnTo>
                <a:lnTo>
                  <a:pt x="125966" y="210671"/>
                </a:lnTo>
                <a:lnTo>
                  <a:pt x="163351" y="195687"/>
                </a:lnTo>
                <a:lnTo>
                  <a:pt x="192212" y="167377"/>
                </a:lnTo>
                <a:lnTo>
                  <a:pt x="209404" y="128101"/>
                </a:lnTo>
                <a:lnTo>
                  <a:pt x="212830" y="96990"/>
                </a:lnTo>
                <a:lnTo>
                  <a:pt x="210836" y="83571"/>
                </a:lnTo>
                <a:lnTo>
                  <a:pt x="195079" y="47361"/>
                </a:lnTo>
                <a:lnTo>
                  <a:pt x="166148" y="19551"/>
                </a:lnTo>
                <a:lnTo>
                  <a:pt x="125953" y="3134"/>
                </a:lnTo>
                <a:lnTo>
                  <a:pt x="93843" y="0"/>
                </a:lnTo>
                <a:close/>
              </a:path>
            </a:pathLst>
          </a:custGeom>
          <a:solidFill>
            <a:srgbClr val="002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955445" y="6654600"/>
            <a:ext cx="7994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q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73198" y="6654600"/>
            <a:ext cx="12388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1200" spc="-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fixed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200" spc="-5" dirty="0">
                <a:solidFill>
                  <a:srgbClr val="75787B"/>
                </a:solidFill>
                <a:latin typeface="Segoe UI"/>
                <a:cs typeface="Segoe UI"/>
              </a:rPr>
              <a:t>inco</a:t>
            </a:r>
            <a:r>
              <a:rPr sz="1200" dirty="0">
                <a:solidFill>
                  <a:srgbClr val="75787B"/>
                </a:solidFill>
                <a:latin typeface="Segoe UI"/>
                <a:cs typeface="Segoe UI"/>
              </a:rPr>
              <a:t>me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52340" y="4114017"/>
            <a:ext cx="685165" cy="1238885"/>
          </a:xfrm>
          <a:custGeom>
            <a:avLst/>
            <a:gdLst/>
            <a:ahLst/>
            <a:cxnLst/>
            <a:rect l="l" t="t" r="r" b="b"/>
            <a:pathLst>
              <a:path w="685164" h="1238885">
                <a:moveTo>
                  <a:pt x="0" y="0"/>
                </a:moveTo>
                <a:lnTo>
                  <a:pt x="1" y="150608"/>
                </a:lnTo>
                <a:lnTo>
                  <a:pt x="25556" y="151218"/>
                </a:lnTo>
                <a:lnTo>
                  <a:pt x="50919" y="153037"/>
                </a:lnTo>
                <a:lnTo>
                  <a:pt x="100920" y="160224"/>
                </a:lnTo>
                <a:lnTo>
                  <a:pt x="149702" y="172016"/>
                </a:lnTo>
                <a:lnTo>
                  <a:pt x="196969" y="188261"/>
                </a:lnTo>
                <a:lnTo>
                  <a:pt x="242420" y="208807"/>
                </a:lnTo>
                <a:lnTo>
                  <a:pt x="285758" y="233502"/>
                </a:lnTo>
                <a:lnTo>
                  <a:pt x="326684" y="262193"/>
                </a:lnTo>
                <a:lnTo>
                  <a:pt x="364898" y="294727"/>
                </a:lnTo>
                <a:lnTo>
                  <a:pt x="400101" y="330954"/>
                </a:lnTo>
                <a:lnTo>
                  <a:pt x="431996" y="370720"/>
                </a:lnTo>
                <a:lnTo>
                  <a:pt x="456306" y="407191"/>
                </a:lnTo>
                <a:lnTo>
                  <a:pt x="477253" y="444900"/>
                </a:lnTo>
                <a:lnTo>
                  <a:pt x="494866" y="483655"/>
                </a:lnTo>
                <a:lnTo>
                  <a:pt x="509178" y="523265"/>
                </a:lnTo>
                <a:lnTo>
                  <a:pt x="520218" y="563537"/>
                </a:lnTo>
                <a:lnTo>
                  <a:pt x="528016" y="604280"/>
                </a:lnTo>
                <a:lnTo>
                  <a:pt x="532603" y="645301"/>
                </a:lnTo>
                <a:lnTo>
                  <a:pt x="534010" y="686409"/>
                </a:lnTo>
                <a:lnTo>
                  <a:pt x="532266" y="727411"/>
                </a:lnTo>
                <a:lnTo>
                  <a:pt x="527403" y="768116"/>
                </a:lnTo>
                <a:lnTo>
                  <a:pt x="519450" y="808331"/>
                </a:lnTo>
                <a:lnTo>
                  <a:pt x="508437" y="847866"/>
                </a:lnTo>
                <a:lnTo>
                  <a:pt x="494397" y="886527"/>
                </a:lnTo>
                <a:lnTo>
                  <a:pt x="477358" y="924123"/>
                </a:lnTo>
                <a:lnTo>
                  <a:pt x="457351" y="960461"/>
                </a:lnTo>
                <a:lnTo>
                  <a:pt x="434385" y="995379"/>
                </a:lnTo>
                <a:lnTo>
                  <a:pt x="408555" y="1028600"/>
                </a:lnTo>
                <a:lnTo>
                  <a:pt x="379828" y="1060015"/>
                </a:lnTo>
                <a:lnTo>
                  <a:pt x="348253" y="1089406"/>
                </a:lnTo>
                <a:lnTo>
                  <a:pt x="313863" y="1116580"/>
                </a:lnTo>
                <a:lnTo>
                  <a:pt x="402389" y="1238425"/>
                </a:lnTo>
                <a:lnTo>
                  <a:pt x="453371" y="1197534"/>
                </a:lnTo>
                <a:lnTo>
                  <a:pt x="499815" y="1152401"/>
                </a:lnTo>
                <a:lnTo>
                  <a:pt x="541527" y="1103408"/>
                </a:lnTo>
                <a:lnTo>
                  <a:pt x="578310" y="1050940"/>
                </a:lnTo>
                <a:lnTo>
                  <a:pt x="609982" y="995351"/>
                </a:lnTo>
                <a:lnTo>
                  <a:pt x="636310" y="937107"/>
                </a:lnTo>
                <a:lnTo>
                  <a:pt x="657137" y="876509"/>
                </a:lnTo>
                <a:lnTo>
                  <a:pt x="672255" y="813967"/>
                </a:lnTo>
                <a:lnTo>
                  <a:pt x="681469" y="749865"/>
                </a:lnTo>
                <a:lnTo>
                  <a:pt x="684584" y="684584"/>
                </a:lnTo>
                <a:lnTo>
                  <a:pt x="682315" y="628437"/>
                </a:lnTo>
                <a:lnTo>
                  <a:pt x="675624" y="573541"/>
                </a:lnTo>
                <a:lnTo>
                  <a:pt x="664688" y="520070"/>
                </a:lnTo>
                <a:lnTo>
                  <a:pt x="649684" y="468202"/>
                </a:lnTo>
                <a:lnTo>
                  <a:pt x="630786" y="418112"/>
                </a:lnTo>
                <a:lnTo>
                  <a:pt x="608172" y="369978"/>
                </a:lnTo>
                <a:lnTo>
                  <a:pt x="582018" y="323974"/>
                </a:lnTo>
                <a:lnTo>
                  <a:pt x="552499" y="280277"/>
                </a:lnTo>
                <a:lnTo>
                  <a:pt x="519792" y="239063"/>
                </a:lnTo>
                <a:lnTo>
                  <a:pt x="484074" y="200509"/>
                </a:lnTo>
                <a:lnTo>
                  <a:pt x="445520" y="164791"/>
                </a:lnTo>
                <a:lnTo>
                  <a:pt x="404306" y="132084"/>
                </a:lnTo>
                <a:lnTo>
                  <a:pt x="360609" y="102566"/>
                </a:lnTo>
                <a:lnTo>
                  <a:pt x="314605" y="76411"/>
                </a:lnTo>
                <a:lnTo>
                  <a:pt x="266471" y="53797"/>
                </a:lnTo>
                <a:lnTo>
                  <a:pt x="216381" y="34900"/>
                </a:lnTo>
                <a:lnTo>
                  <a:pt x="164513" y="19895"/>
                </a:lnTo>
                <a:lnTo>
                  <a:pt x="111043" y="8960"/>
                </a:lnTo>
                <a:lnTo>
                  <a:pt x="56146" y="2269"/>
                </a:lnTo>
                <a:lnTo>
                  <a:pt x="0" y="0"/>
                </a:lnTo>
                <a:close/>
              </a:path>
            </a:pathLst>
          </a:custGeom>
          <a:solidFill>
            <a:srgbClr val="002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52341" y="4114017"/>
            <a:ext cx="685165" cy="1238885"/>
          </a:xfrm>
          <a:custGeom>
            <a:avLst/>
            <a:gdLst/>
            <a:ahLst/>
            <a:cxnLst/>
            <a:rect l="l" t="t" r="r" b="b"/>
            <a:pathLst>
              <a:path w="685164" h="1238885">
                <a:moveTo>
                  <a:pt x="0" y="0"/>
                </a:moveTo>
                <a:lnTo>
                  <a:pt x="56146" y="2269"/>
                </a:lnTo>
                <a:lnTo>
                  <a:pt x="111043" y="8960"/>
                </a:lnTo>
                <a:lnTo>
                  <a:pt x="164513" y="19895"/>
                </a:lnTo>
                <a:lnTo>
                  <a:pt x="216381" y="34900"/>
                </a:lnTo>
                <a:lnTo>
                  <a:pt x="266471" y="53798"/>
                </a:lnTo>
                <a:lnTo>
                  <a:pt x="314606" y="76412"/>
                </a:lnTo>
                <a:lnTo>
                  <a:pt x="360610" y="102566"/>
                </a:lnTo>
                <a:lnTo>
                  <a:pt x="404307" y="132085"/>
                </a:lnTo>
                <a:lnTo>
                  <a:pt x="445520" y="164791"/>
                </a:lnTo>
                <a:lnTo>
                  <a:pt x="484074" y="200510"/>
                </a:lnTo>
                <a:lnTo>
                  <a:pt x="519793" y="239064"/>
                </a:lnTo>
                <a:lnTo>
                  <a:pt x="552499" y="280277"/>
                </a:lnTo>
                <a:lnTo>
                  <a:pt x="582018" y="323974"/>
                </a:lnTo>
                <a:lnTo>
                  <a:pt x="608172" y="369978"/>
                </a:lnTo>
                <a:lnTo>
                  <a:pt x="630786" y="418113"/>
                </a:lnTo>
                <a:lnTo>
                  <a:pt x="649684" y="468203"/>
                </a:lnTo>
                <a:lnTo>
                  <a:pt x="664689" y="520071"/>
                </a:lnTo>
                <a:lnTo>
                  <a:pt x="675624" y="573541"/>
                </a:lnTo>
                <a:lnTo>
                  <a:pt x="682315" y="628438"/>
                </a:lnTo>
                <a:lnTo>
                  <a:pt x="684585" y="684585"/>
                </a:lnTo>
                <a:lnTo>
                  <a:pt x="683802" y="717348"/>
                </a:lnTo>
                <a:lnTo>
                  <a:pt x="677613" y="782088"/>
                </a:lnTo>
                <a:lnTo>
                  <a:pt x="665422" y="845458"/>
                </a:lnTo>
                <a:lnTo>
                  <a:pt x="647425" y="907076"/>
                </a:lnTo>
                <a:lnTo>
                  <a:pt x="623817" y="966559"/>
                </a:lnTo>
                <a:lnTo>
                  <a:pt x="594792" y="1023523"/>
                </a:lnTo>
                <a:lnTo>
                  <a:pt x="560546" y="1077586"/>
                </a:lnTo>
                <a:lnTo>
                  <a:pt x="521275" y="1128364"/>
                </a:lnTo>
                <a:lnTo>
                  <a:pt x="477172" y="1175474"/>
                </a:lnTo>
                <a:lnTo>
                  <a:pt x="428435" y="1218534"/>
                </a:lnTo>
                <a:lnTo>
                  <a:pt x="402389" y="1238426"/>
                </a:lnTo>
                <a:lnTo>
                  <a:pt x="313863" y="1116580"/>
                </a:lnTo>
                <a:lnTo>
                  <a:pt x="348253" y="1089406"/>
                </a:lnTo>
                <a:lnTo>
                  <a:pt x="379828" y="1060015"/>
                </a:lnTo>
                <a:lnTo>
                  <a:pt x="408555" y="1028600"/>
                </a:lnTo>
                <a:lnTo>
                  <a:pt x="434407" y="995351"/>
                </a:lnTo>
                <a:lnTo>
                  <a:pt x="457351" y="960461"/>
                </a:lnTo>
                <a:lnTo>
                  <a:pt x="477358" y="924123"/>
                </a:lnTo>
                <a:lnTo>
                  <a:pt x="494397" y="886527"/>
                </a:lnTo>
                <a:lnTo>
                  <a:pt x="508437" y="847866"/>
                </a:lnTo>
                <a:lnTo>
                  <a:pt x="519449" y="808332"/>
                </a:lnTo>
                <a:lnTo>
                  <a:pt x="527402" y="768116"/>
                </a:lnTo>
                <a:lnTo>
                  <a:pt x="532266" y="727411"/>
                </a:lnTo>
                <a:lnTo>
                  <a:pt x="534009" y="686409"/>
                </a:lnTo>
                <a:lnTo>
                  <a:pt x="532603" y="645301"/>
                </a:lnTo>
                <a:lnTo>
                  <a:pt x="528015" y="604280"/>
                </a:lnTo>
                <a:lnTo>
                  <a:pt x="520217" y="563538"/>
                </a:lnTo>
                <a:lnTo>
                  <a:pt x="509177" y="523266"/>
                </a:lnTo>
                <a:lnTo>
                  <a:pt x="494866" y="483656"/>
                </a:lnTo>
                <a:lnTo>
                  <a:pt x="477252" y="444900"/>
                </a:lnTo>
                <a:lnTo>
                  <a:pt x="456305" y="407191"/>
                </a:lnTo>
                <a:lnTo>
                  <a:pt x="431996" y="370721"/>
                </a:lnTo>
                <a:lnTo>
                  <a:pt x="400101" y="330954"/>
                </a:lnTo>
                <a:lnTo>
                  <a:pt x="364897" y="294728"/>
                </a:lnTo>
                <a:lnTo>
                  <a:pt x="326683" y="262193"/>
                </a:lnTo>
                <a:lnTo>
                  <a:pt x="285758" y="233502"/>
                </a:lnTo>
                <a:lnTo>
                  <a:pt x="242420" y="208808"/>
                </a:lnTo>
                <a:lnTo>
                  <a:pt x="196968" y="188262"/>
                </a:lnTo>
                <a:lnTo>
                  <a:pt x="149702" y="172016"/>
                </a:lnTo>
                <a:lnTo>
                  <a:pt x="100919" y="160224"/>
                </a:lnTo>
                <a:lnTo>
                  <a:pt x="50919" y="153037"/>
                </a:lnTo>
                <a:lnTo>
                  <a:pt x="0" y="150608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67712" y="4114017"/>
            <a:ext cx="1087120" cy="1369695"/>
          </a:xfrm>
          <a:custGeom>
            <a:avLst/>
            <a:gdLst/>
            <a:ahLst/>
            <a:cxnLst/>
            <a:rect l="l" t="t" r="r" b="b"/>
            <a:pathLst>
              <a:path w="1087120" h="1369695">
                <a:moveTo>
                  <a:pt x="684627" y="0"/>
                </a:moveTo>
                <a:lnTo>
                  <a:pt x="641388" y="1366"/>
                </a:lnTo>
                <a:lnTo>
                  <a:pt x="598492" y="5439"/>
                </a:lnTo>
                <a:lnTo>
                  <a:pt x="556061" y="12180"/>
                </a:lnTo>
                <a:lnTo>
                  <a:pt x="514216" y="21548"/>
                </a:lnTo>
                <a:lnTo>
                  <a:pt x="473079" y="33506"/>
                </a:lnTo>
                <a:lnTo>
                  <a:pt x="432769" y="48012"/>
                </a:lnTo>
                <a:lnTo>
                  <a:pt x="393409" y="65028"/>
                </a:lnTo>
                <a:lnTo>
                  <a:pt x="355120" y="84515"/>
                </a:lnTo>
                <a:lnTo>
                  <a:pt x="318023" y="106434"/>
                </a:lnTo>
                <a:lnTo>
                  <a:pt x="282238" y="130743"/>
                </a:lnTo>
                <a:lnTo>
                  <a:pt x="238148" y="165582"/>
                </a:lnTo>
                <a:lnTo>
                  <a:pt x="197669" y="203262"/>
                </a:lnTo>
                <a:lnTo>
                  <a:pt x="160838" y="243538"/>
                </a:lnTo>
                <a:lnTo>
                  <a:pt x="127695" y="286165"/>
                </a:lnTo>
                <a:lnTo>
                  <a:pt x="98280" y="330895"/>
                </a:lnTo>
                <a:lnTo>
                  <a:pt x="72630" y="377483"/>
                </a:lnTo>
                <a:lnTo>
                  <a:pt x="50785" y="425683"/>
                </a:lnTo>
                <a:lnTo>
                  <a:pt x="32784" y="475248"/>
                </a:lnTo>
                <a:lnTo>
                  <a:pt x="18666" y="525933"/>
                </a:lnTo>
                <a:lnTo>
                  <a:pt x="8470" y="577492"/>
                </a:lnTo>
                <a:lnTo>
                  <a:pt x="2235" y="629677"/>
                </a:lnTo>
                <a:lnTo>
                  <a:pt x="0" y="682244"/>
                </a:lnTo>
                <a:lnTo>
                  <a:pt x="1803" y="734946"/>
                </a:lnTo>
                <a:lnTo>
                  <a:pt x="7684" y="787538"/>
                </a:lnTo>
                <a:lnTo>
                  <a:pt x="17682" y="839772"/>
                </a:lnTo>
                <a:lnTo>
                  <a:pt x="31835" y="891403"/>
                </a:lnTo>
                <a:lnTo>
                  <a:pt x="50183" y="942184"/>
                </a:lnTo>
                <a:lnTo>
                  <a:pt x="72765" y="991871"/>
                </a:lnTo>
                <a:lnTo>
                  <a:pt x="99619" y="1040216"/>
                </a:lnTo>
                <a:lnTo>
                  <a:pt x="130785" y="1086973"/>
                </a:lnTo>
                <a:lnTo>
                  <a:pt x="165624" y="1131063"/>
                </a:lnTo>
                <a:lnTo>
                  <a:pt x="203304" y="1171543"/>
                </a:lnTo>
                <a:lnTo>
                  <a:pt x="243580" y="1208373"/>
                </a:lnTo>
                <a:lnTo>
                  <a:pt x="286207" y="1241516"/>
                </a:lnTo>
                <a:lnTo>
                  <a:pt x="330937" y="1270932"/>
                </a:lnTo>
                <a:lnTo>
                  <a:pt x="377525" y="1296581"/>
                </a:lnTo>
                <a:lnTo>
                  <a:pt x="425725" y="1318426"/>
                </a:lnTo>
                <a:lnTo>
                  <a:pt x="475291" y="1336427"/>
                </a:lnTo>
                <a:lnTo>
                  <a:pt x="525976" y="1350545"/>
                </a:lnTo>
                <a:lnTo>
                  <a:pt x="577534" y="1360741"/>
                </a:lnTo>
                <a:lnTo>
                  <a:pt x="629720" y="1366976"/>
                </a:lnTo>
                <a:lnTo>
                  <a:pt x="682287" y="1369212"/>
                </a:lnTo>
                <a:lnTo>
                  <a:pt x="734989" y="1367408"/>
                </a:lnTo>
                <a:lnTo>
                  <a:pt x="787580" y="1361527"/>
                </a:lnTo>
                <a:lnTo>
                  <a:pt x="839814" y="1351529"/>
                </a:lnTo>
                <a:lnTo>
                  <a:pt x="891445" y="1337376"/>
                </a:lnTo>
                <a:lnTo>
                  <a:pt x="942227" y="1319028"/>
                </a:lnTo>
                <a:lnTo>
                  <a:pt x="991913" y="1296446"/>
                </a:lnTo>
                <a:lnTo>
                  <a:pt x="1040258" y="1269591"/>
                </a:lnTo>
                <a:lnTo>
                  <a:pt x="1087015" y="1238425"/>
                </a:lnTo>
                <a:lnTo>
                  <a:pt x="1072584" y="1218561"/>
                </a:lnTo>
                <a:lnTo>
                  <a:pt x="684627" y="1218561"/>
                </a:lnTo>
                <a:lnTo>
                  <a:pt x="640833" y="1216791"/>
                </a:lnTo>
                <a:lnTo>
                  <a:pt x="598014" y="1211572"/>
                </a:lnTo>
                <a:lnTo>
                  <a:pt x="556307" y="1203042"/>
                </a:lnTo>
                <a:lnTo>
                  <a:pt x="515850" y="1191338"/>
                </a:lnTo>
                <a:lnTo>
                  <a:pt x="476780" y="1176598"/>
                </a:lnTo>
                <a:lnTo>
                  <a:pt x="439235" y="1158959"/>
                </a:lnTo>
                <a:lnTo>
                  <a:pt x="403351" y="1138559"/>
                </a:lnTo>
                <a:lnTo>
                  <a:pt x="369268" y="1115534"/>
                </a:lnTo>
                <a:lnTo>
                  <a:pt x="337121" y="1090023"/>
                </a:lnTo>
                <a:lnTo>
                  <a:pt x="307049" y="1062162"/>
                </a:lnTo>
                <a:lnTo>
                  <a:pt x="279189" y="1032090"/>
                </a:lnTo>
                <a:lnTo>
                  <a:pt x="253677" y="999944"/>
                </a:lnTo>
                <a:lnTo>
                  <a:pt x="230653" y="965860"/>
                </a:lnTo>
                <a:lnTo>
                  <a:pt x="210252" y="929977"/>
                </a:lnTo>
                <a:lnTo>
                  <a:pt x="192613" y="892432"/>
                </a:lnTo>
                <a:lnTo>
                  <a:pt x="177873" y="853362"/>
                </a:lnTo>
                <a:lnTo>
                  <a:pt x="166170" y="812905"/>
                </a:lnTo>
                <a:lnTo>
                  <a:pt x="157640" y="771198"/>
                </a:lnTo>
                <a:lnTo>
                  <a:pt x="152421" y="728378"/>
                </a:lnTo>
                <a:lnTo>
                  <a:pt x="150651" y="684584"/>
                </a:lnTo>
                <a:lnTo>
                  <a:pt x="152421" y="640790"/>
                </a:lnTo>
                <a:lnTo>
                  <a:pt x="157640" y="597970"/>
                </a:lnTo>
                <a:lnTo>
                  <a:pt x="166170" y="556263"/>
                </a:lnTo>
                <a:lnTo>
                  <a:pt x="177873" y="515806"/>
                </a:lnTo>
                <a:lnTo>
                  <a:pt x="192613" y="476737"/>
                </a:lnTo>
                <a:lnTo>
                  <a:pt x="210252" y="439191"/>
                </a:lnTo>
                <a:lnTo>
                  <a:pt x="230653" y="403308"/>
                </a:lnTo>
                <a:lnTo>
                  <a:pt x="253677" y="369225"/>
                </a:lnTo>
                <a:lnTo>
                  <a:pt x="279189" y="337078"/>
                </a:lnTo>
                <a:lnTo>
                  <a:pt x="307049" y="307006"/>
                </a:lnTo>
                <a:lnTo>
                  <a:pt x="337121" y="279145"/>
                </a:lnTo>
                <a:lnTo>
                  <a:pt x="369268" y="253634"/>
                </a:lnTo>
                <a:lnTo>
                  <a:pt x="403351" y="230610"/>
                </a:lnTo>
                <a:lnTo>
                  <a:pt x="439235" y="210209"/>
                </a:lnTo>
                <a:lnTo>
                  <a:pt x="476780" y="192570"/>
                </a:lnTo>
                <a:lnTo>
                  <a:pt x="515850" y="177830"/>
                </a:lnTo>
                <a:lnTo>
                  <a:pt x="556307" y="166126"/>
                </a:lnTo>
                <a:lnTo>
                  <a:pt x="598014" y="157596"/>
                </a:lnTo>
                <a:lnTo>
                  <a:pt x="640833" y="152378"/>
                </a:lnTo>
                <a:lnTo>
                  <a:pt x="684627" y="150608"/>
                </a:lnTo>
                <a:lnTo>
                  <a:pt x="684627" y="0"/>
                </a:lnTo>
                <a:close/>
              </a:path>
              <a:path w="1087120" h="1369695">
                <a:moveTo>
                  <a:pt x="998491" y="1116580"/>
                </a:moveTo>
                <a:lnTo>
                  <a:pt x="956233" y="1144325"/>
                </a:lnTo>
                <a:lnTo>
                  <a:pt x="911777" y="1167838"/>
                </a:lnTo>
                <a:lnTo>
                  <a:pt x="865442" y="1187015"/>
                </a:lnTo>
                <a:lnTo>
                  <a:pt x="817548" y="1201752"/>
                </a:lnTo>
                <a:lnTo>
                  <a:pt x="768412" y="1211947"/>
                </a:lnTo>
                <a:lnTo>
                  <a:pt x="718354" y="1217495"/>
                </a:lnTo>
                <a:lnTo>
                  <a:pt x="684627" y="1218561"/>
                </a:lnTo>
                <a:lnTo>
                  <a:pt x="1072584" y="1218561"/>
                </a:lnTo>
                <a:lnTo>
                  <a:pt x="998491" y="1116580"/>
                </a:lnTo>
                <a:close/>
              </a:path>
            </a:pathLst>
          </a:custGeom>
          <a:solidFill>
            <a:srgbClr val="336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67713" y="4114018"/>
            <a:ext cx="1087120" cy="1369695"/>
          </a:xfrm>
          <a:custGeom>
            <a:avLst/>
            <a:gdLst/>
            <a:ahLst/>
            <a:cxnLst/>
            <a:rect l="l" t="t" r="r" b="b"/>
            <a:pathLst>
              <a:path w="1087120" h="1369695">
                <a:moveTo>
                  <a:pt x="1087016" y="1238425"/>
                </a:moveTo>
                <a:lnTo>
                  <a:pt x="1040258" y="1269591"/>
                </a:lnTo>
                <a:lnTo>
                  <a:pt x="991913" y="1296446"/>
                </a:lnTo>
                <a:lnTo>
                  <a:pt x="942227" y="1319028"/>
                </a:lnTo>
                <a:lnTo>
                  <a:pt x="891445" y="1337376"/>
                </a:lnTo>
                <a:lnTo>
                  <a:pt x="839814" y="1351530"/>
                </a:lnTo>
                <a:lnTo>
                  <a:pt x="787580" y="1361527"/>
                </a:lnTo>
                <a:lnTo>
                  <a:pt x="734989" y="1367408"/>
                </a:lnTo>
                <a:lnTo>
                  <a:pt x="682287" y="1369212"/>
                </a:lnTo>
                <a:lnTo>
                  <a:pt x="629720" y="1366976"/>
                </a:lnTo>
                <a:lnTo>
                  <a:pt x="577534" y="1360741"/>
                </a:lnTo>
                <a:lnTo>
                  <a:pt x="525976" y="1350545"/>
                </a:lnTo>
                <a:lnTo>
                  <a:pt x="475291" y="1336427"/>
                </a:lnTo>
                <a:lnTo>
                  <a:pt x="425725" y="1318426"/>
                </a:lnTo>
                <a:lnTo>
                  <a:pt x="377526" y="1296581"/>
                </a:lnTo>
                <a:lnTo>
                  <a:pt x="330938" y="1270932"/>
                </a:lnTo>
                <a:lnTo>
                  <a:pt x="286207" y="1241516"/>
                </a:lnTo>
                <a:lnTo>
                  <a:pt x="243581" y="1208373"/>
                </a:lnTo>
                <a:lnTo>
                  <a:pt x="203304" y="1171543"/>
                </a:lnTo>
                <a:lnTo>
                  <a:pt x="165624" y="1131063"/>
                </a:lnTo>
                <a:lnTo>
                  <a:pt x="130786" y="1086974"/>
                </a:lnTo>
                <a:lnTo>
                  <a:pt x="99620" y="1040216"/>
                </a:lnTo>
                <a:lnTo>
                  <a:pt x="72765" y="991871"/>
                </a:lnTo>
                <a:lnTo>
                  <a:pt x="50183" y="942185"/>
                </a:lnTo>
                <a:lnTo>
                  <a:pt x="31835" y="891403"/>
                </a:lnTo>
                <a:lnTo>
                  <a:pt x="17682" y="839772"/>
                </a:lnTo>
                <a:lnTo>
                  <a:pt x="7684" y="787538"/>
                </a:lnTo>
                <a:lnTo>
                  <a:pt x="1803" y="734947"/>
                </a:lnTo>
                <a:lnTo>
                  <a:pt x="0" y="682245"/>
                </a:lnTo>
                <a:lnTo>
                  <a:pt x="2235" y="629678"/>
                </a:lnTo>
                <a:lnTo>
                  <a:pt x="8470" y="577492"/>
                </a:lnTo>
                <a:lnTo>
                  <a:pt x="18666" y="525933"/>
                </a:lnTo>
                <a:lnTo>
                  <a:pt x="32784" y="475248"/>
                </a:lnTo>
                <a:lnTo>
                  <a:pt x="50785" y="425683"/>
                </a:lnTo>
                <a:lnTo>
                  <a:pt x="72630" y="377483"/>
                </a:lnTo>
                <a:lnTo>
                  <a:pt x="98280" y="330895"/>
                </a:lnTo>
                <a:lnTo>
                  <a:pt x="127695" y="286165"/>
                </a:lnTo>
                <a:lnTo>
                  <a:pt x="160838" y="243538"/>
                </a:lnTo>
                <a:lnTo>
                  <a:pt x="197669" y="203262"/>
                </a:lnTo>
                <a:lnTo>
                  <a:pt x="238148" y="165582"/>
                </a:lnTo>
                <a:lnTo>
                  <a:pt x="282238" y="130744"/>
                </a:lnTo>
                <a:lnTo>
                  <a:pt x="318023" y="106434"/>
                </a:lnTo>
                <a:lnTo>
                  <a:pt x="355120" y="84515"/>
                </a:lnTo>
                <a:lnTo>
                  <a:pt x="393409" y="65028"/>
                </a:lnTo>
                <a:lnTo>
                  <a:pt x="432769" y="48012"/>
                </a:lnTo>
                <a:lnTo>
                  <a:pt x="473079" y="33505"/>
                </a:lnTo>
                <a:lnTo>
                  <a:pt x="514216" y="21548"/>
                </a:lnTo>
                <a:lnTo>
                  <a:pt x="556061" y="12180"/>
                </a:lnTo>
                <a:lnTo>
                  <a:pt x="598492" y="5439"/>
                </a:lnTo>
                <a:lnTo>
                  <a:pt x="641387" y="1366"/>
                </a:lnTo>
                <a:lnTo>
                  <a:pt x="684627" y="0"/>
                </a:lnTo>
                <a:lnTo>
                  <a:pt x="684628" y="150608"/>
                </a:lnTo>
                <a:lnTo>
                  <a:pt x="640833" y="152378"/>
                </a:lnTo>
                <a:lnTo>
                  <a:pt x="598014" y="157596"/>
                </a:lnTo>
                <a:lnTo>
                  <a:pt x="556307" y="166126"/>
                </a:lnTo>
                <a:lnTo>
                  <a:pt x="515850" y="177830"/>
                </a:lnTo>
                <a:lnTo>
                  <a:pt x="476780" y="192570"/>
                </a:lnTo>
                <a:lnTo>
                  <a:pt x="439235" y="210209"/>
                </a:lnTo>
                <a:lnTo>
                  <a:pt x="403352" y="230609"/>
                </a:lnTo>
                <a:lnTo>
                  <a:pt x="369268" y="253634"/>
                </a:lnTo>
                <a:lnTo>
                  <a:pt x="337121" y="279145"/>
                </a:lnTo>
                <a:lnTo>
                  <a:pt x="307049" y="307006"/>
                </a:lnTo>
                <a:lnTo>
                  <a:pt x="279189" y="337078"/>
                </a:lnTo>
                <a:lnTo>
                  <a:pt x="253678" y="369224"/>
                </a:lnTo>
                <a:lnTo>
                  <a:pt x="230653" y="403308"/>
                </a:lnTo>
                <a:lnTo>
                  <a:pt x="210253" y="439191"/>
                </a:lnTo>
                <a:lnTo>
                  <a:pt x="192614" y="476736"/>
                </a:lnTo>
                <a:lnTo>
                  <a:pt x="177874" y="515806"/>
                </a:lnTo>
                <a:lnTo>
                  <a:pt x="166170" y="556263"/>
                </a:lnTo>
                <a:lnTo>
                  <a:pt x="157640" y="597970"/>
                </a:lnTo>
                <a:lnTo>
                  <a:pt x="152421" y="640789"/>
                </a:lnTo>
                <a:lnTo>
                  <a:pt x="150651" y="684584"/>
                </a:lnTo>
                <a:lnTo>
                  <a:pt x="152421" y="728378"/>
                </a:lnTo>
                <a:lnTo>
                  <a:pt x="157640" y="771198"/>
                </a:lnTo>
                <a:lnTo>
                  <a:pt x="166170" y="812904"/>
                </a:lnTo>
                <a:lnTo>
                  <a:pt x="177874" y="853362"/>
                </a:lnTo>
                <a:lnTo>
                  <a:pt x="192614" y="892431"/>
                </a:lnTo>
                <a:lnTo>
                  <a:pt x="210253" y="929977"/>
                </a:lnTo>
                <a:lnTo>
                  <a:pt x="230653" y="965860"/>
                </a:lnTo>
                <a:lnTo>
                  <a:pt x="253678" y="999943"/>
                </a:lnTo>
                <a:lnTo>
                  <a:pt x="279189" y="1032090"/>
                </a:lnTo>
                <a:lnTo>
                  <a:pt x="307049" y="1062162"/>
                </a:lnTo>
                <a:lnTo>
                  <a:pt x="337121" y="1090022"/>
                </a:lnTo>
                <a:lnTo>
                  <a:pt x="369268" y="1115533"/>
                </a:lnTo>
                <a:lnTo>
                  <a:pt x="403352" y="1138558"/>
                </a:lnTo>
                <a:lnTo>
                  <a:pt x="439235" y="1158958"/>
                </a:lnTo>
                <a:lnTo>
                  <a:pt x="476780" y="1176597"/>
                </a:lnTo>
                <a:lnTo>
                  <a:pt x="515850" y="1191337"/>
                </a:lnTo>
                <a:lnTo>
                  <a:pt x="556307" y="1203041"/>
                </a:lnTo>
                <a:lnTo>
                  <a:pt x="598014" y="1211571"/>
                </a:lnTo>
                <a:lnTo>
                  <a:pt x="640833" y="1216790"/>
                </a:lnTo>
                <a:lnTo>
                  <a:pt x="684628" y="1218560"/>
                </a:lnTo>
                <a:lnTo>
                  <a:pt x="701519" y="1218293"/>
                </a:lnTo>
                <a:lnTo>
                  <a:pt x="751813" y="1214317"/>
                </a:lnTo>
                <a:lnTo>
                  <a:pt x="801292" y="1205660"/>
                </a:lnTo>
                <a:lnTo>
                  <a:pt x="849635" y="1192425"/>
                </a:lnTo>
                <a:lnTo>
                  <a:pt x="896525" y="1174717"/>
                </a:lnTo>
                <a:lnTo>
                  <a:pt x="941643" y="1152638"/>
                </a:lnTo>
                <a:lnTo>
                  <a:pt x="984669" y="1126292"/>
                </a:lnTo>
                <a:lnTo>
                  <a:pt x="998491" y="1116580"/>
                </a:lnTo>
                <a:lnTo>
                  <a:pt x="1087016" y="1238425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04762" y="4114017"/>
            <a:ext cx="1357630" cy="1369695"/>
          </a:xfrm>
          <a:custGeom>
            <a:avLst/>
            <a:gdLst/>
            <a:ahLst/>
            <a:cxnLst/>
            <a:rect l="l" t="t" r="r" b="b"/>
            <a:pathLst>
              <a:path w="1357629" h="1369695">
                <a:moveTo>
                  <a:pt x="147941" y="784641"/>
                </a:moveTo>
                <a:lnTo>
                  <a:pt x="0" y="812862"/>
                </a:lnTo>
                <a:lnTo>
                  <a:pt x="10869" y="860594"/>
                </a:lnTo>
                <a:lnTo>
                  <a:pt x="24919" y="906879"/>
                </a:lnTo>
                <a:lnTo>
                  <a:pt x="42017" y="951608"/>
                </a:lnTo>
                <a:lnTo>
                  <a:pt x="62033" y="994673"/>
                </a:lnTo>
                <a:lnTo>
                  <a:pt x="84837" y="1035966"/>
                </a:lnTo>
                <a:lnTo>
                  <a:pt x="110297" y="1075379"/>
                </a:lnTo>
                <a:lnTo>
                  <a:pt x="138282" y="1112804"/>
                </a:lnTo>
                <a:lnTo>
                  <a:pt x="168663" y="1148132"/>
                </a:lnTo>
                <a:lnTo>
                  <a:pt x="201309" y="1181255"/>
                </a:lnTo>
                <a:lnTo>
                  <a:pt x="236087" y="1212066"/>
                </a:lnTo>
                <a:lnTo>
                  <a:pt x="272869" y="1240455"/>
                </a:lnTo>
                <a:lnTo>
                  <a:pt x="311523" y="1266315"/>
                </a:lnTo>
                <a:lnTo>
                  <a:pt x="351918" y="1289538"/>
                </a:lnTo>
                <a:lnTo>
                  <a:pt x="393923" y="1310016"/>
                </a:lnTo>
                <a:lnTo>
                  <a:pt x="437409" y="1327640"/>
                </a:lnTo>
                <a:lnTo>
                  <a:pt x="482243" y="1342302"/>
                </a:lnTo>
                <a:lnTo>
                  <a:pt x="528296" y="1353894"/>
                </a:lnTo>
                <a:lnTo>
                  <a:pt x="575437" y="1362308"/>
                </a:lnTo>
                <a:lnTo>
                  <a:pt x="623534" y="1367435"/>
                </a:lnTo>
                <a:lnTo>
                  <a:pt x="672458" y="1369169"/>
                </a:lnTo>
                <a:lnTo>
                  <a:pt x="728605" y="1366899"/>
                </a:lnTo>
                <a:lnTo>
                  <a:pt x="783501" y="1360209"/>
                </a:lnTo>
                <a:lnTo>
                  <a:pt x="836972" y="1349273"/>
                </a:lnTo>
                <a:lnTo>
                  <a:pt x="888840" y="1334268"/>
                </a:lnTo>
                <a:lnTo>
                  <a:pt x="938929" y="1315371"/>
                </a:lnTo>
                <a:lnTo>
                  <a:pt x="987064" y="1292757"/>
                </a:lnTo>
                <a:lnTo>
                  <a:pt x="1033068" y="1266602"/>
                </a:lnTo>
                <a:lnTo>
                  <a:pt x="1076765" y="1237084"/>
                </a:lnTo>
                <a:lnTo>
                  <a:pt x="1100224" y="1218467"/>
                </a:lnTo>
                <a:lnTo>
                  <a:pt x="686127" y="1218467"/>
                </a:lnTo>
                <a:lnTo>
                  <a:pt x="643561" y="1217903"/>
                </a:lnTo>
                <a:lnTo>
                  <a:pt x="601627" y="1213987"/>
                </a:lnTo>
                <a:lnTo>
                  <a:pt x="560487" y="1206829"/>
                </a:lnTo>
                <a:lnTo>
                  <a:pt x="520302" y="1196538"/>
                </a:lnTo>
                <a:lnTo>
                  <a:pt x="481232" y="1183223"/>
                </a:lnTo>
                <a:lnTo>
                  <a:pt x="443437" y="1166993"/>
                </a:lnTo>
                <a:lnTo>
                  <a:pt x="407080" y="1147957"/>
                </a:lnTo>
                <a:lnTo>
                  <a:pt x="372320" y="1126225"/>
                </a:lnTo>
                <a:lnTo>
                  <a:pt x="339318" y="1101906"/>
                </a:lnTo>
                <a:lnTo>
                  <a:pt x="308235" y="1075109"/>
                </a:lnTo>
                <a:lnTo>
                  <a:pt x="279232" y="1045944"/>
                </a:lnTo>
                <a:lnTo>
                  <a:pt x="252469" y="1014519"/>
                </a:lnTo>
                <a:lnTo>
                  <a:pt x="228107" y="980944"/>
                </a:lnTo>
                <a:lnTo>
                  <a:pt x="206307" y="945328"/>
                </a:lnTo>
                <a:lnTo>
                  <a:pt x="187229" y="907781"/>
                </a:lnTo>
                <a:lnTo>
                  <a:pt x="171035" y="868411"/>
                </a:lnTo>
                <a:lnTo>
                  <a:pt x="157886" y="827328"/>
                </a:lnTo>
                <a:lnTo>
                  <a:pt x="147941" y="784641"/>
                </a:lnTo>
                <a:close/>
              </a:path>
              <a:path w="1357629" h="1369695">
                <a:moveTo>
                  <a:pt x="672458" y="0"/>
                </a:moveTo>
                <a:lnTo>
                  <a:pt x="672459" y="150608"/>
                </a:lnTo>
                <a:lnTo>
                  <a:pt x="710620" y="151959"/>
                </a:lnTo>
                <a:lnTo>
                  <a:pt x="748136" y="155959"/>
                </a:lnTo>
                <a:lnTo>
                  <a:pt x="820827" y="171564"/>
                </a:lnTo>
                <a:lnTo>
                  <a:pt x="889716" y="196747"/>
                </a:lnTo>
                <a:lnTo>
                  <a:pt x="953989" y="230833"/>
                </a:lnTo>
                <a:lnTo>
                  <a:pt x="1012828" y="273148"/>
                </a:lnTo>
                <a:lnTo>
                  <a:pt x="1065419" y="323016"/>
                </a:lnTo>
                <a:lnTo>
                  <a:pt x="1110945" y="379763"/>
                </a:lnTo>
                <a:lnTo>
                  <a:pt x="1148591" y="442713"/>
                </a:lnTo>
                <a:lnTo>
                  <a:pt x="1177540" y="511193"/>
                </a:lnTo>
                <a:lnTo>
                  <a:pt x="1196977" y="584526"/>
                </a:lnTo>
                <a:lnTo>
                  <a:pt x="1203445" y="627876"/>
                </a:lnTo>
                <a:lnTo>
                  <a:pt x="1206342" y="670915"/>
                </a:lnTo>
                <a:lnTo>
                  <a:pt x="1205778" y="713482"/>
                </a:lnTo>
                <a:lnTo>
                  <a:pt x="1201863" y="755416"/>
                </a:lnTo>
                <a:lnTo>
                  <a:pt x="1194705" y="796556"/>
                </a:lnTo>
                <a:lnTo>
                  <a:pt x="1184413" y="836741"/>
                </a:lnTo>
                <a:lnTo>
                  <a:pt x="1171098" y="875811"/>
                </a:lnTo>
                <a:lnTo>
                  <a:pt x="1154868" y="913605"/>
                </a:lnTo>
                <a:lnTo>
                  <a:pt x="1135832" y="949963"/>
                </a:lnTo>
                <a:lnTo>
                  <a:pt x="1114100" y="984723"/>
                </a:lnTo>
                <a:lnTo>
                  <a:pt x="1089781" y="1017725"/>
                </a:lnTo>
                <a:lnTo>
                  <a:pt x="1062985" y="1048808"/>
                </a:lnTo>
                <a:lnTo>
                  <a:pt x="1033819" y="1077811"/>
                </a:lnTo>
                <a:lnTo>
                  <a:pt x="1002394" y="1104574"/>
                </a:lnTo>
                <a:lnTo>
                  <a:pt x="968819" y="1128936"/>
                </a:lnTo>
                <a:lnTo>
                  <a:pt x="933204" y="1150736"/>
                </a:lnTo>
                <a:lnTo>
                  <a:pt x="895656" y="1169813"/>
                </a:lnTo>
                <a:lnTo>
                  <a:pt x="856286" y="1186007"/>
                </a:lnTo>
                <a:lnTo>
                  <a:pt x="815203" y="1199157"/>
                </a:lnTo>
                <a:lnTo>
                  <a:pt x="772516" y="1209102"/>
                </a:lnTo>
                <a:lnTo>
                  <a:pt x="729166" y="1215569"/>
                </a:lnTo>
                <a:lnTo>
                  <a:pt x="686127" y="1218467"/>
                </a:lnTo>
                <a:lnTo>
                  <a:pt x="1100224" y="1218467"/>
                </a:lnTo>
                <a:lnTo>
                  <a:pt x="1156532" y="1168658"/>
                </a:lnTo>
                <a:lnTo>
                  <a:pt x="1192251" y="1130104"/>
                </a:lnTo>
                <a:lnTo>
                  <a:pt x="1224958" y="1088891"/>
                </a:lnTo>
                <a:lnTo>
                  <a:pt x="1254476" y="1045194"/>
                </a:lnTo>
                <a:lnTo>
                  <a:pt x="1280631" y="999190"/>
                </a:lnTo>
                <a:lnTo>
                  <a:pt x="1303245" y="951055"/>
                </a:lnTo>
                <a:lnTo>
                  <a:pt x="1322142" y="900966"/>
                </a:lnTo>
                <a:lnTo>
                  <a:pt x="1337147" y="849098"/>
                </a:lnTo>
                <a:lnTo>
                  <a:pt x="1348083" y="795627"/>
                </a:lnTo>
                <a:lnTo>
                  <a:pt x="1354773" y="740731"/>
                </a:lnTo>
                <a:lnTo>
                  <a:pt x="1357043" y="684584"/>
                </a:lnTo>
                <a:lnTo>
                  <a:pt x="1354773" y="628437"/>
                </a:lnTo>
                <a:lnTo>
                  <a:pt x="1348083" y="573541"/>
                </a:lnTo>
                <a:lnTo>
                  <a:pt x="1337147" y="520070"/>
                </a:lnTo>
                <a:lnTo>
                  <a:pt x="1322142" y="468202"/>
                </a:lnTo>
                <a:lnTo>
                  <a:pt x="1303245" y="418112"/>
                </a:lnTo>
                <a:lnTo>
                  <a:pt x="1280631" y="369978"/>
                </a:lnTo>
                <a:lnTo>
                  <a:pt x="1254476" y="323974"/>
                </a:lnTo>
                <a:lnTo>
                  <a:pt x="1224958" y="280277"/>
                </a:lnTo>
                <a:lnTo>
                  <a:pt x="1192251" y="239063"/>
                </a:lnTo>
                <a:lnTo>
                  <a:pt x="1156532" y="200509"/>
                </a:lnTo>
                <a:lnTo>
                  <a:pt x="1117978" y="164791"/>
                </a:lnTo>
                <a:lnTo>
                  <a:pt x="1076765" y="132084"/>
                </a:lnTo>
                <a:lnTo>
                  <a:pt x="1033068" y="102566"/>
                </a:lnTo>
                <a:lnTo>
                  <a:pt x="987064" y="76411"/>
                </a:lnTo>
                <a:lnTo>
                  <a:pt x="938929" y="53797"/>
                </a:lnTo>
                <a:lnTo>
                  <a:pt x="888840" y="34900"/>
                </a:lnTo>
                <a:lnTo>
                  <a:pt x="836972" y="19895"/>
                </a:lnTo>
                <a:lnTo>
                  <a:pt x="783501" y="8960"/>
                </a:lnTo>
                <a:lnTo>
                  <a:pt x="728605" y="2269"/>
                </a:lnTo>
                <a:lnTo>
                  <a:pt x="672458" y="0"/>
                </a:lnTo>
                <a:close/>
              </a:path>
            </a:pathLst>
          </a:custGeom>
          <a:solidFill>
            <a:srgbClr val="002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04762" y="4114017"/>
            <a:ext cx="1357630" cy="1369695"/>
          </a:xfrm>
          <a:custGeom>
            <a:avLst/>
            <a:gdLst/>
            <a:ahLst/>
            <a:cxnLst/>
            <a:rect l="l" t="t" r="r" b="b"/>
            <a:pathLst>
              <a:path w="1357629" h="1369695">
                <a:moveTo>
                  <a:pt x="672459" y="0"/>
                </a:moveTo>
                <a:lnTo>
                  <a:pt x="728605" y="2269"/>
                </a:lnTo>
                <a:lnTo>
                  <a:pt x="783502" y="8960"/>
                </a:lnTo>
                <a:lnTo>
                  <a:pt x="836972" y="19895"/>
                </a:lnTo>
                <a:lnTo>
                  <a:pt x="888840" y="34900"/>
                </a:lnTo>
                <a:lnTo>
                  <a:pt x="938930" y="53798"/>
                </a:lnTo>
                <a:lnTo>
                  <a:pt x="987065" y="76412"/>
                </a:lnTo>
                <a:lnTo>
                  <a:pt x="1033069" y="102566"/>
                </a:lnTo>
                <a:lnTo>
                  <a:pt x="1076766" y="132085"/>
                </a:lnTo>
                <a:lnTo>
                  <a:pt x="1117979" y="164791"/>
                </a:lnTo>
                <a:lnTo>
                  <a:pt x="1156533" y="200510"/>
                </a:lnTo>
                <a:lnTo>
                  <a:pt x="1192252" y="239064"/>
                </a:lnTo>
                <a:lnTo>
                  <a:pt x="1224958" y="280277"/>
                </a:lnTo>
                <a:lnTo>
                  <a:pt x="1254477" y="323974"/>
                </a:lnTo>
                <a:lnTo>
                  <a:pt x="1280632" y="369978"/>
                </a:lnTo>
                <a:lnTo>
                  <a:pt x="1303246" y="418113"/>
                </a:lnTo>
                <a:lnTo>
                  <a:pt x="1322143" y="468203"/>
                </a:lnTo>
                <a:lnTo>
                  <a:pt x="1337148" y="520071"/>
                </a:lnTo>
                <a:lnTo>
                  <a:pt x="1348084" y="573541"/>
                </a:lnTo>
                <a:lnTo>
                  <a:pt x="1354774" y="628438"/>
                </a:lnTo>
                <a:lnTo>
                  <a:pt x="1357044" y="684585"/>
                </a:lnTo>
                <a:lnTo>
                  <a:pt x="1354774" y="740731"/>
                </a:lnTo>
                <a:lnTo>
                  <a:pt x="1348084" y="795628"/>
                </a:lnTo>
                <a:lnTo>
                  <a:pt x="1337148" y="849098"/>
                </a:lnTo>
                <a:lnTo>
                  <a:pt x="1322143" y="900966"/>
                </a:lnTo>
                <a:lnTo>
                  <a:pt x="1303246" y="951056"/>
                </a:lnTo>
                <a:lnTo>
                  <a:pt x="1280632" y="999191"/>
                </a:lnTo>
                <a:lnTo>
                  <a:pt x="1254477" y="1045195"/>
                </a:lnTo>
                <a:lnTo>
                  <a:pt x="1224958" y="1088892"/>
                </a:lnTo>
                <a:lnTo>
                  <a:pt x="1192252" y="1130105"/>
                </a:lnTo>
                <a:lnTo>
                  <a:pt x="1156533" y="1168659"/>
                </a:lnTo>
                <a:lnTo>
                  <a:pt x="1117979" y="1204378"/>
                </a:lnTo>
                <a:lnTo>
                  <a:pt x="1076766" y="1237084"/>
                </a:lnTo>
                <a:lnTo>
                  <a:pt x="1033069" y="1266603"/>
                </a:lnTo>
                <a:lnTo>
                  <a:pt x="987065" y="1292757"/>
                </a:lnTo>
                <a:lnTo>
                  <a:pt x="938930" y="1315371"/>
                </a:lnTo>
                <a:lnTo>
                  <a:pt x="888840" y="1334269"/>
                </a:lnTo>
                <a:lnTo>
                  <a:pt x="836972" y="1349274"/>
                </a:lnTo>
                <a:lnTo>
                  <a:pt x="783502" y="1360209"/>
                </a:lnTo>
                <a:lnTo>
                  <a:pt x="728605" y="1366900"/>
                </a:lnTo>
                <a:lnTo>
                  <a:pt x="672459" y="1369170"/>
                </a:lnTo>
                <a:lnTo>
                  <a:pt x="623535" y="1367436"/>
                </a:lnTo>
                <a:lnTo>
                  <a:pt x="575437" y="1362309"/>
                </a:lnTo>
                <a:lnTo>
                  <a:pt x="528297" y="1353895"/>
                </a:lnTo>
                <a:lnTo>
                  <a:pt x="482244" y="1342302"/>
                </a:lnTo>
                <a:lnTo>
                  <a:pt x="437409" y="1327640"/>
                </a:lnTo>
                <a:lnTo>
                  <a:pt x="393924" y="1310017"/>
                </a:lnTo>
                <a:lnTo>
                  <a:pt x="351918" y="1289539"/>
                </a:lnTo>
                <a:lnTo>
                  <a:pt x="311523" y="1266316"/>
                </a:lnTo>
                <a:lnTo>
                  <a:pt x="272869" y="1240456"/>
                </a:lnTo>
                <a:lnTo>
                  <a:pt x="236088" y="1212066"/>
                </a:lnTo>
                <a:lnTo>
                  <a:pt x="201309" y="1181256"/>
                </a:lnTo>
                <a:lnTo>
                  <a:pt x="168664" y="1148133"/>
                </a:lnTo>
                <a:lnTo>
                  <a:pt x="138283" y="1112805"/>
                </a:lnTo>
                <a:lnTo>
                  <a:pt x="110297" y="1075380"/>
                </a:lnTo>
                <a:lnTo>
                  <a:pt x="84837" y="1035967"/>
                </a:lnTo>
                <a:lnTo>
                  <a:pt x="62033" y="994674"/>
                </a:lnTo>
                <a:lnTo>
                  <a:pt x="42017" y="951609"/>
                </a:lnTo>
                <a:lnTo>
                  <a:pt x="24919" y="906880"/>
                </a:lnTo>
                <a:lnTo>
                  <a:pt x="10869" y="860595"/>
                </a:lnTo>
                <a:lnTo>
                  <a:pt x="0" y="812863"/>
                </a:lnTo>
                <a:lnTo>
                  <a:pt x="147941" y="784641"/>
                </a:lnTo>
                <a:lnTo>
                  <a:pt x="157886" y="827328"/>
                </a:lnTo>
                <a:lnTo>
                  <a:pt x="171036" y="868411"/>
                </a:lnTo>
                <a:lnTo>
                  <a:pt x="187230" y="907781"/>
                </a:lnTo>
                <a:lnTo>
                  <a:pt x="206307" y="945329"/>
                </a:lnTo>
                <a:lnTo>
                  <a:pt x="228107" y="980944"/>
                </a:lnTo>
                <a:lnTo>
                  <a:pt x="252469" y="1014519"/>
                </a:lnTo>
                <a:lnTo>
                  <a:pt x="279232" y="1045944"/>
                </a:lnTo>
                <a:lnTo>
                  <a:pt x="308235" y="1075110"/>
                </a:lnTo>
                <a:lnTo>
                  <a:pt x="339318" y="1101907"/>
                </a:lnTo>
                <a:lnTo>
                  <a:pt x="372320" y="1126226"/>
                </a:lnTo>
                <a:lnTo>
                  <a:pt x="407080" y="1147958"/>
                </a:lnTo>
                <a:lnTo>
                  <a:pt x="443438" y="1166993"/>
                </a:lnTo>
                <a:lnTo>
                  <a:pt x="481232" y="1183223"/>
                </a:lnTo>
                <a:lnTo>
                  <a:pt x="520302" y="1196539"/>
                </a:lnTo>
                <a:lnTo>
                  <a:pt x="560487" y="1206830"/>
                </a:lnTo>
                <a:lnTo>
                  <a:pt x="601627" y="1213988"/>
                </a:lnTo>
                <a:lnTo>
                  <a:pt x="643561" y="1217903"/>
                </a:lnTo>
                <a:lnTo>
                  <a:pt x="686127" y="1218467"/>
                </a:lnTo>
                <a:lnTo>
                  <a:pt x="729166" y="1215570"/>
                </a:lnTo>
                <a:lnTo>
                  <a:pt x="772516" y="1209103"/>
                </a:lnTo>
                <a:lnTo>
                  <a:pt x="815203" y="1199158"/>
                </a:lnTo>
                <a:lnTo>
                  <a:pt x="856286" y="1186008"/>
                </a:lnTo>
                <a:lnTo>
                  <a:pt x="895656" y="1169814"/>
                </a:lnTo>
                <a:lnTo>
                  <a:pt x="933204" y="1150736"/>
                </a:lnTo>
                <a:lnTo>
                  <a:pt x="968819" y="1128937"/>
                </a:lnTo>
                <a:lnTo>
                  <a:pt x="1002394" y="1104575"/>
                </a:lnTo>
                <a:lnTo>
                  <a:pt x="1033819" y="1077812"/>
                </a:lnTo>
                <a:lnTo>
                  <a:pt x="1062985" y="1048808"/>
                </a:lnTo>
                <a:lnTo>
                  <a:pt x="1089782" y="1017725"/>
                </a:lnTo>
                <a:lnTo>
                  <a:pt x="1114101" y="984724"/>
                </a:lnTo>
                <a:lnTo>
                  <a:pt x="1135833" y="949963"/>
                </a:lnTo>
                <a:lnTo>
                  <a:pt x="1154868" y="913606"/>
                </a:lnTo>
                <a:lnTo>
                  <a:pt x="1171098" y="875812"/>
                </a:lnTo>
                <a:lnTo>
                  <a:pt x="1184414" y="836742"/>
                </a:lnTo>
                <a:lnTo>
                  <a:pt x="1194705" y="796556"/>
                </a:lnTo>
                <a:lnTo>
                  <a:pt x="1201863" y="755416"/>
                </a:lnTo>
                <a:lnTo>
                  <a:pt x="1205779" y="713483"/>
                </a:lnTo>
                <a:lnTo>
                  <a:pt x="1206342" y="670916"/>
                </a:lnTo>
                <a:lnTo>
                  <a:pt x="1203445" y="627877"/>
                </a:lnTo>
                <a:lnTo>
                  <a:pt x="1196978" y="584527"/>
                </a:lnTo>
                <a:lnTo>
                  <a:pt x="1188499" y="547296"/>
                </a:lnTo>
                <a:lnTo>
                  <a:pt x="1164204" y="476305"/>
                </a:lnTo>
                <a:lnTo>
                  <a:pt x="1130804" y="410506"/>
                </a:lnTo>
                <a:lnTo>
                  <a:pt x="1089116" y="350573"/>
                </a:lnTo>
                <a:lnTo>
                  <a:pt x="1039956" y="297181"/>
                </a:lnTo>
                <a:lnTo>
                  <a:pt x="984139" y="251005"/>
                </a:lnTo>
                <a:lnTo>
                  <a:pt x="922481" y="212720"/>
                </a:lnTo>
                <a:lnTo>
                  <a:pt x="855798" y="183001"/>
                </a:lnTo>
                <a:lnTo>
                  <a:pt x="784905" y="162522"/>
                </a:lnTo>
                <a:lnTo>
                  <a:pt x="710620" y="151960"/>
                </a:lnTo>
                <a:lnTo>
                  <a:pt x="672459" y="150608"/>
                </a:lnTo>
                <a:lnTo>
                  <a:pt x="672459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92754" y="4114020"/>
            <a:ext cx="684530" cy="813435"/>
          </a:xfrm>
          <a:custGeom>
            <a:avLst/>
            <a:gdLst/>
            <a:ahLst/>
            <a:cxnLst/>
            <a:rect l="l" t="t" r="r" b="b"/>
            <a:pathLst>
              <a:path w="684529" h="813435">
                <a:moveTo>
                  <a:pt x="682611" y="0"/>
                </a:moveTo>
                <a:lnTo>
                  <a:pt x="644471" y="1166"/>
                </a:lnTo>
                <a:lnTo>
                  <a:pt x="606474" y="4454"/>
                </a:lnTo>
                <a:lnTo>
                  <a:pt x="568708" y="9855"/>
                </a:lnTo>
                <a:lnTo>
                  <a:pt x="501460" y="24873"/>
                </a:lnTo>
                <a:lnTo>
                  <a:pt x="448789" y="41732"/>
                </a:lnTo>
                <a:lnTo>
                  <a:pt x="398315" y="62493"/>
                </a:lnTo>
                <a:lnTo>
                  <a:pt x="350177" y="86951"/>
                </a:lnTo>
                <a:lnTo>
                  <a:pt x="304516" y="114900"/>
                </a:lnTo>
                <a:lnTo>
                  <a:pt x="261471" y="146133"/>
                </a:lnTo>
                <a:lnTo>
                  <a:pt x="221183" y="180444"/>
                </a:lnTo>
                <a:lnTo>
                  <a:pt x="183791" y="217628"/>
                </a:lnTo>
                <a:lnTo>
                  <a:pt x="149436" y="257478"/>
                </a:lnTo>
                <a:lnTo>
                  <a:pt x="118258" y="299788"/>
                </a:lnTo>
                <a:lnTo>
                  <a:pt x="90397" y="344352"/>
                </a:lnTo>
                <a:lnTo>
                  <a:pt x="65992" y="390965"/>
                </a:lnTo>
                <a:lnTo>
                  <a:pt x="45184" y="439419"/>
                </a:lnTo>
                <a:lnTo>
                  <a:pt x="28113" y="489509"/>
                </a:lnTo>
                <a:lnTo>
                  <a:pt x="14919" y="541028"/>
                </a:lnTo>
                <a:lnTo>
                  <a:pt x="5742" y="593772"/>
                </a:lnTo>
                <a:lnTo>
                  <a:pt x="722" y="647533"/>
                </a:lnTo>
                <a:lnTo>
                  <a:pt x="0" y="702105"/>
                </a:lnTo>
                <a:lnTo>
                  <a:pt x="3714" y="757283"/>
                </a:lnTo>
                <a:lnTo>
                  <a:pt x="12005" y="812860"/>
                </a:lnTo>
                <a:lnTo>
                  <a:pt x="157894" y="773196"/>
                </a:lnTo>
                <a:lnTo>
                  <a:pt x="155932" y="760628"/>
                </a:lnTo>
                <a:lnTo>
                  <a:pt x="154271" y="748021"/>
                </a:lnTo>
                <a:lnTo>
                  <a:pt x="151095" y="710016"/>
                </a:lnTo>
                <a:lnTo>
                  <a:pt x="150489" y="684582"/>
                </a:lnTo>
                <a:lnTo>
                  <a:pt x="152259" y="640787"/>
                </a:lnTo>
                <a:lnTo>
                  <a:pt x="157478" y="597968"/>
                </a:lnTo>
                <a:lnTo>
                  <a:pt x="166008" y="556261"/>
                </a:lnTo>
                <a:lnTo>
                  <a:pt x="177711" y="515804"/>
                </a:lnTo>
                <a:lnTo>
                  <a:pt x="192451" y="476734"/>
                </a:lnTo>
                <a:lnTo>
                  <a:pt x="210090" y="439189"/>
                </a:lnTo>
                <a:lnTo>
                  <a:pt x="230491" y="403306"/>
                </a:lnTo>
                <a:lnTo>
                  <a:pt x="253515" y="369222"/>
                </a:lnTo>
                <a:lnTo>
                  <a:pt x="279027" y="337076"/>
                </a:lnTo>
                <a:lnTo>
                  <a:pt x="306887" y="307003"/>
                </a:lnTo>
                <a:lnTo>
                  <a:pt x="336959" y="279143"/>
                </a:lnTo>
                <a:lnTo>
                  <a:pt x="369106" y="253632"/>
                </a:lnTo>
                <a:lnTo>
                  <a:pt x="403189" y="230607"/>
                </a:lnTo>
                <a:lnTo>
                  <a:pt x="439073" y="210207"/>
                </a:lnTo>
                <a:lnTo>
                  <a:pt x="476618" y="192568"/>
                </a:lnTo>
                <a:lnTo>
                  <a:pt x="515688" y="177828"/>
                </a:lnTo>
                <a:lnTo>
                  <a:pt x="556145" y="166124"/>
                </a:lnTo>
                <a:lnTo>
                  <a:pt x="597852" y="157594"/>
                </a:lnTo>
                <a:lnTo>
                  <a:pt x="640671" y="152375"/>
                </a:lnTo>
                <a:lnTo>
                  <a:pt x="684465" y="150605"/>
                </a:lnTo>
                <a:lnTo>
                  <a:pt x="682611" y="0"/>
                </a:lnTo>
                <a:close/>
              </a:path>
            </a:pathLst>
          </a:custGeom>
          <a:solidFill>
            <a:srgbClr val="336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92755" y="4114020"/>
            <a:ext cx="684530" cy="813435"/>
          </a:xfrm>
          <a:custGeom>
            <a:avLst/>
            <a:gdLst/>
            <a:ahLst/>
            <a:cxnLst/>
            <a:rect l="l" t="t" r="r" b="b"/>
            <a:pathLst>
              <a:path w="684529" h="813435">
                <a:moveTo>
                  <a:pt x="12006" y="812860"/>
                </a:moveTo>
                <a:lnTo>
                  <a:pt x="3714" y="757283"/>
                </a:lnTo>
                <a:lnTo>
                  <a:pt x="0" y="702105"/>
                </a:lnTo>
                <a:lnTo>
                  <a:pt x="722" y="647533"/>
                </a:lnTo>
                <a:lnTo>
                  <a:pt x="5742" y="593772"/>
                </a:lnTo>
                <a:lnTo>
                  <a:pt x="14919" y="541028"/>
                </a:lnTo>
                <a:lnTo>
                  <a:pt x="28113" y="489509"/>
                </a:lnTo>
                <a:lnTo>
                  <a:pt x="45184" y="439419"/>
                </a:lnTo>
                <a:lnTo>
                  <a:pt x="65992" y="390965"/>
                </a:lnTo>
                <a:lnTo>
                  <a:pt x="90396" y="344352"/>
                </a:lnTo>
                <a:lnTo>
                  <a:pt x="118258" y="299788"/>
                </a:lnTo>
                <a:lnTo>
                  <a:pt x="149436" y="257478"/>
                </a:lnTo>
                <a:lnTo>
                  <a:pt x="183791" y="217628"/>
                </a:lnTo>
                <a:lnTo>
                  <a:pt x="221183" y="180444"/>
                </a:lnTo>
                <a:lnTo>
                  <a:pt x="261471" y="146133"/>
                </a:lnTo>
                <a:lnTo>
                  <a:pt x="304516" y="114900"/>
                </a:lnTo>
                <a:lnTo>
                  <a:pt x="350177" y="86951"/>
                </a:lnTo>
                <a:lnTo>
                  <a:pt x="398315" y="62493"/>
                </a:lnTo>
                <a:lnTo>
                  <a:pt x="448789" y="41732"/>
                </a:lnTo>
                <a:lnTo>
                  <a:pt x="501459" y="24873"/>
                </a:lnTo>
                <a:lnTo>
                  <a:pt x="556186" y="12123"/>
                </a:lnTo>
                <a:lnTo>
                  <a:pt x="593855" y="6020"/>
                </a:lnTo>
                <a:lnTo>
                  <a:pt x="631784" y="2027"/>
                </a:lnTo>
                <a:lnTo>
                  <a:pt x="669887" y="152"/>
                </a:lnTo>
                <a:lnTo>
                  <a:pt x="682610" y="0"/>
                </a:lnTo>
                <a:lnTo>
                  <a:pt x="684465" y="150605"/>
                </a:lnTo>
                <a:lnTo>
                  <a:pt x="640671" y="152375"/>
                </a:lnTo>
                <a:lnTo>
                  <a:pt x="597851" y="157594"/>
                </a:lnTo>
                <a:lnTo>
                  <a:pt x="556144" y="166124"/>
                </a:lnTo>
                <a:lnTo>
                  <a:pt x="515687" y="177828"/>
                </a:lnTo>
                <a:lnTo>
                  <a:pt x="476617" y="192568"/>
                </a:lnTo>
                <a:lnTo>
                  <a:pt x="439072" y="210207"/>
                </a:lnTo>
                <a:lnTo>
                  <a:pt x="403189" y="230607"/>
                </a:lnTo>
                <a:lnTo>
                  <a:pt x="369106" y="253632"/>
                </a:lnTo>
                <a:lnTo>
                  <a:pt x="336959" y="279143"/>
                </a:lnTo>
                <a:lnTo>
                  <a:pt x="306887" y="307003"/>
                </a:lnTo>
                <a:lnTo>
                  <a:pt x="279026" y="337076"/>
                </a:lnTo>
                <a:lnTo>
                  <a:pt x="253515" y="369222"/>
                </a:lnTo>
                <a:lnTo>
                  <a:pt x="230491" y="403306"/>
                </a:lnTo>
                <a:lnTo>
                  <a:pt x="210090" y="439189"/>
                </a:lnTo>
                <a:lnTo>
                  <a:pt x="192451" y="476734"/>
                </a:lnTo>
                <a:lnTo>
                  <a:pt x="177711" y="515804"/>
                </a:lnTo>
                <a:lnTo>
                  <a:pt x="166008" y="556261"/>
                </a:lnTo>
                <a:lnTo>
                  <a:pt x="157478" y="597968"/>
                </a:lnTo>
                <a:lnTo>
                  <a:pt x="152259" y="640787"/>
                </a:lnTo>
                <a:lnTo>
                  <a:pt x="150489" y="684582"/>
                </a:lnTo>
                <a:lnTo>
                  <a:pt x="150640" y="697305"/>
                </a:lnTo>
                <a:lnTo>
                  <a:pt x="152911" y="735380"/>
                </a:lnTo>
                <a:lnTo>
                  <a:pt x="157893" y="773196"/>
                </a:lnTo>
                <a:lnTo>
                  <a:pt x="12006" y="812860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00488" y="4114017"/>
            <a:ext cx="1369060" cy="1369695"/>
          </a:xfrm>
          <a:custGeom>
            <a:avLst/>
            <a:gdLst/>
            <a:ahLst/>
            <a:cxnLst/>
            <a:rect l="l" t="t" r="r" b="b"/>
            <a:pathLst>
              <a:path w="1369059" h="1369695">
                <a:moveTo>
                  <a:pt x="282151" y="130743"/>
                </a:moveTo>
                <a:lnTo>
                  <a:pt x="231169" y="171634"/>
                </a:lnTo>
                <a:lnTo>
                  <a:pt x="184725" y="216767"/>
                </a:lnTo>
                <a:lnTo>
                  <a:pt x="143013" y="265759"/>
                </a:lnTo>
                <a:lnTo>
                  <a:pt x="106230" y="318227"/>
                </a:lnTo>
                <a:lnTo>
                  <a:pt x="74557" y="373817"/>
                </a:lnTo>
                <a:lnTo>
                  <a:pt x="48230" y="432060"/>
                </a:lnTo>
                <a:lnTo>
                  <a:pt x="27403" y="492658"/>
                </a:lnTo>
                <a:lnTo>
                  <a:pt x="12285" y="555200"/>
                </a:lnTo>
                <a:lnTo>
                  <a:pt x="3071" y="619303"/>
                </a:lnTo>
                <a:lnTo>
                  <a:pt x="0" y="682760"/>
                </a:lnTo>
                <a:lnTo>
                  <a:pt x="30" y="686410"/>
                </a:lnTo>
                <a:lnTo>
                  <a:pt x="2225" y="740731"/>
                </a:lnTo>
                <a:lnTo>
                  <a:pt x="8916" y="795627"/>
                </a:lnTo>
                <a:lnTo>
                  <a:pt x="19852" y="849098"/>
                </a:lnTo>
                <a:lnTo>
                  <a:pt x="34857" y="900966"/>
                </a:lnTo>
                <a:lnTo>
                  <a:pt x="53754" y="951055"/>
                </a:lnTo>
                <a:lnTo>
                  <a:pt x="76368" y="999190"/>
                </a:lnTo>
                <a:lnTo>
                  <a:pt x="102523" y="1045194"/>
                </a:lnTo>
                <a:lnTo>
                  <a:pt x="132042" y="1088891"/>
                </a:lnTo>
                <a:lnTo>
                  <a:pt x="164748" y="1130104"/>
                </a:lnTo>
                <a:lnTo>
                  <a:pt x="200467" y="1168658"/>
                </a:lnTo>
                <a:lnTo>
                  <a:pt x="239021" y="1204377"/>
                </a:lnTo>
                <a:lnTo>
                  <a:pt x="280234" y="1237084"/>
                </a:lnTo>
                <a:lnTo>
                  <a:pt x="323931" y="1266602"/>
                </a:lnTo>
                <a:lnTo>
                  <a:pt x="369934" y="1292757"/>
                </a:lnTo>
                <a:lnTo>
                  <a:pt x="418069" y="1315371"/>
                </a:lnTo>
                <a:lnTo>
                  <a:pt x="468158" y="1334268"/>
                </a:lnTo>
                <a:lnTo>
                  <a:pt x="520025" y="1349273"/>
                </a:lnTo>
                <a:lnTo>
                  <a:pt x="573495" y="1360209"/>
                </a:lnTo>
                <a:lnTo>
                  <a:pt x="628391" y="1366899"/>
                </a:lnTo>
                <a:lnTo>
                  <a:pt x="684537" y="1369169"/>
                </a:lnTo>
                <a:lnTo>
                  <a:pt x="740684" y="1366899"/>
                </a:lnTo>
                <a:lnTo>
                  <a:pt x="795582" y="1360209"/>
                </a:lnTo>
                <a:lnTo>
                  <a:pt x="849053" y="1349273"/>
                </a:lnTo>
                <a:lnTo>
                  <a:pt x="900922" y="1334268"/>
                </a:lnTo>
                <a:lnTo>
                  <a:pt x="951012" y="1315371"/>
                </a:lnTo>
                <a:lnTo>
                  <a:pt x="999147" y="1292757"/>
                </a:lnTo>
                <a:lnTo>
                  <a:pt x="1045152" y="1266602"/>
                </a:lnTo>
                <a:lnTo>
                  <a:pt x="1088849" y="1237084"/>
                </a:lnTo>
                <a:lnTo>
                  <a:pt x="1112149" y="1218594"/>
                </a:lnTo>
                <a:lnTo>
                  <a:pt x="682717" y="1218594"/>
                </a:lnTo>
                <a:lnTo>
                  <a:pt x="641715" y="1216850"/>
                </a:lnTo>
                <a:lnTo>
                  <a:pt x="601010" y="1211987"/>
                </a:lnTo>
                <a:lnTo>
                  <a:pt x="560794" y="1204034"/>
                </a:lnTo>
                <a:lnTo>
                  <a:pt x="521260" y="1193022"/>
                </a:lnTo>
                <a:lnTo>
                  <a:pt x="482599" y="1178981"/>
                </a:lnTo>
                <a:lnTo>
                  <a:pt x="445003" y="1161942"/>
                </a:lnTo>
                <a:lnTo>
                  <a:pt x="408664" y="1141935"/>
                </a:lnTo>
                <a:lnTo>
                  <a:pt x="373774" y="1118991"/>
                </a:lnTo>
                <a:lnTo>
                  <a:pt x="340525" y="1093140"/>
                </a:lnTo>
                <a:lnTo>
                  <a:pt x="309109" y="1064412"/>
                </a:lnTo>
                <a:lnTo>
                  <a:pt x="279718" y="1032838"/>
                </a:lnTo>
                <a:lnTo>
                  <a:pt x="252544" y="998448"/>
                </a:lnTo>
                <a:lnTo>
                  <a:pt x="228234" y="961977"/>
                </a:lnTo>
                <a:lnTo>
                  <a:pt x="207288" y="924268"/>
                </a:lnTo>
                <a:lnTo>
                  <a:pt x="189674" y="885513"/>
                </a:lnTo>
                <a:lnTo>
                  <a:pt x="175362" y="845903"/>
                </a:lnTo>
                <a:lnTo>
                  <a:pt x="164323" y="805631"/>
                </a:lnTo>
                <a:lnTo>
                  <a:pt x="156525" y="764888"/>
                </a:lnTo>
                <a:lnTo>
                  <a:pt x="151937" y="723867"/>
                </a:lnTo>
                <a:lnTo>
                  <a:pt x="150531" y="682760"/>
                </a:lnTo>
                <a:lnTo>
                  <a:pt x="152275" y="641757"/>
                </a:lnTo>
                <a:lnTo>
                  <a:pt x="157139" y="601052"/>
                </a:lnTo>
                <a:lnTo>
                  <a:pt x="165092" y="560837"/>
                </a:lnTo>
                <a:lnTo>
                  <a:pt x="176104" y="521303"/>
                </a:lnTo>
                <a:lnTo>
                  <a:pt x="190145" y="482642"/>
                </a:lnTo>
                <a:lnTo>
                  <a:pt x="207184" y="445046"/>
                </a:lnTo>
                <a:lnTo>
                  <a:pt x="227191" y="408707"/>
                </a:lnTo>
                <a:lnTo>
                  <a:pt x="250158" y="373789"/>
                </a:lnTo>
                <a:lnTo>
                  <a:pt x="275988" y="340569"/>
                </a:lnTo>
                <a:lnTo>
                  <a:pt x="304716" y="309153"/>
                </a:lnTo>
                <a:lnTo>
                  <a:pt x="336291" y="279762"/>
                </a:lnTo>
                <a:lnTo>
                  <a:pt x="370682" y="252589"/>
                </a:lnTo>
                <a:lnTo>
                  <a:pt x="282151" y="130743"/>
                </a:lnTo>
                <a:close/>
              </a:path>
              <a:path w="1369059" h="1369695">
                <a:moveTo>
                  <a:pt x="684537" y="0"/>
                </a:moveTo>
                <a:lnTo>
                  <a:pt x="684537" y="150608"/>
                </a:lnTo>
                <a:lnTo>
                  <a:pt x="710092" y="151218"/>
                </a:lnTo>
                <a:lnTo>
                  <a:pt x="735456" y="153037"/>
                </a:lnTo>
                <a:lnTo>
                  <a:pt x="785457" y="160224"/>
                </a:lnTo>
                <a:lnTo>
                  <a:pt x="834240" y="172016"/>
                </a:lnTo>
                <a:lnTo>
                  <a:pt x="881508" y="188262"/>
                </a:lnTo>
                <a:lnTo>
                  <a:pt x="926961" y="208808"/>
                </a:lnTo>
                <a:lnTo>
                  <a:pt x="970300" y="233503"/>
                </a:lnTo>
                <a:lnTo>
                  <a:pt x="1011226" y="262194"/>
                </a:lnTo>
                <a:lnTo>
                  <a:pt x="1049440" y="294729"/>
                </a:lnTo>
                <a:lnTo>
                  <a:pt x="1084645" y="330955"/>
                </a:lnTo>
                <a:lnTo>
                  <a:pt x="1116540" y="370721"/>
                </a:lnTo>
                <a:lnTo>
                  <a:pt x="1140850" y="407192"/>
                </a:lnTo>
                <a:lnTo>
                  <a:pt x="1161862" y="445046"/>
                </a:lnTo>
                <a:lnTo>
                  <a:pt x="1179410" y="483657"/>
                </a:lnTo>
                <a:lnTo>
                  <a:pt x="1193721" y="523266"/>
                </a:lnTo>
                <a:lnTo>
                  <a:pt x="1204761" y="563539"/>
                </a:lnTo>
                <a:lnTo>
                  <a:pt x="1212559" y="604281"/>
                </a:lnTo>
                <a:lnTo>
                  <a:pt x="1217146" y="645302"/>
                </a:lnTo>
                <a:lnTo>
                  <a:pt x="1218552" y="686410"/>
                </a:lnTo>
                <a:lnTo>
                  <a:pt x="1216808" y="727412"/>
                </a:lnTo>
                <a:lnTo>
                  <a:pt x="1211944" y="768117"/>
                </a:lnTo>
                <a:lnTo>
                  <a:pt x="1203991" y="808332"/>
                </a:lnTo>
                <a:lnTo>
                  <a:pt x="1192978" y="847867"/>
                </a:lnTo>
                <a:lnTo>
                  <a:pt x="1178937" y="886528"/>
                </a:lnTo>
                <a:lnTo>
                  <a:pt x="1161898" y="924123"/>
                </a:lnTo>
                <a:lnTo>
                  <a:pt x="1141891" y="960462"/>
                </a:lnTo>
                <a:lnTo>
                  <a:pt x="1118947" y="995352"/>
                </a:lnTo>
                <a:lnTo>
                  <a:pt x="1093096" y="1028600"/>
                </a:lnTo>
                <a:lnTo>
                  <a:pt x="1064368" y="1060016"/>
                </a:lnTo>
                <a:lnTo>
                  <a:pt x="1032794" y="1089406"/>
                </a:lnTo>
                <a:lnTo>
                  <a:pt x="998405" y="1116580"/>
                </a:lnTo>
                <a:lnTo>
                  <a:pt x="961934" y="1140889"/>
                </a:lnTo>
                <a:lnTo>
                  <a:pt x="924225" y="1161836"/>
                </a:lnTo>
                <a:lnTo>
                  <a:pt x="885470" y="1179450"/>
                </a:lnTo>
                <a:lnTo>
                  <a:pt x="845861" y="1193762"/>
                </a:lnTo>
                <a:lnTo>
                  <a:pt x="805589" y="1204801"/>
                </a:lnTo>
                <a:lnTo>
                  <a:pt x="764846" y="1212600"/>
                </a:lnTo>
                <a:lnTo>
                  <a:pt x="723825" y="1217187"/>
                </a:lnTo>
                <a:lnTo>
                  <a:pt x="682717" y="1218594"/>
                </a:lnTo>
                <a:lnTo>
                  <a:pt x="1112149" y="1218594"/>
                </a:lnTo>
                <a:lnTo>
                  <a:pt x="1168618" y="1168658"/>
                </a:lnTo>
                <a:lnTo>
                  <a:pt x="1204337" y="1130104"/>
                </a:lnTo>
                <a:lnTo>
                  <a:pt x="1237044" y="1088891"/>
                </a:lnTo>
                <a:lnTo>
                  <a:pt x="1266563" y="1045194"/>
                </a:lnTo>
                <a:lnTo>
                  <a:pt x="1292717" y="999190"/>
                </a:lnTo>
                <a:lnTo>
                  <a:pt x="1315332" y="951055"/>
                </a:lnTo>
                <a:lnTo>
                  <a:pt x="1334229" y="900966"/>
                </a:lnTo>
                <a:lnTo>
                  <a:pt x="1349234" y="849098"/>
                </a:lnTo>
                <a:lnTo>
                  <a:pt x="1360170" y="795627"/>
                </a:lnTo>
                <a:lnTo>
                  <a:pt x="1366861" y="740731"/>
                </a:lnTo>
                <a:lnTo>
                  <a:pt x="1369056" y="686410"/>
                </a:lnTo>
                <a:lnTo>
                  <a:pt x="1369056" y="682760"/>
                </a:lnTo>
                <a:lnTo>
                  <a:pt x="1366861" y="628437"/>
                </a:lnTo>
                <a:lnTo>
                  <a:pt x="1360170" y="573541"/>
                </a:lnTo>
                <a:lnTo>
                  <a:pt x="1349234" y="520070"/>
                </a:lnTo>
                <a:lnTo>
                  <a:pt x="1334229" y="468202"/>
                </a:lnTo>
                <a:lnTo>
                  <a:pt x="1315332" y="418112"/>
                </a:lnTo>
                <a:lnTo>
                  <a:pt x="1292717" y="369978"/>
                </a:lnTo>
                <a:lnTo>
                  <a:pt x="1266563" y="323974"/>
                </a:lnTo>
                <a:lnTo>
                  <a:pt x="1237044" y="280277"/>
                </a:lnTo>
                <a:lnTo>
                  <a:pt x="1204337" y="239063"/>
                </a:lnTo>
                <a:lnTo>
                  <a:pt x="1168618" y="200509"/>
                </a:lnTo>
                <a:lnTo>
                  <a:pt x="1130063" y="164791"/>
                </a:lnTo>
                <a:lnTo>
                  <a:pt x="1088849" y="132084"/>
                </a:lnTo>
                <a:lnTo>
                  <a:pt x="1045152" y="102566"/>
                </a:lnTo>
                <a:lnTo>
                  <a:pt x="999147" y="76411"/>
                </a:lnTo>
                <a:lnTo>
                  <a:pt x="951012" y="53797"/>
                </a:lnTo>
                <a:lnTo>
                  <a:pt x="900922" y="34900"/>
                </a:lnTo>
                <a:lnTo>
                  <a:pt x="849053" y="19895"/>
                </a:lnTo>
                <a:lnTo>
                  <a:pt x="795582" y="8960"/>
                </a:lnTo>
                <a:lnTo>
                  <a:pt x="740684" y="2269"/>
                </a:lnTo>
                <a:lnTo>
                  <a:pt x="684537" y="0"/>
                </a:lnTo>
                <a:close/>
              </a:path>
            </a:pathLst>
          </a:custGeom>
          <a:solidFill>
            <a:srgbClr val="002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400445" y="4114017"/>
            <a:ext cx="1369695" cy="1369695"/>
          </a:xfrm>
          <a:custGeom>
            <a:avLst/>
            <a:gdLst/>
            <a:ahLst/>
            <a:cxnLst/>
            <a:rect l="l" t="t" r="r" b="b"/>
            <a:pathLst>
              <a:path w="1369694" h="1369695">
                <a:moveTo>
                  <a:pt x="684585" y="0"/>
                </a:moveTo>
                <a:lnTo>
                  <a:pt x="740731" y="2269"/>
                </a:lnTo>
                <a:lnTo>
                  <a:pt x="795628" y="8960"/>
                </a:lnTo>
                <a:lnTo>
                  <a:pt x="849098" y="19895"/>
                </a:lnTo>
                <a:lnTo>
                  <a:pt x="900966" y="34900"/>
                </a:lnTo>
                <a:lnTo>
                  <a:pt x="951056" y="53798"/>
                </a:lnTo>
                <a:lnTo>
                  <a:pt x="999191" y="76412"/>
                </a:lnTo>
                <a:lnTo>
                  <a:pt x="1045195" y="102566"/>
                </a:lnTo>
                <a:lnTo>
                  <a:pt x="1088892" y="132085"/>
                </a:lnTo>
                <a:lnTo>
                  <a:pt x="1130105" y="164791"/>
                </a:lnTo>
                <a:lnTo>
                  <a:pt x="1168659" y="200510"/>
                </a:lnTo>
                <a:lnTo>
                  <a:pt x="1204378" y="239064"/>
                </a:lnTo>
                <a:lnTo>
                  <a:pt x="1237084" y="280277"/>
                </a:lnTo>
                <a:lnTo>
                  <a:pt x="1266603" y="323974"/>
                </a:lnTo>
                <a:lnTo>
                  <a:pt x="1292757" y="369978"/>
                </a:lnTo>
                <a:lnTo>
                  <a:pt x="1315371" y="418113"/>
                </a:lnTo>
                <a:lnTo>
                  <a:pt x="1334269" y="468203"/>
                </a:lnTo>
                <a:lnTo>
                  <a:pt x="1349274" y="520071"/>
                </a:lnTo>
                <a:lnTo>
                  <a:pt x="1360209" y="573541"/>
                </a:lnTo>
                <a:lnTo>
                  <a:pt x="1366900" y="628438"/>
                </a:lnTo>
                <a:lnTo>
                  <a:pt x="1369170" y="684585"/>
                </a:lnTo>
                <a:lnTo>
                  <a:pt x="1366900" y="740731"/>
                </a:lnTo>
                <a:lnTo>
                  <a:pt x="1360209" y="795628"/>
                </a:lnTo>
                <a:lnTo>
                  <a:pt x="1349274" y="849098"/>
                </a:lnTo>
                <a:lnTo>
                  <a:pt x="1334269" y="900966"/>
                </a:lnTo>
                <a:lnTo>
                  <a:pt x="1315371" y="951056"/>
                </a:lnTo>
                <a:lnTo>
                  <a:pt x="1292757" y="999191"/>
                </a:lnTo>
                <a:lnTo>
                  <a:pt x="1266603" y="1045195"/>
                </a:lnTo>
                <a:lnTo>
                  <a:pt x="1237084" y="1088892"/>
                </a:lnTo>
                <a:lnTo>
                  <a:pt x="1204378" y="1130105"/>
                </a:lnTo>
                <a:lnTo>
                  <a:pt x="1168659" y="1168659"/>
                </a:lnTo>
                <a:lnTo>
                  <a:pt x="1130105" y="1204378"/>
                </a:lnTo>
                <a:lnTo>
                  <a:pt x="1088892" y="1237084"/>
                </a:lnTo>
                <a:lnTo>
                  <a:pt x="1045195" y="1266603"/>
                </a:lnTo>
                <a:lnTo>
                  <a:pt x="999191" y="1292757"/>
                </a:lnTo>
                <a:lnTo>
                  <a:pt x="951056" y="1315371"/>
                </a:lnTo>
                <a:lnTo>
                  <a:pt x="900966" y="1334269"/>
                </a:lnTo>
                <a:lnTo>
                  <a:pt x="849098" y="1349274"/>
                </a:lnTo>
                <a:lnTo>
                  <a:pt x="795628" y="1360209"/>
                </a:lnTo>
                <a:lnTo>
                  <a:pt x="740731" y="1366900"/>
                </a:lnTo>
                <a:lnTo>
                  <a:pt x="684585" y="1369170"/>
                </a:lnTo>
                <a:lnTo>
                  <a:pt x="628438" y="1366900"/>
                </a:lnTo>
                <a:lnTo>
                  <a:pt x="573541" y="1360209"/>
                </a:lnTo>
                <a:lnTo>
                  <a:pt x="520071" y="1349274"/>
                </a:lnTo>
                <a:lnTo>
                  <a:pt x="468203" y="1334269"/>
                </a:lnTo>
                <a:lnTo>
                  <a:pt x="418113" y="1315371"/>
                </a:lnTo>
                <a:lnTo>
                  <a:pt x="369978" y="1292757"/>
                </a:lnTo>
                <a:lnTo>
                  <a:pt x="323974" y="1266603"/>
                </a:lnTo>
                <a:lnTo>
                  <a:pt x="280277" y="1237084"/>
                </a:lnTo>
                <a:lnTo>
                  <a:pt x="239064" y="1204378"/>
                </a:lnTo>
                <a:lnTo>
                  <a:pt x="200510" y="1168659"/>
                </a:lnTo>
                <a:lnTo>
                  <a:pt x="164791" y="1130105"/>
                </a:lnTo>
                <a:lnTo>
                  <a:pt x="132085" y="1088892"/>
                </a:lnTo>
                <a:lnTo>
                  <a:pt x="102566" y="1045195"/>
                </a:lnTo>
                <a:lnTo>
                  <a:pt x="76412" y="999191"/>
                </a:lnTo>
                <a:lnTo>
                  <a:pt x="53798" y="951056"/>
                </a:lnTo>
                <a:lnTo>
                  <a:pt x="34900" y="900966"/>
                </a:lnTo>
                <a:lnTo>
                  <a:pt x="19895" y="849098"/>
                </a:lnTo>
                <a:lnTo>
                  <a:pt x="8960" y="795628"/>
                </a:lnTo>
                <a:lnTo>
                  <a:pt x="2269" y="740731"/>
                </a:lnTo>
                <a:lnTo>
                  <a:pt x="0" y="684585"/>
                </a:lnTo>
                <a:lnTo>
                  <a:pt x="782" y="651821"/>
                </a:lnTo>
                <a:lnTo>
                  <a:pt x="6971" y="587081"/>
                </a:lnTo>
                <a:lnTo>
                  <a:pt x="19162" y="523711"/>
                </a:lnTo>
                <a:lnTo>
                  <a:pt x="37159" y="462093"/>
                </a:lnTo>
                <a:lnTo>
                  <a:pt x="60767" y="402610"/>
                </a:lnTo>
                <a:lnTo>
                  <a:pt x="89792" y="345646"/>
                </a:lnTo>
                <a:lnTo>
                  <a:pt x="124038" y="291583"/>
                </a:lnTo>
                <a:lnTo>
                  <a:pt x="163309" y="240805"/>
                </a:lnTo>
                <a:lnTo>
                  <a:pt x="207412" y="193695"/>
                </a:lnTo>
                <a:lnTo>
                  <a:pt x="256149" y="150635"/>
                </a:lnTo>
                <a:lnTo>
                  <a:pt x="370721" y="252589"/>
                </a:lnTo>
                <a:lnTo>
                  <a:pt x="336331" y="279763"/>
                </a:lnTo>
                <a:lnTo>
                  <a:pt x="304756" y="309154"/>
                </a:lnTo>
                <a:lnTo>
                  <a:pt x="276029" y="340569"/>
                </a:lnTo>
                <a:lnTo>
                  <a:pt x="250177" y="373818"/>
                </a:lnTo>
                <a:lnTo>
                  <a:pt x="227233" y="408707"/>
                </a:lnTo>
                <a:lnTo>
                  <a:pt x="207226" y="445046"/>
                </a:lnTo>
                <a:lnTo>
                  <a:pt x="190187" y="482642"/>
                </a:lnTo>
                <a:lnTo>
                  <a:pt x="176147" y="521303"/>
                </a:lnTo>
                <a:lnTo>
                  <a:pt x="165135" y="560837"/>
                </a:lnTo>
                <a:lnTo>
                  <a:pt x="157182" y="601053"/>
                </a:lnTo>
                <a:lnTo>
                  <a:pt x="152318" y="641758"/>
                </a:lnTo>
                <a:lnTo>
                  <a:pt x="150575" y="682760"/>
                </a:lnTo>
                <a:lnTo>
                  <a:pt x="151981" y="723868"/>
                </a:lnTo>
                <a:lnTo>
                  <a:pt x="156568" y="764889"/>
                </a:lnTo>
                <a:lnTo>
                  <a:pt x="164367" y="805631"/>
                </a:lnTo>
                <a:lnTo>
                  <a:pt x="175406" y="845903"/>
                </a:lnTo>
                <a:lnTo>
                  <a:pt x="189718" y="885513"/>
                </a:lnTo>
                <a:lnTo>
                  <a:pt x="207332" y="924269"/>
                </a:lnTo>
                <a:lnTo>
                  <a:pt x="228278" y="961978"/>
                </a:lnTo>
                <a:lnTo>
                  <a:pt x="252588" y="998448"/>
                </a:lnTo>
                <a:lnTo>
                  <a:pt x="279762" y="1032838"/>
                </a:lnTo>
                <a:lnTo>
                  <a:pt x="309152" y="1064413"/>
                </a:lnTo>
                <a:lnTo>
                  <a:pt x="340568" y="1093140"/>
                </a:lnTo>
                <a:lnTo>
                  <a:pt x="373817" y="1118992"/>
                </a:lnTo>
                <a:lnTo>
                  <a:pt x="408706" y="1141936"/>
                </a:lnTo>
                <a:lnTo>
                  <a:pt x="445045" y="1161943"/>
                </a:lnTo>
                <a:lnTo>
                  <a:pt x="482641" y="1178982"/>
                </a:lnTo>
                <a:lnTo>
                  <a:pt x="521302" y="1193022"/>
                </a:lnTo>
                <a:lnTo>
                  <a:pt x="560836" y="1204034"/>
                </a:lnTo>
                <a:lnTo>
                  <a:pt x="601052" y="1211987"/>
                </a:lnTo>
                <a:lnTo>
                  <a:pt x="641757" y="1216851"/>
                </a:lnTo>
                <a:lnTo>
                  <a:pt x="682759" y="1218594"/>
                </a:lnTo>
                <a:lnTo>
                  <a:pt x="723866" y="1217188"/>
                </a:lnTo>
                <a:lnTo>
                  <a:pt x="764887" y="1212600"/>
                </a:lnTo>
                <a:lnTo>
                  <a:pt x="805630" y="1204802"/>
                </a:lnTo>
                <a:lnTo>
                  <a:pt x="845902" y="1193762"/>
                </a:lnTo>
                <a:lnTo>
                  <a:pt x="885512" y="1179451"/>
                </a:lnTo>
                <a:lnTo>
                  <a:pt x="924267" y="1161837"/>
                </a:lnTo>
                <a:lnTo>
                  <a:pt x="961976" y="1140890"/>
                </a:lnTo>
                <a:lnTo>
                  <a:pt x="998447" y="1116581"/>
                </a:lnTo>
                <a:lnTo>
                  <a:pt x="1032837" y="1089407"/>
                </a:lnTo>
                <a:lnTo>
                  <a:pt x="1064411" y="1060016"/>
                </a:lnTo>
                <a:lnTo>
                  <a:pt x="1093139" y="1028601"/>
                </a:lnTo>
                <a:lnTo>
                  <a:pt x="1118991" y="995352"/>
                </a:lnTo>
                <a:lnTo>
                  <a:pt x="1141935" y="960463"/>
                </a:lnTo>
                <a:lnTo>
                  <a:pt x="1161942" y="924124"/>
                </a:lnTo>
                <a:lnTo>
                  <a:pt x="1178980" y="886528"/>
                </a:lnTo>
                <a:lnTo>
                  <a:pt x="1193021" y="847867"/>
                </a:lnTo>
                <a:lnTo>
                  <a:pt x="1204033" y="808333"/>
                </a:lnTo>
                <a:lnTo>
                  <a:pt x="1211986" y="768117"/>
                </a:lnTo>
                <a:lnTo>
                  <a:pt x="1216850" y="727412"/>
                </a:lnTo>
                <a:lnTo>
                  <a:pt x="1218593" y="686410"/>
                </a:lnTo>
                <a:lnTo>
                  <a:pt x="1217187" y="645303"/>
                </a:lnTo>
                <a:lnTo>
                  <a:pt x="1212599" y="604281"/>
                </a:lnTo>
                <a:lnTo>
                  <a:pt x="1204801" y="563539"/>
                </a:lnTo>
                <a:lnTo>
                  <a:pt x="1193761" y="523267"/>
                </a:lnTo>
                <a:lnTo>
                  <a:pt x="1179450" y="483657"/>
                </a:lnTo>
                <a:lnTo>
                  <a:pt x="1161836" y="444902"/>
                </a:lnTo>
                <a:lnTo>
                  <a:pt x="1140889" y="407192"/>
                </a:lnTo>
                <a:lnTo>
                  <a:pt x="1116580" y="370722"/>
                </a:lnTo>
                <a:lnTo>
                  <a:pt x="1084685" y="330955"/>
                </a:lnTo>
                <a:lnTo>
                  <a:pt x="1049481" y="294729"/>
                </a:lnTo>
                <a:lnTo>
                  <a:pt x="1011267" y="262194"/>
                </a:lnTo>
                <a:lnTo>
                  <a:pt x="970342" y="233503"/>
                </a:lnTo>
                <a:lnTo>
                  <a:pt x="927004" y="208809"/>
                </a:lnTo>
                <a:lnTo>
                  <a:pt x="881552" y="188263"/>
                </a:lnTo>
                <a:lnTo>
                  <a:pt x="834286" y="172017"/>
                </a:lnTo>
                <a:lnTo>
                  <a:pt x="785503" y="160225"/>
                </a:lnTo>
                <a:lnTo>
                  <a:pt x="735503" y="153038"/>
                </a:lnTo>
                <a:lnTo>
                  <a:pt x="684584" y="150609"/>
                </a:lnTo>
                <a:lnTo>
                  <a:pt x="684585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682641" y="4114016"/>
            <a:ext cx="402590" cy="252729"/>
          </a:xfrm>
          <a:custGeom>
            <a:avLst/>
            <a:gdLst/>
            <a:ahLst/>
            <a:cxnLst/>
            <a:rect l="l" t="t" r="r" b="b"/>
            <a:pathLst>
              <a:path w="402590" h="252729">
                <a:moveTo>
                  <a:pt x="402384" y="0"/>
                </a:moveTo>
                <a:lnTo>
                  <a:pt x="359146" y="1366"/>
                </a:lnTo>
                <a:lnTo>
                  <a:pt x="316252" y="5439"/>
                </a:lnTo>
                <a:lnTo>
                  <a:pt x="273822" y="12180"/>
                </a:lnTo>
                <a:lnTo>
                  <a:pt x="231979" y="21548"/>
                </a:lnTo>
                <a:lnTo>
                  <a:pt x="190842" y="33506"/>
                </a:lnTo>
                <a:lnTo>
                  <a:pt x="150533" y="48012"/>
                </a:lnTo>
                <a:lnTo>
                  <a:pt x="111173" y="65028"/>
                </a:lnTo>
                <a:lnTo>
                  <a:pt x="72884" y="84515"/>
                </a:lnTo>
                <a:lnTo>
                  <a:pt x="35785" y="106434"/>
                </a:lnTo>
                <a:lnTo>
                  <a:pt x="0" y="130743"/>
                </a:lnTo>
                <a:lnTo>
                  <a:pt x="88529" y="252590"/>
                </a:lnTo>
                <a:lnTo>
                  <a:pt x="102350" y="242877"/>
                </a:lnTo>
                <a:lnTo>
                  <a:pt x="116439" y="233628"/>
                </a:lnTo>
                <a:lnTo>
                  <a:pt x="160196" y="208692"/>
                </a:lnTo>
                <a:lnTo>
                  <a:pt x="205939" y="188058"/>
                </a:lnTo>
                <a:lnTo>
                  <a:pt x="253347" y="171830"/>
                </a:lnTo>
                <a:lnTo>
                  <a:pt x="302104" y="160109"/>
                </a:lnTo>
                <a:lnTo>
                  <a:pt x="351889" y="153001"/>
                </a:lnTo>
                <a:lnTo>
                  <a:pt x="402384" y="150609"/>
                </a:lnTo>
                <a:lnTo>
                  <a:pt x="402384" y="0"/>
                </a:lnTo>
                <a:close/>
              </a:path>
            </a:pathLst>
          </a:custGeom>
          <a:solidFill>
            <a:srgbClr val="336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682641" y="4114017"/>
            <a:ext cx="402590" cy="252729"/>
          </a:xfrm>
          <a:custGeom>
            <a:avLst/>
            <a:gdLst/>
            <a:ahLst/>
            <a:cxnLst/>
            <a:rect l="l" t="t" r="r" b="b"/>
            <a:pathLst>
              <a:path w="402590" h="252729">
                <a:moveTo>
                  <a:pt x="0" y="130744"/>
                </a:moveTo>
                <a:lnTo>
                  <a:pt x="35784" y="106434"/>
                </a:lnTo>
                <a:lnTo>
                  <a:pt x="72882" y="84515"/>
                </a:lnTo>
                <a:lnTo>
                  <a:pt x="111171" y="65028"/>
                </a:lnTo>
                <a:lnTo>
                  <a:pt x="150531" y="48012"/>
                </a:lnTo>
                <a:lnTo>
                  <a:pt x="190840" y="33505"/>
                </a:lnTo>
                <a:lnTo>
                  <a:pt x="231978" y="21548"/>
                </a:lnTo>
                <a:lnTo>
                  <a:pt x="273822" y="12180"/>
                </a:lnTo>
                <a:lnTo>
                  <a:pt x="316253" y="5439"/>
                </a:lnTo>
                <a:lnTo>
                  <a:pt x="359149" y="1366"/>
                </a:lnTo>
                <a:lnTo>
                  <a:pt x="402389" y="0"/>
                </a:lnTo>
                <a:lnTo>
                  <a:pt x="402388" y="150609"/>
                </a:lnTo>
                <a:lnTo>
                  <a:pt x="385497" y="150876"/>
                </a:lnTo>
                <a:lnTo>
                  <a:pt x="368661" y="151675"/>
                </a:lnTo>
                <a:lnTo>
                  <a:pt x="318603" y="157222"/>
                </a:lnTo>
                <a:lnTo>
                  <a:pt x="269467" y="167417"/>
                </a:lnTo>
                <a:lnTo>
                  <a:pt x="221573" y="182154"/>
                </a:lnTo>
                <a:lnTo>
                  <a:pt x="175238" y="201331"/>
                </a:lnTo>
                <a:lnTo>
                  <a:pt x="130783" y="224844"/>
                </a:lnTo>
                <a:lnTo>
                  <a:pt x="88525" y="252589"/>
                </a:lnTo>
                <a:lnTo>
                  <a:pt x="0" y="130744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3592" y="5788247"/>
            <a:ext cx="2141220" cy="0"/>
          </a:xfrm>
          <a:custGeom>
            <a:avLst/>
            <a:gdLst/>
            <a:ahLst/>
            <a:cxnLst/>
            <a:rect l="l" t="t" r="r" b="b"/>
            <a:pathLst>
              <a:path w="2141220">
                <a:moveTo>
                  <a:pt x="0" y="0"/>
                </a:moveTo>
                <a:lnTo>
                  <a:pt x="2140903" y="1"/>
                </a:lnTo>
              </a:path>
            </a:pathLst>
          </a:custGeom>
          <a:ln w="127000">
            <a:solidFill>
              <a:srgbClr val="0025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36187" y="5934543"/>
            <a:ext cx="45275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>
                <a:solidFill>
                  <a:srgbClr val="002577"/>
                </a:solidFill>
                <a:latin typeface="Segoe UI"/>
                <a:cs typeface="Segoe UI"/>
              </a:rPr>
              <a:t>Lo</a:t>
            </a:r>
            <a:r>
              <a:rPr sz="1000" spc="-5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r>
              <a:rPr sz="1000" spc="-6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000" spc="-3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000" spc="-4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000" spc="-3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000" dirty="0">
                <a:solidFill>
                  <a:srgbClr val="002577"/>
                </a:solidFill>
                <a:latin typeface="Segoe UI"/>
                <a:cs typeface="Segoe UI"/>
              </a:rPr>
              <a:t>k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316175" y="5934543"/>
            <a:ext cx="4883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0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000" spc="-35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000" spc="-40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1000" spc="-5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000" spc="-6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000" spc="-35" dirty="0">
                <a:solidFill>
                  <a:srgbClr val="002577"/>
                </a:solidFill>
                <a:latin typeface="Segoe UI"/>
                <a:cs typeface="Segoe UI"/>
              </a:rPr>
              <a:t>ri</a:t>
            </a:r>
            <a:r>
              <a:rPr sz="1000" spc="-3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000" dirty="0">
                <a:solidFill>
                  <a:srgbClr val="002577"/>
                </a:solidFill>
                <a:latin typeface="Segoe UI"/>
                <a:cs typeface="Segoe UI"/>
              </a:rPr>
              <a:t>k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89400" y="5733521"/>
            <a:ext cx="113664" cy="112395"/>
          </a:xfrm>
          <a:custGeom>
            <a:avLst/>
            <a:gdLst/>
            <a:ahLst/>
            <a:cxnLst/>
            <a:rect l="l" t="t" r="r" b="b"/>
            <a:pathLst>
              <a:path w="113665" h="112395">
                <a:moveTo>
                  <a:pt x="51935" y="0"/>
                </a:moveTo>
                <a:lnTo>
                  <a:pt x="15054" y="18144"/>
                </a:lnTo>
                <a:lnTo>
                  <a:pt x="0" y="56710"/>
                </a:lnTo>
                <a:lnTo>
                  <a:pt x="11" y="57883"/>
                </a:lnTo>
                <a:lnTo>
                  <a:pt x="23948" y="101185"/>
                </a:lnTo>
                <a:lnTo>
                  <a:pt x="68706" y="112399"/>
                </a:lnTo>
                <a:lnTo>
                  <a:pt x="80991" y="108128"/>
                </a:lnTo>
                <a:lnTo>
                  <a:pt x="107634" y="78969"/>
                </a:lnTo>
                <a:lnTo>
                  <a:pt x="113167" y="47872"/>
                </a:lnTo>
                <a:lnTo>
                  <a:pt x="109431" y="34854"/>
                </a:lnTo>
                <a:lnTo>
                  <a:pt x="81501" y="6271"/>
                </a:lnTo>
                <a:lnTo>
                  <a:pt x="519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18754" y="5788247"/>
            <a:ext cx="2141220" cy="0"/>
          </a:xfrm>
          <a:custGeom>
            <a:avLst/>
            <a:gdLst/>
            <a:ahLst/>
            <a:cxnLst/>
            <a:rect l="l" t="t" r="r" b="b"/>
            <a:pathLst>
              <a:path w="2141220">
                <a:moveTo>
                  <a:pt x="0" y="0"/>
                </a:moveTo>
                <a:lnTo>
                  <a:pt x="2140903" y="1"/>
                </a:lnTo>
              </a:path>
            </a:pathLst>
          </a:custGeom>
          <a:ln w="127000">
            <a:solidFill>
              <a:srgbClr val="0025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461349" y="5934543"/>
            <a:ext cx="45275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>
                <a:solidFill>
                  <a:srgbClr val="002577"/>
                </a:solidFill>
                <a:latin typeface="Segoe UI"/>
                <a:cs typeface="Segoe UI"/>
              </a:rPr>
              <a:t>Lo</a:t>
            </a:r>
            <a:r>
              <a:rPr sz="1000" spc="-5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r>
              <a:rPr sz="1000" spc="-6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000" spc="-3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000" spc="-4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000" spc="-3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000" dirty="0">
                <a:solidFill>
                  <a:srgbClr val="002577"/>
                </a:solidFill>
                <a:latin typeface="Segoe UI"/>
                <a:cs typeface="Segoe UI"/>
              </a:rPr>
              <a:t>k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241337" y="5934543"/>
            <a:ext cx="4883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0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000" spc="-35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000" spc="-40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1000" spc="-5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000" spc="-6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000" spc="-35" dirty="0">
                <a:solidFill>
                  <a:srgbClr val="002577"/>
                </a:solidFill>
                <a:latin typeface="Segoe UI"/>
                <a:cs typeface="Segoe UI"/>
              </a:rPr>
              <a:t>ri</a:t>
            </a:r>
            <a:r>
              <a:rPr sz="1000" spc="-3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000" dirty="0">
                <a:solidFill>
                  <a:srgbClr val="002577"/>
                </a:solidFill>
                <a:latin typeface="Segoe UI"/>
                <a:cs typeface="Segoe UI"/>
              </a:rPr>
              <a:t>k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518824" y="5733521"/>
            <a:ext cx="113664" cy="112395"/>
          </a:xfrm>
          <a:custGeom>
            <a:avLst/>
            <a:gdLst/>
            <a:ahLst/>
            <a:cxnLst/>
            <a:rect l="l" t="t" r="r" b="b"/>
            <a:pathLst>
              <a:path w="113665" h="112395">
                <a:moveTo>
                  <a:pt x="51935" y="0"/>
                </a:moveTo>
                <a:lnTo>
                  <a:pt x="15054" y="18144"/>
                </a:lnTo>
                <a:lnTo>
                  <a:pt x="0" y="56710"/>
                </a:lnTo>
                <a:lnTo>
                  <a:pt x="11" y="57883"/>
                </a:lnTo>
                <a:lnTo>
                  <a:pt x="23948" y="101185"/>
                </a:lnTo>
                <a:lnTo>
                  <a:pt x="68706" y="112399"/>
                </a:lnTo>
                <a:lnTo>
                  <a:pt x="80991" y="108128"/>
                </a:lnTo>
                <a:lnTo>
                  <a:pt x="107634" y="78969"/>
                </a:lnTo>
                <a:lnTo>
                  <a:pt x="113167" y="47872"/>
                </a:lnTo>
                <a:lnTo>
                  <a:pt x="109431" y="34854"/>
                </a:lnTo>
                <a:lnTo>
                  <a:pt x="81501" y="6271"/>
                </a:lnTo>
                <a:lnTo>
                  <a:pt x="519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127774" y="5788247"/>
            <a:ext cx="2141220" cy="0"/>
          </a:xfrm>
          <a:custGeom>
            <a:avLst/>
            <a:gdLst/>
            <a:ahLst/>
            <a:cxnLst/>
            <a:rect l="l" t="t" r="r" b="b"/>
            <a:pathLst>
              <a:path w="2141220">
                <a:moveTo>
                  <a:pt x="0" y="0"/>
                </a:moveTo>
                <a:lnTo>
                  <a:pt x="2140903" y="1"/>
                </a:lnTo>
              </a:path>
            </a:pathLst>
          </a:custGeom>
          <a:ln w="127000">
            <a:solidFill>
              <a:srgbClr val="0025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0070368" y="5934543"/>
            <a:ext cx="45275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5" dirty="0">
                <a:solidFill>
                  <a:srgbClr val="002577"/>
                </a:solidFill>
                <a:latin typeface="Segoe UI"/>
                <a:cs typeface="Segoe UI"/>
              </a:rPr>
              <a:t>Lo</a:t>
            </a:r>
            <a:r>
              <a:rPr sz="1000" spc="-5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r>
              <a:rPr sz="1000" spc="-6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000" spc="-3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000" spc="-4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000" spc="-3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000" dirty="0">
                <a:solidFill>
                  <a:srgbClr val="002577"/>
                </a:solidFill>
                <a:latin typeface="Segoe UI"/>
                <a:cs typeface="Segoe UI"/>
              </a:rPr>
              <a:t>k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850355" y="5934543"/>
            <a:ext cx="4883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30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000" spc="-35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000" spc="-40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1000" spc="-5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000" spc="-6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000" spc="-35" dirty="0">
                <a:solidFill>
                  <a:srgbClr val="002577"/>
                </a:solidFill>
                <a:latin typeface="Segoe UI"/>
                <a:cs typeface="Segoe UI"/>
              </a:rPr>
              <a:t>ri</a:t>
            </a:r>
            <a:r>
              <a:rPr sz="1000" spc="-3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000" dirty="0">
                <a:solidFill>
                  <a:srgbClr val="002577"/>
                </a:solidFill>
                <a:latin typeface="Segoe UI"/>
                <a:cs typeface="Segoe UI"/>
              </a:rPr>
              <a:t>k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052381" y="5733521"/>
            <a:ext cx="113664" cy="112395"/>
          </a:xfrm>
          <a:custGeom>
            <a:avLst/>
            <a:gdLst/>
            <a:ahLst/>
            <a:cxnLst/>
            <a:rect l="l" t="t" r="r" b="b"/>
            <a:pathLst>
              <a:path w="113665" h="112395">
                <a:moveTo>
                  <a:pt x="51935" y="0"/>
                </a:moveTo>
                <a:lnTo>
                  <a:pt x="15054" y="18144"/>
                </a:lnTo>
                <a:lnTo>
                  <a:pt x="0" y="56710"/>
                </a:lnTo>
                <a:lnTo>
                  <a:pt x="11" y="57883"/>
                </a:lnTo>
                <a:lnTo>
                  <a:pt x="23948" y="101185"/>
                </a:lnTo>
                <a:lnTo>
                  <a:pt x="68707" y="112399"/>
                </a:lnTo>
                <a:lnTo>
                  <a:pt x="80992" y="108128"/>
                </a:lnTo>
                <a:lnTo>
                  <a:pt x="107635" y="78969"/>
                </a:lnTo>
                <a:lnTo>
                  <a:pt x="113167" y="47872"/>
                </a:lnTo>
                <a:lnTo>
                  <a:pt x="109431" y="34854"/>
                </a:lnTo>
                <a:lnTo>
                  <a:pt x="81501" y="6271"/>
                </a:lnTo>
                <a:lnTo>
                  <a:pt x="519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</a:rPr>
              <a:t>P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ep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dirty="0">
                <a:solidFill>
                  <a:srgbClr val="002677"/>
                </a:solidFill>
              </a:rPr>
              <a:t>r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a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20" dirty="0">
                <a:solidFill>
                  <a:srgbClr val="002677"/>
                </a:solidFill>
              </a:rPr>
              <a:t>c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spc="-15" dirty="0">
                <a:solidFill>
                  <a:srgbClr val="002677"/>
                </a:solidFill>
              </a:rPr>
              <a:t>rt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20" dirty="0">
                <a:solidFill>
                  <a:srgbClr val="002677"/>
                </a:solidFill>
              </a:rPr>
              <a:t>b</a:t>
            </a:r>
            <a:r>
              <a:rPr spc="-10" dirty="0">
                <a:solidFill>
                  <a:srgbClr val="002677"/>
                </a:solidFill>
              </a:rPr>
              <a:t>l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spc="-10" dirty="0">
                <a:solidFill>
                  <a:srgbClr val="002677"/>
                </a:solidFill>
              </a:rPr>
              <a:t>i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35" dirty="0">
                <a:solidFill>
                  <a:srgbClr val="002677"/>
                </a:solidFill>
              </a:rPr>
              <a:t>n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-3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30" dirty="0">
                <a:solidFill>
                  <a:srgbClr val="002677"/>
                </a:solidFill>
              </a:rPr>
              <a:t>n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dirty="0">
                <a:solidFill>
                  <a:srgbClr val="002677"/>
                </a:solidFill>
              </a:rPr>
              <a:t>h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00</a:t>
            </a:r>
            <a:r>
              <a:rPr dirty="0">
                <a:solidFill>
                  <a:srgbClr val="002677"/>
                </a:solidFill>
              </a:rPr>
              <a:t>,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202</a:t>
            </a:r>
            <a:r>
              <a:rPr dirty="0">
                <a:solidFill>
                  <a:srgbClr val="002677"/>
                </a:solidFill>
              </a:rPr>
              <a:t>0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</a:rPr>
              <a:t>38</a:t>
            </a:fld>
            <a:endParaRPr dirty="0">
              <a:solidFill>
                <a:srgbClr val="002677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73DA6A-1B65-4812-98D3-AFD6A744510C}"/>
              </a:ext>
            </a:extLst>
          </p:cNvPr>
          <p:cNvSpPr txBox="1"/>
          <p:nvPr/>
        </p:nvSpPr>
        <p:spPr>
          <a:xfrm>
            <a:off x="8963245" y="1388167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Only if Stadion is selected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70461" y="2259211"/>
            <a:ext cx="1035050" cy="1035050"/>
          </a:xfrm>
          <a:custGeom>
            <a:avLst/>
            <a:gdLst/>
            <a:ahLst/>
            <a:cxnLst/>
            <a:rect l="l" t="t" r="r" b="b"/>
            <a:pathLst>
              <a:path w="1035050" h="1035050">
                <a:moveTo>
                  <a:pt x="517525" y="0"/>
                </a:moveTo>
                <a:lnTo>
                  <a:pt x="475079" y="1715"/>
                </a:lnTo>
                <a:lnTo>
                  <a:pt x="433579" y="6773"/>
                </a:lnTo>
                <a:lnTo>
                  <a:pt x="393157" y="15040"/>
                </a:lnTo>
                <a:lnTo>
                  <a:pt x="353947" y="26383"/>
                </a:lnTo>
                <a:lnTo>
                  <a:pt x="316080" y="40669"/>
                </a:lnTo>
                <a:lnTo>
                  <a:pt x="279692" y="57765"/>
                </a:lnTo>
                <a:lnTo>
                  <a:pt x="244914" y="77537"/>
                </a:lnTo>
                <a:lnTo>
                  <a:pt x="211881" y="99852"/>
                </a:lnTo>
                <a:lnTo>
                  <a:pt x="180725" y="124577"/>
                </a:lnTo>
                <a:lnTo>
                  <a:pt x="151579" y="151579"/>
                </a:lnTo>
                <a:lnTo>
                  <a:pt x="124577" y="180725"/>
                </a:lnTo>
                <a:lnTo>
                  <a:pt x="99852" y="211881"/>
                </a:lnTo>
                <a:lnTo>
                  <a:pt x="77537" y="244914"/>
                </a:lnTo>
                <a:lnTo>
                  <a:pt x="57765" y="279692"/>
                </a:lnTo>
                <a:lnTo>
                  <a:pt x="40669" y="316080"/>
                </a:lnTo>
                <a:lnTo>
                  <a:pt x="26383" y="353947"/>
                </a:lnTo>
                <a:lnTo>
                  <a:pt x="15040" y="393157"/>
                </a:lnTo>
                <a:lnTo>
                  <a:pt x="6773" y="433579"/>
                </a:lnTo>
                <a:lnTo>
                  <a:pt x="1715" y="475079"/>
                </a:lnTo>
                <a:lnTo>
                  <a:pt x="0" y="517525"/>
                </a:lnTo>
                <a:lnTo>
                  <a:pt x="1715" y="559970"/>
                </a:lnTo>
                <a:lnTo>
                  <a:pt x="6773" y="601470"/>
                </a:lnTo>
                <a:lnTo>
                  <a:pt x="15040" y="641892"/>
                </a:lnTo>
                <a:lnTo>
                  <a:pt x="26383" y="681102"/>
                </a:lnTo>
                <a:lnTo>
                  <a:pt x="40669" y="718969"/>
                </a:lnTo>
                <a:lnTo>
                  <a:pt x="57765" y="755357"/>
                </a:lnTo>
                <a:lnTo>
                  <a:pt x="77537" y="790135"/>
                </a:lnTo>
                <a:lnTo>
                  <a:pt x="99852" y="823168"/>
                </a:lnTo>
                <a:lnTo>
                  <a:pt x="124577" y="854324"/>
                </a:lnTo>
                <a:lnTo>
                  <a:pt x="151579" y="883470"/>
                </a:lnTo>
                <a:lnTo>
                  <a:pt x="180725" y="910472"/>
                </a:lnTo>
                <a:lnTo>
                  <a:pt x="211881" y="935197"/>
                </a:lnTo>
                <a:lnTo>
                  <a:pt x="244914" y="957512"/>
                </a:lnTo>
                <a:lnTo>
                  <a:pt x="279692" y="977284"/>
                </a:lnTo>
                <a:lnTo>
                  <a:pt x="316080" y="994380"/>
                </a:lnTo>
                <a:lnTo>
                  <a:pt x="353947" y="1008666"/>
                </a:lnTo>
                <a:lnTo>
                  <a:pt x="393157" y="1020009"/>
                </a:lnTo>
                <a:lnTo>
                  <a:pt x="433579" y="1028276"/>
                </a:lnTo>
                <a:lnTo>
                  <a:pt x="475079" y="1033334"/>
                </a:lnTo>
                <a:lnTo>
                  <a:pt x="517525" y="1035050"/>
                </a:lnTo>
                <a:lnTo>
                  <a:pt x="559970" y="1033334"/>
                </a:lnTo>
                <a:lnTo>
                  <a:pt x="601470" y="1028276"/>
                </a:lnTo>
                <a:lnTo>
                  <a:pt x="641892" y="1020009"/>
                </a:lnTo>
                <a:lnTo>
                  <a:pt x="681102" y="1008666"/>
                </a:lnTo>
                <a:lnTo>
                  <a:pt x="718969" y="994380"/>
                </a:lnTo>
                <a:lnTo>
                  <a:pt x="755357" y="977284"/>
                </a:lnTo>
                <a:lnTo>
                  <a:pt x="790135" y="957512"/>
                </a:lnTo>
                <a:lnTo>
                  <a:pt x="823168" y="935197"/>
                </a:lnTo>
                <a:lnTo>
                  <a:pt x="854324" y="910472"/>
                </a:lnTo>
                <a:lnTo>
                  <a:pt x="883470" y="883470"/>
                </a:lnTo>
                <a:lnTo>
                  <a:pt x="910472" y="854324"/>
                </a:lnTo>
                <a:lnTo>
                  <a:pt x="935197" y="823168"/>
                </a:lnTo>
                <a:lnTo>
                  <a:pt x="957512" y="790135"/>
                </a:lnTo>
                <a:lnTo>
                  <a:pt x="977284" y="755357"/>
                </a:lnTo>
                <a:lnTo>
                  <a:pt x="994380" y="718969"/>
                </a:lnTo>
                <a:lnTo>
                  <a:pt x="1008666" y="681102"/>
                </a:lnTo>
                <a:lnTo>
                  <a:pt x="1020009" y="641892"/>
                </a:lnTo>
                <a:lnTo>
                  <a:pt x="1028276" y="601470"/>
                </a:lnTo>
                <a:lnTo>
                  <a:pt x="1033334" y="559970"/>
                </a:lnTo>
                <a:lnTo>
                  <a:pt x="1035050" y="517525"/>
                </a:lnTo>
                <a:lnTo>
                  <a:pt x="1033334" y="475079"/>
                </a:lnTo>
                <a:lnTo>
                  <a:pt x="1028276" y="433579"/>
                </a:lnTo>
                <a:lnTo>
                  <a:pt x="1020009" y="393157"/>
                </a:lnTo>
                <a:lnTo>
                  <a:pt x="1008666" y="353947"/>
                </a:lnTo>
                <a:lnTo>
                  <a:pt x="994380" y="316080"/>
                </a:lnTo>
                <a:lnTo>
                  <a:pt x="977284" y="279692"/>
                </a:lnTo>
                <a:lnTo>
                  <a:pt x="957512" y="244914"/>
                </a:lnTo>
                <a:lnTo>
                  <a:pt x="935197" y="211881"/>
                </a:lnTo>
                <a:lnTo>
                  <a:pt x="910472" y="180725"/>
                </a:lnTo>
                <a:lnTo>
                  <a:pt x="883470" y="151579"/>
                </a:lnTo>
                <a:lnTo>
                  <a:pt x="854324" y="124577"/>
                </a:lnTo>
                <a:lnTo>
                  <a:pt x="823168" y="99852"/>
                </a:lnTo>
                <a:lnTo>
                  <a:pt x="790135" y="77537"/>
                </a:lnTo>
                <a:lnTo>
                  <a:pt x="755357" y="57765"/>
                </a:lnTo>
                <a:lnTo>
                  <a:pt x="718969" y="40669"/>
                </a:lnTo>
                <a:lnTo>
                  <a:pt x="681102" y="26383"/>
                </a:lnTo>
                <a:lnTo>
                  <a:pt x="641892" y="15040"/>
                </a:lnTo>
                <a:lnTo>
                  <a:pt x="601470" y="6773"/>
                </a:lnTo>
                <a:lnTo>
                  <a:pt x="559970" y="1715"/>
                </a:lnTo>
                <a:lnTo>
                  <a:pt x="517525" y="0"/>
                </a:lnTo>
                <a:close/>
              </a:path>
            </a:pathLst>
          </a:custGeom>
          <a:solidFill>
            <a:srgbClr val="002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9800" y="2259211"/>
            <a:ext cx="1035050" cy="1035050"/>
          </a:xfrm>
          <a:custGeom>
            <a:avLst/>
            <a:gdLst/>
            <a:ahLst/>
            <a:cxnLst/>
            <a:rect l="l" t="t" r="r" b="b"/>
            <a:pathLst>
              <a:path w="1035050" h="1035050">
                <a:moveTo>
                  <a:pt x="517525" y="0"/>
                </a:moveTo>
                <a:lnTo>
                  <a:pt x="475079" y="1715"/>
                </a:lnTo>
                <a:lnTo>
                  <a:pt x="433579" y="6773"/>
                </a:lnTo>
                <a:lnTo>
                  <a:pt x="393157" y="15040"/>
                </a:lnTo>
                <a:lnTo>
                  <a:pt x="353947" y="26383"/>
                </a:lnTo>
                <a:lnTo>
                  <a:pt x="316080" y="40669"/>
                </a:lnTo>
                <a:lnTo>
                  <a:pt x="279692" y="57765"/>
                </a:lnTo>
                <a:lnTo>
                  <a:pt x="244914" y="77537"/>
                </a:lnTo>
                <a:lnTo>
                  <a:pt x="211881" y="99852"/>
                </a:lnTo>
                <a:lnTo>
                  <a:pt x="180725" y="124577"/>
                </a:lnTo>
                <a:lnTo>
                  <a:pt x="151579" y="151579"/>
                </a:lnTo>
                <a:lnTo>
                  <a:pt x="124577" y="180725"/>
                </a:lnTo>
                <a:lnTo>
                  <a:pt x="99852" y="211881"/>
                </a:lnTo>
                <a:lnTo>
                  <a:pt x="77537" y="244914"/>
                </a:lnTo>
                <a:lnTo>
                  <a:pt x="57765" y="279692"/>
                </a:lnTo>
                <a:lnTo>
                  <a:pt x="40669" y="316080"/>
                </a:lnTo>
                <a:lnTo>
                  <a:pt x="26383" y="353947"/>
                </a:lnTo>
                <a:lnTo>
                  <a:pt x="15040" y="393157"/>
                </a:lnTo>
                <a:lnTo>
                  <a:pt x="6773" y="433579"/>
                </a:lnTo>
                <a:lnTo>
                  <a:pt x="1715" y="475079"/>
                </a:lnTo>
                <a:lnTo>
                  <a:pt x="0" y="517525"/>
                </a:lnTo>
                <a:lnTo>
                  <a:pt x="1715" y="559970"/>
                </a:lnTo>
                <a:lnTo>
                  <a:pt x="6773" y="601470"/>
                </a:lnTo>
                <a:lnTo>
                  <a:pt x="15040" y="641892"/>
                </a:lnTo>
                <a:lnTo>
                  <a:pt x="26383" y="681102"/>
                </a:lnTo>
                <a:lnTo>
                  <a:pt x="40669" y="718969"/>
                </a:lnTo>
                <a:lnTo>
                  <a:pt x="57765" y="755357"/>
                </a:lnTo>
                <a:lnTo>
                  <a:pt x="77537" y="790135"/>
                </a:lnTo>
                <a:lnTo>
                  <a:pt x="99852" y="823168"/>
                </a:lnTo>
                <a:lnTo>
                  <a:pt x="124577" y="854324"/>
                </a:lnTo>
                <a:lnTo>
                  <a:pt x="151579" y="883470"/>
                </a:lnTo>
                <a:lnTo>
                  <a:pt x="180725" y="910472"/>
                </a:lnTo>
                <a:lnTo>
                  <a:pt x="211881" y="935197"/>
                </a:lnTo>
                <a:lnTo>
                  <a:pt x="244914" y="957512"/>
                </a:lnTo>
                <a:lnTo>
                  <a:pt x="279692" y="977284"/>
                </a:lnTo>
                <a:lnTo>
                  <a:pt x="316080" y="994380"/>
                </a:lnTo>
                <a:lnTo>
                  <a:pt x="353947" y="1008666"/>
                </a:lnTo>
                <a:lnTo>
                  <a:pt x="393157" y="1020009"/>
                </a:lnTo>
                <a:lnTo>
                  <a:pt x="433579" y="1028276"/>
                </a:lnTo>
                <a:lnTo>
                  <a:pt x="475079" y="1033334"/>
                </a:lnTo>
                <a:lnTo>
                  <a:pt x="517525" y="1035050"/>
                </a:lnTo>
                <a:lnTo>
                  <a:pt x="559970" y="1033334"/>
                </a:lnTo>
                <a:lnTo>
                  <a:pt x="601470" y="1028276"/>
                </a:lnTo>
                <a:lnTo>
                  <a:pt x="641892" y="1020009"/>
                </a:lnTo>
                <a:lnTo>
                  <a:pt x="681102" y="1008666"/>
                </a:lnTo>
                <a:lnTo>
                  <a:pt x="718969" y="994380"/>
                </a:lnTo>
                <a:lnTo>
                  <a:pt x="755357" y="977284"/>
                </a:lnTo>
                <a:lnTo>
                  <a:pt x="790135" y="957512"/>
                </a:lnTo>
                <a:lnTo>
                  <a:pt x="823168" y="935197"/>
                </a:lnTo>
                <a:lnTo>
                  <a:pt x="854324" y="910472"/>
                </a:lnTo>
                <a:lnTo>
                  <a:pt x="883470" y="883470"/>
                </a:lnTo>
                <a:lnTo>
                  <a:pt x="910472" y="854324"/>
                </a:lnTo>
                <a:lnTo>
                  <a:pt x="935197" y="823168"/>
                </a:lnTo>
                <a:lnTo>
                  <a:pt x="957512" y="790135"/>
                </a:lnTo>
                <a:lnTo>
                  <a:pt x="977284" y="755357"/>
                </a:lnTo>
                <a:lnTo>
                  <a:pt x="994380" y="718969"/>
                </a:lnTo>
                <a:lnTo>
                  <a:pt x="1008666" y="681102"/>
                </a:lnTo>
                <a:lnTo>
                  <a:pt x="1020009" y="641892"/>
                </a:lnTo>
                <a:lnTo>
                  <a:pt x="1028276" y="601470"/>
                </a:lnTo>
                <a:lnTo>
                  <a:pt x="1033334" y="559970"/>
                </a:lnTo>
                <a:lnTo>
                  <a:pt x="1035050" y="517525"/>
                </a:lnTo>
                <a:lnTo>
                  <a:pt x="1033334" y="475079"/>
                </a:lnTo>
                <a:lnTo>
                  <a:pt x="1028276" y="433579"/>
                </a:lnTo>
                <a:lnTo>
                  <a:pt x="1020009" y="393157"/>
                </a:lnTo>
                <a:lnTo>
                  <a:pt x="1008666" y="353947"/>
                </a:lnTo>
                <a:lnTo>
                  <a:pt x="994380" y="316080"/>
                </a:lnTo>
                <a:lnTo>
                  <a:pt x="977284" y="279692"/>
                </a:lnTo>
                <a:lnTo>
                  <a:pt x="957512" y="244914"/>
                </a:lnTo>
                <a:lnTo>
                  <a:pt x="935197" y="211881"/>
                </a:lnTo>
                <a:lnTo>
                  <a:pt x="910472" y="180725"/>
                </a:lnTo>
                <a:lnTo>
                  <a:pt x="883470" y="151579"/>
                </a:lnTo>
                <a:lnTo>
                  <a:pt x="854324" y="124577"/>
                </a:lnTo>
                <a:lnTo>
                  <a:pt x="823168" y="99852"/>
                </a:lnTo>
                <a:lnTo>
                  <a:pt x="790135" y="77537"/>
                </a:lnTo>
                <a:lnTo>
                  <a:pt x="755357" y="57765"/>
                </a:lnTo>
                <a:lnTo>
                  <a:pt x="718969" y="40669"/>
                </a:lnTo>
                <a:lnTo>
                  <a:pt x="681102" y="26383"/>
                </a:lnTo>
                <a:lnTo>
                  <a:pt x="641892" y="15040"/>
                </a:lnTo>
                <a:lnTo>
                  <a:pt x="601470" y="6773"/>
                </a:lnTo>
                <a:lnTo>
                  <a:pt x="559970" y="1715"/>
                </a:lnTo>
                <a:lnTo>
                  <a:pt x="517525" y="0"/>
                </a:lnTo>
                <a:close/>
              </a:path>
            </a:pathLst>
          </a:custGeom>
          <a:solidFill>
            <a:srgbClr val="002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99729" y="2259211"/>
            <a:ext cx="1035050" cy="1035050"/>
          </a:xfrm>
          <a:custGeom>
            <a:avLst/>
            <a:gdLst/>
            <a:ahLst/>
            <a:cxnLst/>
            <a:rect l="l" t="t" r="r" b="b"/>
            <a:pathLst>
              <a:path w="1035050" h="1035050">
                <a:moveTo>
                  <a:pt x="517525" y="0"/>
                </a:moveTo>
                <a:lnTo>
                  <a:pt x="475079" y="1715"/>
                </a:lnTo>
                <a:lnTo>
                  <a:pt x="433579" y="6773"/>
                </a:lnTo>
                <a:lnTo>
                  <a:pt x="393157" y="15040"/>
                </a:lnTo>
                <a:lnTo>
                  <a:pt x="353947" y="26383"/>
                </a:lnTo>
                <a:lnTo>
                  <a:pt x="316080" y="40669"/>
                </a:lnTo>
                <a:lnTo>
                  <a:pt x="279692" y="57765"/>
                </a:lnTo>
                <a:lnTo>
                  <a:pt x="244914" y="77537"/>
                </a:lnTo>
                <a:lnTo>
                  <a:pt x="211881" y="99852"/>
                </a:lnTo>
                <a:lnTo>
                  <a:pt x="180725" y="124577"/>
                </a:lnTo>
                <a:lnTo>
                  <a:pt x="151579" y="151579"/>
                </a:lnTo>
                <a:lnTo>
                  <a:pt x="124577" y="180725"/>
                </a:lnTo>
                <a:lnTo>
                  <a:pt x="99852" y="211881"/>
                </a:lnTo>
                <a:lnTo>
                  <a:pt x="77537" y="244914"/>
                </a:lnTo>
                <a:lnTo>
                  <a:pt x="57765" y="279692"/>
                </a:lnTo>
                <a:lnTo>
                  <a:pt x="40669" y="316080"/>
                </a:lnTo>
                <a:lnTo>
                  <a:pt x="26383" y="353947"/>
                </a:lnTo>
                <a:lnTo>
                  <a:pt x="15040" y="393157"/>
                </a:lnTo>
                <a:lnTo>
                  <a:pt x="6773" y="433579"/>
                </a:lnTo>
                <a:lnTo>
                  <a:pt x="1715" y="475079"/>
                </a:lnTo>
                <a:lnTo>
                  <a:pt x="0" y="517525"/>
                </a:lnTo>
                <a:lnTo>
                  <a:pt x="1715" y="559970"/>
                </a:lnTo>
                <a:lnTo>
                  <a:pt x="6773" y="601470"/>
                </a:lnTo>
                <a:lnTo>
                  <a:pt x="15040" y="641892"/>
                </a:lnTo>
                <a:lnTo>
                  <a:pt x="26383" y="681102"/>
                </a:lnTo>
                <a:lnTo>
                  <a:pt x="40669" y="718969"/>
                </a:lnTo>
                <a:lnTo>
                  <a:pt x="57765" y="755357"/>
                </a:lnTo>
                <a:lnTo>
                  <a:pt x="77537" y="790135"/>
                </a:lnTo>
                <a:lnTo>
                  <a:pt x="99852" y="823168"/>
                </a:lnTo>
                <a:lnTo>
                  <a:pt x="124577" y="854324"/>
                </a:lnTo>
                <a:lnTo>
                  <a:pt x="151579" y="883470"/>
                </a:lnTo>
                <a:lnTo>
                  <a:pt x="180725" y="910472"/>
                </a:lnTo>
                <a:lnTo>
                  <a:pt x="211881" y="935197"/>
                </a:lnTo>
                <a:lnTo>
                  <a:pt x="244914" y="957512"/>
                </a:lnTo>
                <a:lnTo>
                  <a:pt x="279692" y="977284"/>
                </a:lnTo>
                <a:lnTo>
                  <a:pt x="316080" y="994380"/>
                </a:lnTo>
                <a:lnTo>
                  <a:pt x="353947" y="1008666"/>
                </a:lnTo>
                <a:lnTo>
                  <a:pt x="393157" y="1020009"/>
                </a:lnTo>
                <a:lnTo>
                  <a:pt x="433579" y="1028276"/>
                </a:lnTo>
                <a:lnTo>
                  <a:pt x="475079" y="1033334"/>
                </a:lnTo>
                <a:lnTo>
                  <a:pt x="517525" y="1035050"/>
                </a:lnTo>
                <a:lnTo>
                  <a:pt x="559970" y="1033334"/>
                </a:lnTo>
                <a:lnTo>
                  <a:pt x="601470" y="1028276"/>
                </a:lnTo>
                <a:lnTo>
                  <a:pt x="641892" y="1020009"/>
                </a:lnTo>
                <a:lnTo>
                  <a:pt x="681102" y="1008666"/>
                </a:lnTo>
                <a:lnTo>
                  <a:pt x="718969" y="994380"/>
                </a:lnTo>
                <a:lnTo>
                  <a:pt x="755357" y="977284"/>
                </a:lnTo>
                <a:lnTo>
                  <a:pt x="790135" y="957512"/>
                </a:lnTo>
                <a:lnTo>
                  <a:pt x="823168" y="935197"/>
                </a:lnTo>
                <a:lnTo>
                  <a:pt x="854324" y="910472"/>
                </a:lnTo>
                <a:lnTo>
                  <a:pt x="883470" y="883470"/>
                </a:lnTo>
                <a:lnTo>
                  <a:pt x="910472" y="854324"/>
                </a:lnTo>
                <a:lnTo>
                  <a:pt x="935197" y="823168"/>
                </a:lnTo>
                <a:lnTo>
                  <a:pt x="957512" y="790135"/>
                </a:lnTo>
                <a:lnTo>
                  <a:pt x="977284" y="755357"/>
                </a:lnTo>
                <a:lnTo>
                  <a:pt x="994380" y="718969"/>
                </a:lnTo>
                <a:lnTo>
                  <a:pt x="1008666" y="681102"/>
                </a:lnTo>
                <a:lnTo>
                  <a:pt x="1020009" y="641892"/>
                </a:lnTo>
                <a:lnTo>
                  <a:pt x="1028276" y="601470"/>
                </a:lnTo>
                <a:lnTo>
                  <a:pt x="1033334" y="559970"/>
                </a:lnTo>
                <a:lnTo>
                  <a:pt x="1035050" y="517525"/>
                </a:lnTo>
                <a:lnTo>
                  <a:pt x="1033334" y="475079"/>
                </a:lnTo>
                <a:lnTo>
                  <a:pt x="1028276" y="433579"/>
                </a:lnTo>
                <a:lnTo>
                  <a:pt x="1020009" y="393157"/>
                </a:lnTo>
                <a:lnTo>
                  <a:pt x="1008666" y="353947"/>
                </a:lnTo>
                <a:lnTo>
                  <a:pt x="994380" y="316080"/>
                </a:lnTo>
                <a:lnTo>
                  <a:pt x="977284" y="279692"/>
                </a:lnTo>
                <a:lnTo>
                  <a:pt x="957512" y="244914"/>
                </a:lnTo>
                <a:lnTo>
                  <a:pt x="935197" y="211881"/>
                </a:lnTo>
                <a:lnTo>
                  <a:pt x="910472" y="180725"/>
                </a:lnTo>
                <a:lnTo>
                  <a:pt x="883470" y="151579"/>
                </a:lnTo>
                <a:lnTo>
                  <a:pt x="854324" y="124577"/>
                </a:lnTo>
                <a:lnTo>
                  <a:pt x="823168" y="99852"/>
                </a:lnTo>
                <a:lnTo>
                  <a:pt x="790135" y="77537"/>
                </a:lnTo>
                <a:lnTo>
                  <a:pt x="755357" y="57765"/>
                </a:lnTo>
                <a:lnTo>
                  <a:pt x="718969" y="40669"/>
                </a:lnTo>
                <a:lnTo>
                  <a:pt x="681102" y="26383"/>
                </a:lnTo>
                <a:lnTo>
                  <a:pt x="641892" y="15040"/>
                </a:lnTo>
                <a:lnTo>
                  <a:pt x="601470" y="6773"/>
                </a:lnTo>
                <a:lnTo>
                  <a:pt x="559970" y="1715"/>
                </a:lnTo>
                <a:lnTo>
                  <a:pt x="517525" y="0"/>
                </a:lnTo>
                <a:close/>
              </a:path>
            </a:pathLst>
          </a:custGeom>
          <a:solidFill>
            <a:srgbClr val="002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pc="-5" dirty="0"/>
              <a:t>Stor</a:t>
            </a:r>
            <a:r>
              <a:rPr spc="5" dirty="0"/>
              <a:t>y</a:t>
            </a:r>
            <a:r>
              <a:rPr spc="-5" dirty="0"/>
              <a:t>L</a:t>
            </a:r>
            <a:r>
              <a:rPr spc="5" dirty="0"/>
              <a:t>i</a:t>
            </a:r>
            <a:r>
              <a:rPr spc="-5" dirty="0"/>
              <a:t>n</a:t>
            </a:r>
            <a:r>
              <a:rPr spc="-15" dirty="0"/>
              <a:t>e</a:t>
            </a:r>
            <a:r>
              <a:rPr dirty="0"/>
              <a:t>:</a:t>
            </a:r>
            <a:r>
              <a:rPr spc="-5" dirty="0"/>
              <a:t> s</a:t>
            </a:r>
            <a:r>
              <a:rPr spc="-15" dirty="0"/>
              <a:t>umm</a:t>
            </a:r>
            <a:r>
              <a:rPr dirty="0"/>
              <a:t>a</a:t>
            </a:r>
            <a:r>
              <a:rPr spc="-15" dirty="0"/>
              <a:t>r</a:t>
            </a:r>
            <a:r>
              <a:rPr dirty="0"/>
              <a:t>y</a:t>
            </a:r>
          </a:p>
        </p:txBody>
      </p:sp>
      <p:sp>
        <p:nvSpPr>
          <p:cNvPr id="6" name="object 6"/>
          <p:cNvSpPr/>
          <p:nvPr/>
        </p:nvSpPr>
        <p:spPr>
          <a:xfrm>
            <a:off x="457200" y="2092769"/>
            <a:ext cx="13716000" cy="0"/>
          </a:xfrm>
          <a:custGeom>
            <a:avLst/>
            <a:gdLst/>
            <a:ahLst/>
            <a:cxnLst/>
            <a:rect l="l" t="t" r="r" b="b"/>
            <a:pathLst>
              <a:path w="13716000">
                <a:moveTo>
                  <a:pt x="0" y="0"/>
                </a:moveTo>
                <a:lnTo>
                  <a:pt x="13716000" y="1"/>
                </a:lnTo>
              </a:path>
            </a:pathLst>
          </a:custGeom>
          <a:ln w="6350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75782" y="2245169"/>
            <a:ext cx="0" cy="3891915"/>
          </a:xfrm>
          <a:custGeom>
            <a:avLst/>
            <a:gdLst/>
            <a:ahLst/>
            <a:cxnLst/>
            <a:rect l="l" t="t" r="r" b="b"/>
            <a:pathLst>
              <a:path h="3891915">
                <a:moveTo>
                  <a:pt x="0" y="0"/>
                </a:moveTo>
                <a:lnTo>
                  <a:pt x="1" y="3891653"/>
                </a:lnTo>
              </a:path>
            </a:pathLst>
          </a:custGeom>
          <a:ln w="6350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36682" y="2245169"/>
            <a:ext cx="0" cy="3891915"/>
          </a:xfrm>
          <a:custGeom>
            <a:avLst/>
            <a:gdLst/>
            <a:ahLst/>
            <a:cxnLst/>
            <a:rect l="l" t="t" r="r" b="b"/>
            <a:pathLst>
              <a:path h="3891915">
                <a:moveTo>
                  <a:pt x="0" y="0"/>
                </a:moveTo>
                <a:lnTo>
                  <a:pt x="1" y="3891653"/>
                </a:lnTo>
              </a:path>
            </a:pathLst>
          </a:custGeom>
          <a:ln w="6350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6666" y="3648411"/>
            <a:ext cx="3618865" cy="146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 marR="5080">
              <a:lnSpc>
                <a:spcPct val="100000"/>
              </a:lnSpc>
            </a:pP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ta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ion h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s pr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f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ss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io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s t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o m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e 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ou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 r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eme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t 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ccount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, 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o 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ou 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b="1" spc="-5" dirty="0">
                <a:solidFill>
                  <a:srgbClr val="002577"/>
                </a:solidFill>
                <a:latin typeface="Arial"/>
                <a:cs typeface="Arial"/>
              </a:rPr>
              <a:t>’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t h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v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b="1" spc="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to.</a:t>
            </a:r>
            <a:endParaRPr sz="1800">
              <a:latin typeface="Segoe UI"/>
              <a:cs typeface="Segoe UI"/>
            </a:endParaRPr>
          </a:p>
          <a:p>
            <a:pPr marL="304800" marR="523240" indent="-292100">
              <a:lnSpc>
                <a:spcPts val="1900"/>
              </a:lnSpc>
              <a:spcBef>
                <a:spcPts val="1505"/>
              </a:spcBef>
            </a:pPr>
            <a:r>
              <a:rPr sz="1600" dirty="0">
                <a:solidFill>
                  <a:srgbClr val="002577"/>
                </a:solidFill>
                <a:latin typeface="Courier New"/>
                <a:cs typeface="Courier New"/>
              </a:rPr>
              <a:t>o</a:t>
            </a:r>
            <a:r>
              <a:rPr sz="1600" spc="375" dirty="0">
                <a:solidFill>
                  <a:srgbClr val="002577"/>
                </a:solidFill>
                <a:latin typeface="Courier New"/>
                <a:cs typeface="Courier New"/>
              </a:rPr>
              <a:t> 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M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nd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 20% w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it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hh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ol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di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t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pa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nc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om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 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ta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x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031350" y="459461"/>
            <a:ext cx="3141849" cy="3996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4498" y="6985375"/>
            <a:ext cx="9225280" cy="370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30530">
              <a:lnSpc>
                <a:spcPts val="910"/>
              </a:lnSpc>
            </a:pP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h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er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s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800" spc="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g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nt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th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futu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p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er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m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y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io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n a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cco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unt.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 T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h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v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su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s 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cl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h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ere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n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800" spc="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800" spc="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g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nt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su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cc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800" spc="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800" spc="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er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ai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n 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v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800" spc="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p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er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m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.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ac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h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cli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nt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’s p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tf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oli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800" spc="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s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ailo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re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o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m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800" spc="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h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s 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h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p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ci</a:t>
            </a:r>
            <a:r>
              <a:rPr sz="800" dirty="0">
                <a:solidFill>
                  <a:srgbClr val="75787B"/>
                </a:solidFill>
                <a:latin typeface="Arial"/>
                <a:cs typeface="Arial"/>
              </a:rPr>
              <a:t>ﬁ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800" spc="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v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stm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nt</a:t>
            </a:r>
            <a:r>
              <a:rPr sz="800" spc="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b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j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ct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v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s a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800" spc="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re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st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ct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io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ns.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St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io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n 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M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y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M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g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m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nt,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LL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800" spc="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(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“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io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n”)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s a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v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stm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nt</a:t>
            </a:r>
            <a:r>
              <a:rPr sz="800" spc="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v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re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g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st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ere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800" spc="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w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h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h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U.S.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s a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x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h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ge 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Co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mm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ss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io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n.</a:t>
            </a:r>
            <a:endParaRPr sz="800">
              <a:latin typeface="Segoe UI Historic"/>
              <a:cs typeface="Segoe UI Historic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g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st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io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n d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s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800" spc="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m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p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y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800" spc="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er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n 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v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800" spc="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g</a:t>
            </a:r>
            <a:r>
              <a:rPr sz="800" spc="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un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er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st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ng.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M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e 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nf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m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at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io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n ab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ut</a:t>
            </a:r>
            <a:r>
              <a:rPr sz="800" spc="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St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ad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io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’s 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v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m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nt</a:t>
            </a:r>
            <a:r>
              <a:rPr sz="800" spc="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adv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y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er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v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ic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s 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800" spc="-20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n be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und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 i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n 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s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m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DV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Pa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 2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,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w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h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ic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h 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s ava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il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ab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e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p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n 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re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q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st.</a:t>
            </a:r>
            <a:endParaRPr sz="800">
              <a:latin typeface="Segoe UI Historic"/>
              <a:cs typeface="Segoe UI Histor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61062" y="3648411"/>
            <a:ext cx="22053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We</a:t>
            </a:r>
            <a:r>
              <a:rPr sz="1800" b="1" spc="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b="1" spc="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he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b="1" spc="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o hel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p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.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55825" y="4647426"/>
            <a:ext cx="3764279" cy="1106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marR="5080" indent="-292100">
              <a:lnSpc>
                <a:spcPts val="1900"/>
              </a:lnSpc>
              <a:buFont typeface="Courier New"/>
              <a:buChar char="o"/>
              <a:tabLst>
                <a:tab pos="304800" algn="l"/>
              </a:tabLst>
            </a:pP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m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si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p f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spc="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a 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on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-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-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m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ee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wi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a 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ion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p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re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v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endParaRPr sz="1600">
              <a:latin typeface="Segoe UI"/>
              <a:cs typeface="Segoe UI"/>
            </a:endParaRPr>
          </a:p>
          <a:p>
            <a:pPr marL="304800" marR="269875" indent="-292100">
              <a:lnSpc>
                <a:spcPts val="1900"/>
              </a:lnSpc>
              <a:spcBef>
                <a:spcPts val="1220"/>
              </a:spcBef>
              <a:buFont typeface="Courier New"/>
              <a:buChar char="o"/>
              <a:tabLst>
                <a:tab pos="304800" algn="l"/>
              </a:tabLst>
            </a:pP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ca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also cal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 o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U.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-ba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Ca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ll 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spc="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en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v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 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qu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estions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42790" y="3648411"/>
            <a:ext cx="259588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10"/>
              </a:lnSpc>
            </a:pP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Yo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u h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ve</a:t>
            </a:r>
            <a:r>
              <a:rPr sz="1800" b="1" spc="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2</a:t>
            </a:r>
            <a:r>
              <a:rPr sz="1800" b="1" spc="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es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with 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ou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nv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st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me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nt</a:t>
            </a: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800" b="1" dirty="0">
                <a:solidFill>
                  <a:srgbClr val="002577"/>
                </a:solidFill>
                <a:latin typeface="Segoe UI"/>
                <a:cs typeface="Segoe UI"/>
              </a:rPr>
              <a:t>.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37553" y="4647426"/>
            <a:ext cx="2649855" cy="637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buFont typeface="Courier New"/>
              <a:buChar char="o"/>
              <a:tabLst>
                <a:tab pos="304800" algn="l"/>
              </a:tabLst>
            </a:pP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Per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ona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lize wi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to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endParaRPr sz="1600">
              <a:latin typeface="Segoe UI"/>
              <a:cs typeface="Segoe UI"/>
            </a:endParaRPr>
          </a:p>
          <a:p>
            <a:pPr marL="304800" indent="-292100">
              <a:lnSpc>
                <a:spcPct val="100000"/>
              </a:lnSpc>
              <a:spcBef>
                <a:spcPts val="1175"/>
              </a:spcBef>
              <a:buFont typeface="Courier New"/>
              <a:buChar char="o"/>
              <a:tabLst>
                <a:tab pos="304800" algn="l"/>
              </a:tabLst>
            </a:pP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Do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-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-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f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89447" y="2414016"/>
            <a:ext cx="451103" cy="734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2272" y="2398776"/>
            <a:ext cx="673608" cy="652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55352" y="2414016"/>
            <a:ext cx="664464" cy="667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</a:rPr>
              <a:t>P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ep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dirty="0">
                <a:solidFill>
                  <a:srgbClr val="002677"/>
                </a:solidFill>
              </a:rPr>
              <a:t>r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a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20" dirty="0">
                <a:solidFill>
                  <a:srgbClr val="002677"/>
                </a:solidFill>
              </a:rPr>
              <a:t>c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fo</a:t>
            </a:r>
            <a:r>
              <a:rPr spc="-15" dirty="0">
                <a:solidFill>
                  <a:srgbClr val="002677"/>
                </a:solidFill>
              </a:rPr>
              <a:t>rt</a:t>
            </a:r>
            <a:r>
              <a:rPr spc="-30" dirty="0">
                <a:solidFill>
                  <a:srgbClr val="002677"/>
                </a:solidFill>
              </a:rPr>
              <a:t>a</a:t>
            </a:r>
            <a:r>
              <a:rPr spc="-20" dirty="0">
                <a:solidFill>
                  <a:srgbClr val="002677"/>
                </a:solidFill>
              </a:rPr>
              <a:t>b</a:t>
            </a:r>
            <a:r>
              <a:rPr spc="-10" dirty="0">
                <a:solidFill>
                  <a:srgbClr val="002677"/>
                </a:solidFill>
              </a:rPr>
              <a:t>l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30" dirty="0">
                <a:solidFill>
                  <a:srgbClr val="002677"/>
                </a:solidFill>
              </a:rPr>
              <a:t> 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spc="-10" dirty="0">
                <a:solidFill>
                  <a:srgbClr val="002677"/>
                </a:solidFill>
              </a:rPr>
              <a:t>i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45" dirty="0">
                <a:solidFill>
                  <a:srgbClr val="002677"/>
                </a:solidFill>
              </a:rPr>
              <a:t>m</a:t>
            </a:r>
            <a:r>
              <a:rPr spc="-20" dirty="0">
                <a:solidFill>
                  <a:srgbClr val="002677"/>
                </a:solidFill>
              </a:rPr>
              <a:t>e</a:t>
            </a:r>
            <a:r>
              <a:rPr spc="-35" dirty="0">
                <a:solidFill>
                  <a:srgbClr val="002677"/>
                </a:solidFill>
              </a:rPr>
              <a:t>n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-35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</a:rPr>
              <a:t>M</a:t>
            </a:r>
            <a:r>
              <a:rPr spc="-25" dirty="0">
                <a:solidFill>
                  <a:srgbClr val="002677"/>
                </a:solidFill>
              </a:rPr>
              <a:t>o</a:t>
            </a:r>
            <a:r>
              <a:rPr spc="-30" dirty="0">
                <a:solidFill>
                  <a:srgbClr val="002677"/>
                </a:solidFill>
              </a:rPr>
              <a:t>n</a:t>
            </a:r>
            <a:r>
              <a:rPr spc="-15" dirty="0">
                <a:solidFill>
                  <a:srgbClr val="002677"/>
                </a:solidFill>
              </a:rPr>
              <a:t>t</a:t>
            </a:r>
            <a:r>
              <a:rPr dirty="0">
                <a:solidFill>
                  <a:srgbClr val="002677"/>
                </a:solidFill>
              </a:rPr>
              <a:t>h</a:t>
            </a:r>
            <a:r>
              <a:rPr spc="-40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00</a:t>
            </a:r>
            <a:r>
              <a:rPr dirty="0">
                <a:solidFill>
                  <a:srgbClr val="002677"/>
                </a:solidFill>
              </a:rPr>
              <a:t>,</a:t>
            </a:r>
            <a:r>
              <a:rPr spc="-25" dirty="0">
                <a:solidFill>
                  <a:srgbClr val="002677"/>
                </a:solidFill>
              </a:rPr>
              <a:t> </a:t>
            </a:r>
            <a:r>
              <a:rPr spc="-30" dirty="0">
                <a:solidFill>
                  <a:srgbClr val="002677"/>
                </a:solidFill>
              </a:rPr>
              <a:t>202</a:t>
            </a:r>
            <a:r>
              <a:rPr dirty="0">
                <a:solidFill>
                  <a:srgbClr val="002677"/>
                </a:solidFill>
              </a:rPr>
              <a:t>0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</a:rPr>
              <a:t>39</a:t>
            </a:fld>
            <a:endParaRPr dirty="0">
              <a:solidFill>
                <a:srgbClr val="002677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9D8445-5E7D-4900-A974-8D2F0E6E9AB0}"/>
              </a:ext>
            </a:extLst>
          </p:cNvPr>
          <p:cNvSpPr txBox="1"/>
          <p:nvPr/>
        </p:nvSpPr>
        <p:spPr>
          <a:xfrm>
            <a:off x="8844518" y="1114626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Only if Stadion is selected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200" y="0"/>
            <a:ext cx="7315200" cy="8229600"/>
          </a:xfrm>
          <a:custGeom>
            <a:avLst/>
            <a:gdLst/>
            <a:ahLst/>
            <a:cxnLst/>
            <a:rect l="l" t="t" r="r" b="b"/>
            <a:pathLst>
              <a:path w="7315200" h="8229600">
                <a:moveTo>
                  <a:pt x="0" y="0"/>
                </a:moveTo>
                <a:lnTo>
                  <a:pt x="7315200" y="0"/>
                </a:lnTo>
                <a:lnTo>
                  <a:pt x="7315200" y="8229598"/>
                </a:lnTo>
                <a:lnTo>
                  <a:pt x="0" y="8229598"/>
                </a:lnTo>
                <a:lnTo>
                  <a:pt x="0" y="0"/>
                </a:lnTo>
                <a:close/>
              </a:path>
            </a:pathLst>
          </a:custGeom>
          <a:solidFill>
            <a:srgbClr val="336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00088"/>
            <a:ext cx="2206752" cy="1429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200" y="0"/>
            <a:ext cx="7315200" cy="8229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pc="-10" dirty="0">
                <a:solidFill>
                  <a:srgbClr val="002677"/>
                </a:solidFill>
              </a:rPr>
              <a:t>W</a:t>
            </a:r>
            <a:r>
              <a:rPr spc="5" dirty="0">
                <a:solidFill>
                  <a:srgbClr val="002677"/>
                </a:solidFill>
              </a:rPr>
              <a:t>h</a:t>
            </a:r>
            <a:r>
              <a:rPr dirty="0">
                <a:solidFill>
                  <a:srgbClr val="002677"/>
                </a:solidFill>
              </a:rPr>
              <a:t>at</a:t>
            </a:r>
            <a:r>
              <a:rPr spc="-5" dirty="0">
                <a:solidFill>
                  <a:srgbClr val="002677"/>
                </a:solidFill>
              </a:rPr>
              <a:t> </a:t>
            </a:r>
            <a:r>
              <a:rPr spc="5" dirty="0">
                <a:solidFill>
                  <a:srgbClr val="002677"/>
                </a:solidFill>
              </a:rPr>
              <a:t>i</a:t>
            </a:r>
            <a:r>
              <a:rPr spc="-5" dirty="0">
                <a:solidFill>
                  <a:srgbClr val="002677"/>
                </a:solidFill>
              </a:rPr>
              <a:t>s</a:t>
            </a:r>
            <a:r>
              <a:rPr spc="-10"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</a:rPr>
              <a:t>a </a:t>
            </a:r>
            <a:r>
              <a:rPr spc="-5" dirty="0">
                <a:solidFill>
                  <a:srgbClr val="002677"/>
                </a:solidFill>
              </a:rPr>
              <a:t>401</a:t>
            </a:r>
            <a:r>
              <a:rPr sz="3400" spc="50" dirty="0">
                <a:solidFill>
                  <a:srgbClr val="002677"/>
                </a:solidFill>
                <a:latin typeface="Segoe UI Historic"/>
                <a:cs typeface="Segoe UI Historic"/>
              </a:rPr>
              <a:t>(</a:t>
            </a:r>
            <a:r>
              <a:rPr sz="3500" spc="5" dirty="0">
                <a:solidFill>
                  <a:srgbClr val="002677"/>
                </a:solidFill>
              </a:rPr>
              <a:t>k</a:t>
            </a:r>
            <a:r>
              <a:rPr sz="3400" spc="50" dirty="0">
                <a:solidFill>
                  <a:srgbClr val="002677"/>
                </a:solidFill>
                <a:latin typeface="Segoe UI Historic"/>
                <a:cs typeface="Segoe UI Historic"/>
              </a:rPr>
              <a:t>)</a:t>
            </a:r>
            <a:r>
              <a:rPr sz="3500" dirty="0">
                <a:solidFill>
                  <a:srgbClr val="002677"/>
                </a:solidFill>
              </a:rPr>
              <a:t>,</a:t>
            </a:r>
            <a:r>
              <a:rPr sz="3500" spc="-5" dirty="0">
                <a:solidFill>
                  <a:srgbClr val="002677"/>
                </a:solidFill>
              </a:rPr>
              <a:t> </a:t>
            </a:r>
            <a:r>
              <a:rPr sz="3500" dirty="0">
                <a:solidFill>
                  <a:srgbClr val="002677"/>
                </a:solidFill>
              </a:rPr>
              <a:t>a</a:t>
            </a:r>
            <a:r>
              <a:rPr sz="3500" spc="-10" dirty="0">
                <a:solidFill>
                  <a:srgbClr val="002677"/>
                </a:solidFill>
              </a:rPr>
              <a:t>n</a:t>
            </a:r>
            <a:r>
              <a:rPr sz="3500" dirty="0">
                <a:solidFill>
                  <a:srgbClr val="002677"/>
                </a:solidFill>
              </a:rPr>
              <a:t>y</a:t>
            </a:r>
            <a:r>
              <a:rPr sz="3500" spc="-5" dirty="0">
                <a:solidFill>
                  <a:srgbClr val="002677"/>
                </a:solidFill>
              </a:rPr>
              <a:t>w</a:t>
            </a:r>
            <a:r>
              <a:rPr sz="3500" dirty="0">
                <a:solidFill>
                  <a:srgbClr val="002677"/>
                </a:solidFill>
              </a:rPr>
              <a:t>ay?</a:t>
            </a:r>
            <a:endParaRPr sz="3500">
              <a:latin typeface="Segoe UI Historic"/>
              <a:cs typeface="Segoe UI Histor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P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ep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fo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4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c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pc="-4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fo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rt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b</a:t>
            </a:r>
            <a:r>
              <a:rPr spc="-10" dirty="0">
                <a:solidFill>
                  <a:srgbClr val="002677"/>
                </a:solidFill>
                <a:latin typeface="Segoe UI"/>
                <a:cs typeface="Segoe UI"/>
              </a:rPr>
              <a:t>l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pc="-1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4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pc="-4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00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,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202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0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  <a:latin typeface="Segoe UI"/>
                <a:cs typeface="Segoe UI"/>
              </a:rPr>
              <a:t>4</a:t>
            </a:fld>
            <a:endParaRPr dirty="0">
              <a:solidFill>
                <a:srgbClr val="002677"/>
              </a:solidFill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045" y="2331675"/>
            <a:ext cx="4438015" cy="243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Font typeface="Courier New"/>
              <a:buChar char="o"/>
              <a:tabLst>
                <a:tab pos="298450" algn="l"/>
              </a:tabLst>
            </a:pP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x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-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dv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d s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av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endParaRPr sz="1800">
              <a:latin typeface="Segoe UI"/>
              <a:cs typeface="Segoe UI"/>
            </a:endParaRPr>
          </a:p>
          <a:p>
            <a:pPr marL="298450" indent="-285750">
              <a:lnSpc>
                <a:spcPct val="100000"/>
              </a:lnSpc>
              <a:spcBef>
                <a:spcPts val="1535"/>
              </a:spcBef>
              <a:buFont typeface="Courier New"/>
              <a:buChar char="o"/>
              <a:tabLst>
                <a:tab pos="298450" algn="l"/>
              </a:tabLst>
            </a:pP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F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ex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b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ili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ty to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j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st a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ou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ee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ge</a:t>
            </a:r>
            <a:endParaRPr sz="1800">
              <a:latin typeface="Segoe UI"/>
              <a:cs typeface="Segoe UI"/>
            </a:endParaRPr>
          </a:p>
          <a:p>
            <a:pPr marL="298450" indent="-285750">
              <a:lnSpc>
                <a:spcPct val="100000"/>
              </a:lnSpc>
              <a:spcBef>
                <a:spcPts val="1630"/>
              </a:spcBef>
              <a:buFont typeface="Courier New"/>
              <a:buChar char="o"/>
              <a:tabLst>
                <a:tab pos="298450" algn="l"/>
              </a:tabLst>
            </a:pPr>
            <a:r>
              <a:rPr sz="1800" spc="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ppl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eme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 y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spc="5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ty 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b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f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endParaRPr sz="1800">
              <a:latin typeface="Segoe UI"/>
              <a:cs typeface="Segoe UI"/>
            </a:endParaRPr>
          </a:p>
          <a:p>
            <a:pPr marL="298450" indent="-285750">
              <a:lnSpc>
                <a:spcPct val="100000"/>
              </a:lnSpc>
              <a:spcBef>
                <a:spcPts val="1560"/>
              </a:spcBef>
              <a:buFont typeface="Courier New"/>
              <a:buChar char="o"/>
              <a:tabLst>
                <a:tab pos="298450" algn="l"/>
              </a:tabLst>
            </a:pP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 to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v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er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exp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se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et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m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endParaRPr sz="1800">
              <a:latin typeface="Segoe UI"/>
              <a:cs typeface="Segoe UI"/>
            </a:endParaRPr>
          </a:p>
          <a:p>
            <a:pPr marL="298450" marR="53340" indent="-285750">
              <a:lnSpc>
                <a:spcPct val="102200"/>
              </a:lnSpc>
              <a:spcBef>
                <a:spcPts val="1585"/>
              </a:spcBef>
              <a:buFont typeface="Courier New"/>
              <a:buChar char="o"/>
              <a:tabLst>
                <a:tab pos="298450" algn="l"/>
              </a:tabLst>
            </a:pP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He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p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g y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sa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ar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y 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to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m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or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e </a:t>
            </a:r>
            <a:r>
              <a:rPr sz="1800" spc="5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m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fo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b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le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et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m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923A7A-9B1C-4517-B4CB-4244A893DEB8}"/>
              </a:ext>
            </a:extLst>
          </p:cNvPr>
          <p:cNvSpPr txBox="1"/>
          <p:nvPr/>
        </p:nvSpPr>
        <p:spPr>
          <a:xfrm>
            <a:off x="5410200" y="12954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Applicable to Corporate 401(k) only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630400" cy="822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851400"/>
            <a:ext cx="14630400" cy="3378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90911" y="6346817"/>
            <a:ext cx="764857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b="1" spc="-5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5400" b="1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5400" b="1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5400" b="1" spc="5" dirty="0">
                <a:solidFill>
                  <a:srgbClr val="FFFFFF"/>
                </a:solidFill>
                <a:latin typeface="Segoe UI"/>
                <a:cs typeface="Segoe UI"/>
              </a:rPr>
              <a:t>k</a:t>
            </a:r>
            <a:r>
              <a:rPr sz="5400" b="1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5400" b="1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5400" b="1" dirty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r>
              <a:rPr sz="5400" b="1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5400" b="1" spc="-5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5400" b="1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5400" b="1" spc="-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5400" b="1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5400" b="1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5400" b="1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5400" b="1" spc="-10" dirty="0">
                <a:solidFill>
                  <a:srgbClr val="FFFFFF"/>
                </a:solidFill>
                <a:latin typeface="Segoe UI"/>
                <a:cs typeface="Segoe UI"/>
              </a:rPr>
              <a:t>q</a:t>
            </a:r>
            <a:r>
              <a:rPr sz="5400" b="1" spc="-5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5400" b="1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5400" b="1" spc="-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5400" b="1" spc="-1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5400" b="1" dirty="0">
                <a:solidFill>
                  <a:srgbClr val="FFFFFF"/>
                </a:solidFill>
                <a:latin typeface="Segoe UI"/>
                <a:cs typeface="Segoe UI"/>
              </a:rPr>
              <a:t>ble</a:t>
            </a:r>
            <a:endParaRPr sz="54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793991"/>
            <a:ext cx="2215896" cy="1435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605768" y="7650567"/>
            <a:ext cx="3202940" cy="16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30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000" b="1" spc="-1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000" b="1" spc="-20" dirty="0">
                <a:solidFill>
                  <a:srgbClr val="FFFFFF"/>
                </a:solidFill>
                <a:latin typeface="Segoe UI"/>
                <a:cs typeface="Segoe UI"/>
              </a:rPr>
              <a:t>ep</a:t>
            </a:r>
            <a:r>
              <a:rPr sz="1000" b="1" spc="-3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000" b="1" spc="-1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000" b="1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000" b="1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Segoe UI"/>
                <a:cs typeface="Segoe UI"/>
              </a:rPr>
              <a:t>fo</a:t>
            </a:r>
            <a:r>
              <a:rPr sz="1000" b="1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000" b="1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000" b="1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000" b="1" spc="-20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1000" b="1" spc="-32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500" b="1" spc="-480" baseline="2777" dirty="0">
                <a:solidFill>
                  <a:srgbClr val="002677"/>
                </a:solidFill>
                <a:latin typeface="Segoe UI"/>
                <a:cs typeface="Segoe UI"/>
              </a:rPr>
              <a:t>P</a:t>
            </a:r>
            <a:r>
              <a:rPr sz="1000" b="1" spc="-630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1500" b="1" spc="-22" baseline="2777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500" b="1" spc="-517" baseline="2777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000" b="1" spc="-55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1500" b="1" spc="-615" baseline="2777" dirty="0">
                <a:solidFill>
                  <a:srgbClr val="002677"/>
                </a:solidFill>
                <a:latin typeface="Segoe UI"/>
                <a:cs typeface="Segoe UI"/>
              </a:rPr>
              <a:t>s</a:t>
            </a:r>
            <a:r>
              <a:rPr sz="1000" b="1" spc="-22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500" b="1" spc="-525" baseline="2777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000" b="1" spc="-7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500" b="1" spc="-825" baseline="2777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000" b="1" spc="-1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000" b="1" spc="-4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500" b="1" spc="-30" baseline="2777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000" b="1" spc="-620" dirty="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sz="1500" b="1" spc="-44" baseline="2777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z="1500" b="1" spc="-465" baseline="2777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000" b="1" spc="-10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1000" b="1" spc="-52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500" b="1" spc="-15" baseline="2777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1500" b="1" spc="-179" baseline="2777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000" b="1" spc="-31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500" b="1" spc="-465" baseline="2777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000" b="1" spc="-2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000" b="1" spc="-37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500" b="1" spc="-345" baseline="2777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000" b="1" spc="-85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500" b="1" spc="-322" baseline="2777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1000" b="1" spc="-19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500" b="1" spc="-307" baseline="2777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000" b="1" spc="-35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500" b="1" spc="-15" baseline="2777" dirty="0">
                <a:solidFill>
                  <a:srgbClr val="002677"/>
                </a:solidFill>
                <a:latin typeface="Segoe UI"/>
                <a:cs typeface="Segoe UI"/>
              </a:rPr>
              <a:t>l</a:t>
            </a:r>
            <a:r>
              <a:rPr sz="1500" b="1" spc="-727" baseline="2777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000" b="1" spc="-190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1500" b="1" spc="-937" baseline="2777"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z="1000" b="1" spc="-2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000" b="1" spc="-54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500" b="1" spc="-52" baseline="2777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000" b="1" spc="-37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500" b="1" spc="-22" baseline="2777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z="1500" b="1" spc="-472" baseline="2777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500" b="1" spc="-472" baseline="2777"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z="1000" b="1" spc="-40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1500" b="1" spc="-885" baseline="2777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z="1000" b="1" spc="-6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500" b="1" spc="-869" baseline="2777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1000" b="1" spc="-5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500" b="1" spc="-877" baseline="2777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1000" b="1" spc="-1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000" b="1" spc="-425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1500" b="1" spc="-22" baseline="2777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1500" b="1" spc="-480" baseline="2777"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z="1000" b="1" spc="-30" dirty="0">
                <a:solidFill>
                  <a:srgbClr val="FFFFFF"/>
                </a:solidFill>
                <a:latin typeface="Segoe UI"/>
                <a:cs typeface="Segoe UI"/>
              </a:rPr>
              <a:t>00</a:t>
            </a:r>
            <a:r>
              <a:rPr sz="1000" b="1" spc="-27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1500" b="1" spc="-89" baseline="2777" dirty="0">
                <a:solidFill>
                  <a:srgbClr val="002677"/>
                </a:solidFill>
                <a:latin typeface="Segoe UI"/>
                <a:cs typeface="Segoe UI"/>
              </a:rPr>
              <a:t>0</a:t>
            </a:r>
            <a:r>
              <a:rPr sz="1000" b="1" spc="-545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r>
              <a:rPr sz="1500" b="1" baseline="2777" dirty="0">
                <a:solidFill>
                  <a:srgbClr val="002677"/>
                </a:solidFill>
                <a:latin typeface="Segoe UI"/>
                <a:cs typeface="Segoe UI"/>
              </a:rPr>
              <a:t>,</a:t>
            </a:r>
            <a:r>
              <a:rPr sz="1500" b="1" spc="-44" baseline="2777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1000" b="1" spc="-570" dirty="0">
                <a:solidFill>
                  <a:srgbClr val="FFFFFF"/>
                </a:solidFill>
                <a:latin typeface="Segoe UI"/>
                <a:cs typeface="Segoe UI"/>
              </a:rPr>
              <a:t>0</a:t>
            </a:r>
            <a:r>
              <a:rPr sz="1500" b="1" spc="-52" baseline="2777" dirty="0">
                <a:solidFill>
                  <a:srgbClr val="002677"/>
                </a:solidFill>
                <a:latin typeface="Segoe UI"/>
                <a:cs typeface="Segoe UI"/>
              </a:rPr>
              <a:t>0</a:t>
            </a:r>
            <a:r>
              <a:rPr sz="1000" b="1" spc="-570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r>
              <a:rPr sz="1500" b="1" spc="-52" baseline="2777" dirty="0">
                <a:solidFill>
                  <a:srgbClr val="002677"/>
                </a:solidFill>
                <a:latin typeface="Segoe UI"/>
                <a:cs typeface="Segoe UI"/>
              </a:rPr>
              <a:t>0</a:t>
            </a:r>
            <a:r>
              <a:rPr sz="1000" b="1" spc="-570" dirty="0">
                <a:solidFill>
                  <a:srgbClr val="FFFFFF"/>
                </a:solidFill>
                <a:latin typeface="Segoe UI"/>
                <a:cs typeface="Segoe UI"/>
              </a:rPr>
              <a:t>0</a:t>
            </a:r>
            <a:r>
              <a:rPr sz="1500" b="1" baseline="2777" dirty="0">
                <a:solidFill>
                  <a:srgbClr val="002677"/>
                </a:solidFill>
                <a:latin typeface="Segoe UI"/>
                <a:cs typeface="Segoe UI"/>
              </a:rPr>
              <a:t>0</a:t>
            </a:r>
            <a:endParaRPr sz="1500" baseline="2777">
              <a:latin typeface="Segoe UI"/>
              <a:cs typeface="Segoe U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00088"/>
            <a:ext cx="2206752" cy="1429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15200" y="0"/>
            <a:ext cx="7315200" cy="8229600"/>
          </a:xfrm>
          <a:custGeom>
            <a:avLst/>
            <a:gdLst/>
            <a:ahLst/>
            <a:cxnLst/>
            <a:rect l="l" t="t" r="r" b="b"/>
            <a:pathLst>
              <a:path w="7315200" h="8229600">
                <a:moveTo>
                  <a:pt x="0" y="0"/>
                </a:moveTo>
                <a:lnTo>
                  <a:pt x="7315200" y="0"/>
                </a:lnTo>
                <a:lnTo>
                  <a:pt x="7315200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002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83397" y="2276044"/>
            <a:ext cx="6379210" cy="0"/>
          </a:xfrm>
          <a:custGeom>
            <a:avLst/>
            <a:gdLst/>
            <a:ahLst/>
            <a:cxnLst/>
            <a:rect l="l" t="t" r="r" b="b"/>
            <a:pathLst>
              <a:path w="6379209">
                <a:moveTo>
                  <a:pt x="0" y="0"/>
                </a:moveTo>
                <a:lnTo>
                  <a:pt x="6378804" y="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17717" y="942813"/>
            <a:ext cx="5110480" cy="1028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0000"/>
              </a:lnSpc>
            </a:pPr>
            <a:r>
              <a:rPr sz="2500" b="1" spc="-5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2500" b="1" spc="-10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2500" b="1" dirty="0">
                <a:solidFill>
                  <a:srgbClr val="FFFFFF"/>
                </a:solidFill>
                <a:latin typeface="Segoe UI"/>
                <a:cs typeface="Segoe UI"/>
              </a:rPr>
              <a:t>y y</a:t>
            </a:r>
            <a:r>
              <a:rPr sz="2500" b="1" spc="-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500" b="1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2500" b="1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2500" b="1" spc="-10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2500" b="1" spc="-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500" b="1" dirty="0">
                <a:solidFill>
                  <a:srgbClr val="FFFFFF"/>
                </a:solidFill>
                <a:latin typeface="Segoe UI"/>
                <a:cs typeface="Segoe UI"/>
              </a:rPr>
              <a:t>uld</a:t>
            </a:r>
            <a:r>
              <a:rPr sz="2500" b="1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2500" b="1" spc="-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500" b="1" dirty="0">
                <a:solidFill>
                  <a:srgbClr val="FFFFFF"/>
                </a:solidFill>
                <a:latin typeface="Segoe UI"/>
                <a:cs typeface="Segoe UI"/>
              </a:rPr>
              <a:t>nsid</a:t>
            </a:r>
            <a:r>
              <a:rPr sz="2500" b="1" spc="-5" dirty="0">
                <a:solidFill>
                  <a:srgbClr val="FFFFFF"/>
                </a:solidFill>
                <a:latin typeface="Segoe UI"/>
                <a:cs typeface="Segoe UI"/>
              </a:rPr>
              <a:t>er</a:t>
            </a:r>
            <a:r>
              <a:rPr sz="2500" b="1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2500" b="1" spc="-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500" b="1" dirty="0">
                <a:solidFill>
                  <a:srgbClr val="FFFFFF"/>
                </a:solidFill>
                <a:latin typeface="Segoe UI"/>
                <a:cs typeface="Segoe UI"/>
              </a:rPr>
              <a:t>rking </a:t>
            </a:r>
            <a:r>
              <a:rPr sz="2500" b="1" spc="-10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2500" b="1" dirty="0">
                <a:solidFill>
                  <a:srgbClr val="FFFFFF"/>
                </a:solidFill>
                <a:latin typeface="Segoe UI"/>
                <a:cs typeface="Segoe UI"/>
              </a:rPr>
              <a:t>ith</a:t>
            </a:r>
            <a:r>
              <a:rPr sz="2500" b="1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Segoe UI"/>
                <a:cs typeface="Segoe UI"/>
              </a:rPr>
              <a:t>a financial</a:t>
            </a:r>
            <a:r>
              <a:rPr sz="2500" b="1" spc="-5" dirty="0">
                <a:solidFill>
                  <a:srgbClr val="FFFFFF"/>
                </a:solidFill>
                <a:latin typeface="Segoe UI"/>
                <a:cs typeface="Segoe UI"/>
              </a:rPr>
              <a:t> p</a:t>
            </a:r>
            <a:r>
              <a:rPr sz="2500" b="1" spc="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2500" b="1" spc="-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500" b="1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2500" b="1" spc="-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500" b="1" dirty="0">
                <a:solidFill>
                  <a:srgbClr val="FFFFFF"/>
                </a:solidFill>
                <a:latin typeface="Segoe UI"/>
                <a:cs typeface="Segoe UI"/>
              </a:rPr>
              <a:t>ssi</a:t>
            </a:r>
            <a:r>
              <a:rPr sz="2500" b="1" spc="-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500" b="1" dirty="0">
                <a:solidFill>
                  <a:srgbClr val="FFFFFF"/>
                </a:solidFill>
                <a:latin typeface="Segoe UI"/>
                <a:cs typeface="Segoe UI"/>
              </a:rPr>
              <a:t>nal</a:t>
            </a:r>
            <a:r>
              <a:rPr sz="2500" b="1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Segoe UI"/>
                <a:cs typeface="Segoe UI"/>
              </a:rPr>
              <a:t>to </a:t>
            </a:r>
            <a:r>
              <a:rPr sz="2500" b="1" spc="-5" dirty="0">
                <a:solidFill>
                  <a:srgbClr val="FFFFFF"/>
                </a:solidFill>
                <a:latin typeface="Segoe UI"/>
                <a:cs typeface="Segoe UI"/>
              </a:rPr>
              <a:t>bu</a:t>
            </a:r>
            <a:r>
              <a:rPr sz="2500" b="1" dirty="0">
                <a:solidFill>
                  <a:srgbClr val="FFFFFF"/>
                </a:solidFill>
                <a:latin typeface="Segoe UI"/>
                <a:cs typeface="Segoe UI"/>
              </a:rPr>
              <a:t>ild</a:t>
            </a:r>
            <a:r>
              <a:rPr sz="2500" b="1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Segoe UI"/>
                <a:cs typeface="Segoe UI"/>
              </a:rPr>
              <a:t>a fulfilling</a:t>
            </a:r>
            <a:r>
              <a:rPr sz="2500" b="1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Segoe UI"/>
                <a:cs typeface="Segoe UI"/>
              </a:rPr>
              <a:t>fut</a:t>
            </a:r>
            <a:r>
              <a:rPr sz="2500" b="1" spc="-5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2500" b="1" spc="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2500" b="1" spc="-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500" b="1" dirty="0">
                <a:solidFill>
                  <a:srgbClr val="FFFFFF"/>
                </a:solidFill>
                <a:latin typeface="Segoe UI"/>
                <a:cs typeface="Segoe UI"/>
              </a:rPr>
              <a:t>:</a:t>
            </a:r>
            <a:endParaRPr sz="2500">
              <a:latin typeface="Segoe UI"/>
              <a:cs typeface="Segoe U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P</a:t>
            </a:r>
            <a:r>
              <a:rPr spc="-15" dirty="0"/>
              <a:t>r</a:t>
            </a:r>
            <a:r>
              <a:rPr spc="-20" dirty="0"/>
              <a:t>ep</a:t>
            </a:r>
            <a:r>
              <a:rPr spc="-30" dirty="0"/>
              <a:t>a</a:t>
            </a:r>
            <a:r>
              <a:rPr spc="-15" dirty="0"/>
              <a:t>r</a:t>
            </a:r>
            <a:r>
              <a:rPr dirty="0"/>
              <a:t>e</a:t>
            </a:r>
            <a:r>
              <a:rPr spc="-30" dirty="0"/>
              <a:t> </a:t>
            </a:r>
            <a:r>
              <a:rPr spc="-25" dirty="0"/>
              <a:t>fo</a:t>
            </a:r>
            <a:r>
              <a:rPr dirty="0"/>
              <a:t>r</a:t>
            </a:r>
            <a:r>
              <a:rPr spc="-25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spc="-20" dirty="0"/>
              <a:t>c</a:t>
            </a:r>
            <a:r>
              <a:rPr spc="-25" dirty="0"/>
              <a:t>o</a:t>
            </a:r>
            <a:r>
              <a:rPr spc="-45" dirty="0"/>
              <a:t>m</a:t>
            </a:r>
            <a:r>
              <a:rPr spc="-25" dirty="0"/>
              <a:t>fo</a:t>
            </a:r>
            <a:r>
              <a:rPr spc="-15" dirty="0"/>
              <a:t>rt</a:t>
            </a:r>
            <a:r>
              <a:rPr spc="-30" dirty="0"/>
              <a:t>a</a:t>
            </a:r>
            <a:r>
              <a:rPr spc="-20" dirty="0"/>
              <a:t>b</a:t>
            </a:r>
            <a:r>
              <a:rPr spc="-10" dirty="0"/>
              <a:t>l</a:t>
            </a:r>
            <a:r>
              <a:rPr dirty="0"/>
              <a:t>e</a:t>
            </a:r>
            <a:r>
              <a:rPr spc="-30" dirty="0"/>
              <a:t> </a:t>
            </a:r>
            <a:r>
              <a:rPr spc="-15" dirty="0"/>
              <a:t>r</a:t>
            </a:r>
            <a:r>
              <a:rPr spc="-20" dirty="0"/>
              <a:t>e</a:t>
            </a:r>
            <a:r>
              <a:rPr spc="-15" dirty="0"/>
              <a:t>t</a:t>
            </a:r>
            <a:r>
              <a:rPr spc="-10" dirty="0"/>
              <a:t>i</a:t>
            </a:r>
            <a:r>
              <a:rPr spc="-15" dirty="0"/>
              <a:t>r</a:t>
            </a:r>
            <a:r>
              <a:rPr spc="-20" dirty="0"/>
              <a:t>e</a:t>
            </a:r>
            <a:r>
              <a:rPr spc="-45" dirty="0"/>
              <a:t>m</a:t>
            </a:r>
            <a:r>
              <a:rPr spc="-20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35" dirty="0"/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-35" dirty="0"/>
              <a:t>M</a:t>
            </a:r>
            <a:r>
              <a:rPr spc="-25" dirty="0"/>
              <a:t>o</a:t>
            </a:r>
            <a:r>
              <a:rPr spc="-30" dirty="0"/>
              <a:t>n</a:t>
            </a:r>
            <a:r>
              <a:rPr spc="-15" dirty="0"/>
              <a:t>t</a:t>
            </a:r>
            <a:r>
              <a:rPr dirty="0"/>
              <a:t>h</a:t>
            </a:r>
            <a:r>
              <a:rPr spc="-40" dirty="0"/>
              <a:t> </a:t>
            </a:r>
            <a:r>
              <a:rPr spc="-30" dirty="0"/>
              <a:t>00</a:t>
            </a:r>
            <a:r>
              <a:rPr dirty="0"/>
              <a:t>,</a:t>
            </a:r>
            <a:r>
              <a:rPr spc="-25" dirty="0"/>
              <a:t> </a:t>
            </a:r>
            <a:r>
              <a:rPr spc="-30" dirty="0"/>
              <a:t>2020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949425" y="2523699"/>
            <a:ext cx="6057265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935" marR="5080" indent="-610870">
              <a:lnSpc>
                <a:spcPts val="2020"/>
              </a:lnSpc>
            </a:pP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800" spc="5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1800" spc="-1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g to</a:t>
            </a:r>
            <a:r>
              <a:rPr sz="18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 r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t st</a:t>
            </a:r>
            <a:r>
              <a:rPr sz="1800" spc="-15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dy,</a:t>
            </a:r>
            <a:r>
              <a:rPr sz="1800" spc="-18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800" spc="-15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8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1800" spc="-15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8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wor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k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ith</a:t>
            </a:r>
            <a:r>
              <a:rPr sz="18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na</a:t>
            </a:r>
            <a:r>
              <a:rPr sz="1800" spc="-1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ci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l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ofess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800" spc="-1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ar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8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better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800" spc="-15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8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800" spc="-15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8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1800" spc="-15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8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85826" y="4223025"/>
            <a:ext cx="1433195" cy="395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10"/>
              </a:lnSpc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re</a:t>
            </a:r>
            <a:r>
              <a:rPr sz="1400" b="1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sa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vin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r </a:t>
            </a:r>
            <a:r>
              <a:rPr sz="1400" b="1" spc="5" dirty="0">
                <a:solidFill>
                  <a:srgbClr val="FFFFFF"/>
                </a:solidFill>
                <a:latin typeface="Segoe UI"/>
                <a:cs typeface="Segoe UI"/>
              </a:rPr>
              <a:t>ret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400" b="1" spc="5" dirty="0">
                <a:solidFill>
                  <a:srgbClr val="FFFFFF"/>
                </a:solidFill>
                <a:latin typeface="Segoe UI"/>
                <a:cs typeface="Segoe UI"/>
              </a:rPr>
              <a:t>reme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nt</a:t>
            </a:r>
            <a:endParaRPr sz="1400" dirty="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83397" y="5515316"/>
            <a:ext cx="1664335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9300"/>
              </a:lnSpc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re</a:t>
            </a:r>
            <a:r>
              <a:rPr sz="1400" b="1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nfi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ence </a:t>
            </a:r>
            <a:r>
              <a:rPr sz="1400" b="1" spc="5" dirty="0">
                <a:solidFill>
                  <a:srgbClr val="FFFFFF"/>
                </a:solidFill>
                <a:latin typeface="Segoe UI"/>
                <a:cs typeface="Segoe UI"/>
              </a:rPr>
              <a:t>meet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ing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Segoe UI"/>
                <a:cs typeface="Segoe UI"/>
              </a:rPr>
              <a:t>ret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400" b="1" spc="5" dirty="0">
                <a:solidFill>
                  <a:srgbClr val="FFFFFF"/>
                </a:solidFill>
                <a:latin typeface="Segoe UI"/>
                <a:cs typeface="Segoe UI"/>
              </a:rPr>
              <a:t>reme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nt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ls</a:t>
            </a:r>
            <a:endParaRPr sz="1400" dirty="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6289" y="7226167"/>
            <a:ext cx="1983739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: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qu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bl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20</a:t>
            </a:r>
            <a:r>
              <a:rPr lang="en-US" sz="800" spc="5" dirty="0">
                <a:solidFill>
                  <a:srgbClr val="75787B"/>
                </a:solidFill>
                <a:latin typeface="Segoe UI"/>
                <a:cs typeface="Segoe UI"/>
              </a:rPr>
              <a:t>22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Ad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v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Va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St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dy</a:t>
            </a:r>
            <a:endParaRPr sz="800" dirty="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72272" y="3944132"/>
            <a:ext cx="4134485" cy="1673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65"/>
              </a:lnSpc>
              <a:tabLst>
                <a:tab pos="2378710" algn="l"/>
              </a:tabLst>
            </a:pPr>
            <a:r>
              <a:rPr sz="3900" b="1" spc="-10" dirty="0">
                <a:solidFill>
                  <a:srgbClr val="FFFFFF"/>
                </a:solidFill>
                <a:latin typeface="Segoe UI"/>
                <a:cs typeface="Segoe UI"/>
              </a:rPr>
              <a:t>$</a:t>
            </a:r>
            <a:r>
              <a:rPr lang="en-US" sz="6000" b="1" spc="-5" dirty="0">
                <a:solidFill>
                  <a:srgbClr val="FFFFFF"/>
                </a:solidFill>
                <a:latin typeface="Segoe UI"/>
                <a:cs typeface="Segoe UI"/>
              </a:rPr>
              <a:t>48</a:t>
            </a:r>
            <a:r>
              <a:rPr sz="3900" b="1" dirty="0">
                <a:solidFill>
                  <a:srgbClr val="FFFFFF"/>
                </a:solidFill>
                <a:latin typeface="Segoe UI"/>
                <a:cs typeface="Segoe UI"/>
              </a:rPr>
              <a:t>k	</a:t>
            </a:r>
            <a:r>
              <a:rPr sz="3900" b="1" spc="-10" dirty="0">
                <a:solidFill>
                  <a:srgbClr val="73C0FF"/>
                </a:solidFill>
                <a:latin typeface="Segoe UI"/>
                <a:cs typeface="Segoe UI"/>
              </a:rPr>
              <a:t>$</a:t>
            </a:r>
            <a:r>
              <a:rPr lang="en-US" sz="6000" b="1" spc="-5" dirty="0">
                <a:solidFill>
                  <a:srgbClr val="73C0FF"/>
                </a:solidFill>
                <a:latin typeface="Segoe UI"/>
                <a:cs typeface="Segoe UI"/>
              </a:rPr>
              <a:t>39</a:t>
            </a:r>
            <a:r>
              <a:rPr sz="3900" b="1" dirty="0">
                <a:solidFill>
                  <a:srgbClr val="73C0FF"/>
                </a:solidFill>
                <a:latin typeface="Segoe UI"/>
                <a:cs typeface="Segoe UI"/>
              </a:rPr>
              <a:t>k</a:t>
            </a:r>
            <a:endParaRPr sz="3900" dirty="0">
              <a:latin typeface="Segoe UI"/>
              <a:cs typeface="Segoe UI"/>
            </a:endParaRPr>
          </a:p>
          <a:p>
            <a:pPr marL="2364740">
              <a:lnSpc>
                <a:spcPts val="7165"/>
              </a:lnSpc>
            </a:pPr>
            <a:endParaRPr sz="2000" dirty="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39552" y="3364649"/>
            <a:ext cx="2033905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9050" algn="ctr">
              <a:lnSpc>
                <a:spcPts val="1525"/>
              </a:lnSpc>
            </a:pPr>
            <a:r>
              <a:rPr sz="1300" b="1" spc="5" dirty="0">
                <a:solidFill>
                  <a:srgbClr val="FFFFFF"/>
                </a:solidFill>
                <a:latin typeface="Segoe UI"/>
                <a:cs typeface="Segoe UI"/>
              </a:rPr>
              <a:t>Wi</a:t>
            </a:r>
            <a:r>
              <a:rPr sz="1300" b="1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300" b="1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endParaRPr sz="1300">
              <a:latin typeface="Segoe UI"/>
              <a:cs typeface="Segoe UI"/>
            </a:endParaRPr>
          </a:p>
          <a:p>
            <a:pPr algn="ctr">
              <a:lnSpc>
                <a:spcPts val="1525"/>
              </a:lnSpc>
              <a:tabLst>
                <a:tab pos="2007870" algn="l"/>
              </a:tabLst>
            </a:pPr>
            <a:r>
              <a:rPr sz="1300" b="1" u="sng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b="1" u="sng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b="1" u="sng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300" b="1" u="sng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b="1" u="sng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1300" b="1" u="sng" spc="5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300" b="1" u="sng" dirty="0">
                <a:solidFill>
                  <a:srgbClr val="FFFFFF"/>
                </a:solidFill>
                <a:latin typeface="Segoe UI"/>
                <a:cs typeface="Segoe UI"/>
              </a:rPr>
              <a:t>nanc</a:t>
            </a:r>
            <a:r>
              <a:rPr sz="1300" b="1" u="sng" spc="5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300" b="1" u="sng" dirty="0">
                <a:solidFill>
                  <a:srgbClr val="FFFFFF"/>
                </a:solidFill>
                <a:latin typeface="Segoe UI"/>
                <a:cs typeface="Segoe UI"/>
              </a:rPr>
              <a:t>al </a:t>
            </a:r>
            <a:r>
              <a:rPr sz="1300" b="1" u="sng" spc="-10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300" b="1" u="sng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300" b="1" u="sng" spc="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300" b="1" u="sng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1300" b="1" u="sng" spc="-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300" b="1" u="sng" dirty="0">
                <a:solidFill>
                  <a:srgbClr val="FFFFFF"/>
                </a:solidFill>
                <a:latin typeface="Segoe UI"/>
                <a:cs typeface="Segoe UI"/>
              </a:rPr>
              <a:t>ss</a:t>
            </a:r>
            <a:r>
              <a:rPr sz="1300" b="1" u="sng" spc="5" dirty="0">
                <a:solidFill>
                  <a:srgbClr val="FFFFFF"/>
                </a:solidFill>
                <a:latin typeface="Segoe UI"/>
                <a:cs typeface="Segoe UI"/>
              </a:rPr>
              <a:t>io</a:t>
            </a:r>
            <a:r>
              <a:rPr sz="1300" b="1" u="sng" dirty="0">
                <a:solidFill>
                  <a:srgbClr val="FFFFFF"/>
                </a:solidFill>
                <a:latin typeface="Segoe UI"/>
                <a:cs typeface="Segoe UI"/>
              </a:rPr>
              <a:t>nal</a:t>
            </a:r>
            <a:r>
              <a:rPr sz="1300" b="1" u="sng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300" b="1" u="sng" dirty="0">
                <a:solidFill>
                  <a:srgbClr val="FFFFFF"/>
                </a:solidFill>
                <a:latin typeface="Segoe UI"/>
                <a:cs typeface="Segoe UI"/>
              </a:rPr>
              <a:t>	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83397" y="6779547"/>
            <a:ext cx="1660525" cy="39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90"/>
              </a:lnSpc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r>
              <a:rPr sz="1400" b="1" spc="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400" b="1" spc="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er</a:t>
            </a:r>
            <a:r>
              <a:rPr sz="1400" b="1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sa</a:t>
            </a:r>
            <a:r>
              <a:rPr sz="1400" b="1" spc="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1400" b="1" spc="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n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ith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 40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3</a:t>
            </a:r>
            <a:r>
              <a:rPr sz="1350" b="1" spc="20" dirty="0">
                <a:solidFill>
                  <a:srgbClr val="FFFFFF"/>
                </a:solidFill>
                <a:latin typeface="Segoe UI Historic"/>
                <a:cs typeface="Segoe UI Historic"/>
              </a:rPr>
              <a:t>(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sz="1350" b="1" spc="20" dirty="0">
                <a:solidFill>
                  <a:srgbClr val="FFFFFF"/>
                </a:solidFill>
                <a:latin typeface="Segoe UI Historic"/>
                <a:cs typeface="Segoe UI Historic"/>
              </a:rPr>
              <a:t>)</a:t>
            </a:r>
            <a:r>
              <a:rPr sz="1350" b="1" spc="25" dirty="0">
                <a:solidFill>
                  <a:srgbClr val="FFFFFF"/>
                </a:solidFill>
                <a:latin typeface="Segoe UI Historic"/>
                <a:cs typeface="Segoe UI Historic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endParaRPr sz="1400" dirty="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64371" y="5228625"/>
            <a:ext cx="3550285" cy="2192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26945" algn="l"/>
              </a:tabLst>
            </a:pPr>
            <a:r>
              <a:rPr lang="en-US" sz="6000" b="1" spc="-5" dirty="0">
                <a:solidFill>
                  <a:srgbClr val="FFFFFF"/>
                </a:solidFill>
                <a:latin typeface="Segoe UI"/>
                <a:cs typeface="Segoe UI"/>
              </a:rPr>
              <a:t>78</a:t>
            </a:r>
            <a:r>
              <a:rPr sz="3900" b="1" dirty="0">
                <a:solidFill>
                  <a:srgbClr val="FFFFFF"/>
                </a:solidFill>
                <a:latin typeface="Segoe UI"/>
                <a:cs typeface="Segoe UI"/>
              </a:rPr>
              <a:t>%	</a:t>
            </a:r>
            <a:r>
              <a:rPr lang="en-US" sz="6000" b="1" spc="-5" dirty="0">
                <a:solidFill>
                  <a:srgbClr val="73C0FF"/>
                </a:solidFill>
                <a:latin typeface="Segoe UI"/>
                <a:cs typeface="Segoe UI"/>
              </a:rPr>
              <a:t>60</a:t>
            </a:r>
            <a:r>
              <a:rPr sz="3900" b="1" dirty="0">
                <a:solidFill>
                  <a:srgbClr val="73C0FF"/>
                </a:solidFill>
                <a:latin typeface="Segoe UI"/>
                <a:cs typeface="Segoe UI"/>
              </a:rPr>
              <a:t>%</a:t>
            </a:r>
            <a:endParaRPr lang="en-US" sz="3900" b="1" dirty="0">
              <a:solidFill>
                <a:srgbClr val="73C0FF"/>
              </a:solidFill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tabLst>
                <a:tab pos="2226945" algn="l"/>
              </a:tabLst>
            </a:pPr>
            <a:endParaRPr sz="2000" dirty="0">
              <a:latin typeface="Segoe UI"/>
              <a:cs typeface="Segoe UI"/>
            </a:endParaRPr>
          </a:p>
          <a:p>
            <a:pPr marL="16510">
              <a:lnSpc>
                <a:spcPct val="100000"/>
              </a:lnSpc>
              <a:spcBef>
                <a:spcPts val="335"/>
              </a:spcBef>
              <a:tabLst>
                <a:tab pos="2231390" algn="l"/>
              </a:tabLst>
            </a:pPr>
            <a:r>
              <a:rPr lang="en-US" sz="6000" b="1" spc="-5" dirty="0">
                <a:solidFill>
                  <a:srgbClr val="FFFFFF"/>
                </a:solidFill>
                <a:latin typeface="Segoe UI"/>
                <a:cs typeface="Segoe UI"/>
              </a:rPr>
              <a:t>84</a:t>
            </a:r>
            <a:r>
              <a:rPr sz="3900" b="1" dirty="0">
                <a:solidFill>
                  <a:srgbClr val="FFFFFF"/>
                </a:solidFill>
                <a:latin typeface="Segoe UI"/>
                <a:cs typeface="Segoe UI"/>
              </a:rPr>
              <a:t>%	</a:t>
            </a:r>
            <a:r>
              <a:rPr sz="6000" b="1" spc="-5" dirty="0">
                <a:solidFill>
                  <a:srgbClr val="73C0FF"/>
                </a:solidFill>
                <a:latin typeface="Segoe UI"/>
                <a:cs typeface="Segoe UI"/>
              </a:rPr>
              <a:t>5</a:t>
            </a:r>
            <a:r>
              <a:rPr lang="en-US" sz="6000" b="1" spc="-5" dirty="0">
                <a:solidFill>
                  <a:srgbClr val="73C0FF"/>
                </a:solidFill>
                <a:latin typeface="Segoe UI"/>
                <a:cs typeface="Segoe UI"/>
              </a:rPr>
              <a:t>9</a:t>
            </a:r>
            <a:r>
              <a:rPr sz="3900" b="1" dirty="0">
                <a:solidFill>
                  <a:srgbClr val="73C0FF"/>
                </a:solidFill>
                <a:latin typeface="Segoe UI"/>
                <a:cs typeface="Segoe UI"/>
              </a:rPr>
              <a:t>%</a:t>
            </a:r>
            <a:endParaRPr sz="3900" dirty="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038467" y="3364649"/>
            <a:ext cx="2033905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525"/>
              </a:lnSpc>
            </a:pPr>
            <a:r>
              <a:rPr sz="1300" b="1" spc="5" dirty="0">
                <a:solidFill>
                  <a:srgbClr val="73C0FF"/>
                </a:solidFill>
                <a:latin typeface="Segoe UI"/>
                <a:cs typeface="Segoe UI"/>
              </a:rPr>
              <a:t>Wi</a:t>
            </a:r>
            <a:r>
              <a:rPr sz="1300" b="1" spc="-10" dirty="0">
                <a:solidFill>
                  <a:srgbClr val="73C0FF"/>
                </a:solidFill>
                <a:latin typeface="Segoe UI"/>
                <a:cs typeface="Segoe UI"/>
              </a:rPr>
              <a:t>t</a:t>
            </a:r>
            <a:r>
              <a:rPr sz="1300" b="1" dirty="0">
                <a:solidFill>
                  <a:srgbClr val="73C0FF"/>
                </a:solidFill>
                <a:latin typeface="Segoe UI"/>
                <a:cs typeface="Segoe UI"/>
              </a:rPr>
              <a:t>h</a:t>
            </a:r>
            <a:r>
              <a:rPr sz="1300" b="1" spc="5" dirty="0">
                <a:solidFill>
                  <a:srgbClr val="73C0FF"/>
                </a:solidFill>
                <a:latin typeface="Segoe UI"/>
                <a:cs typeface="Segoe UI"/>
              </a:rPr>
              <a:t>o</a:t>
            </a:r>
            <a:r>
              <a:rPr sz="1300" b="1" dirty="0">
                <a:solidFill>
                  <a:srgbClr val="73C0FF"/>
                </a:solidFill>
                <a:latin typeface="Segoe UI"/>
                <a:cs typeface="Segoe UI"/>
              </a:rPr>
              <a:t>ut</a:t>
            </a:r>
            <a:endParaRPr sz="1300">
              <a:latin typeface="Segoe UI"/>
              <a:cs typeface="Segoe UI"/>
            </a:endParaRPr>
          </a:p>
          <a:p>
            <a:pPr algn="ctr">
              <a:lnSpc>
                <a:spcPts val="1525"/>
              </a:lnSpc>
              <a:tabLst>
                <a:tab pos="2007870" algn="l"/>
              </a:tabLst>
            </a:pPr>
            <a:r>
              <a:rPr sz="1300" b="1" u="sng" spc="-5" dirty="0">
                <a:solidFill>
                  <a:srgbClr val="73C0FF"/>
                </a:solidFill>
                <a:latin typeface="Segoe UI"/>
                <a:cs typeface="Segoe UI"/>
              </a:rPr>
              <a:t> </a:t>
            </a:r>
            <a:r>
              <a:rPr sz="1300" b="1" u="sng" spc="110" dirty="0">
                <a:solidFill>
                  <a:srgbClr val="73C0FF"/>
                </a:solidFill>
                <a:latin typeface="Segoe UI"/>
                <a:cs typeface="Segoe UI"/>
              </a:rPr>
              <a:t> </a:t>
            </a:r>
            <a:r>
              <a:rPr sz="1300" b="1" u="sng" dirty="0">
                <a:solidFill>
                  <a:srgbClr val="73C0FF"/>
                </a:solidFill>
                <a:latin typeface="Segoe UI"/>
                <a:cs typeface="Segoe UI"/>
              </a:rPr>
              <a:t>a</a:t>
            </a:r>
            <a:r>
              <a:rPr sz="1300" b="1" u="sng" spc="-5" dirty="0">
                <a:solidFill>
                  <a:srgbClr val="73C0FF"/>
                </a:solidFill>
                <a:latin typeface="Segoe UI"/>
                <a:cs typeface="Segoe UI"/>
              </a:rPr>
              <a:t> </a:t>
            </a:r>
            <a:r>
              <a:rPr sz="1300" b="1" u="sng" dirty="0">
                <a:solidFill>
                  <a:srgbClr val="73C0FF"/>
                </a:solidFill>
                <a:latin typeface="Segoe UI"/>
                <a:cs typeface="Segoe UI"/>
              </a:rPr>
              <a:t>f</a:t>
            </a:r>
            <a:r>
              <a:rPr sz="1300" b="1" u="sng" spc="5" dirty="0">
                <a:solidFill>
                  <a:srgbClr val="73C0FF"/>
                </a:solidFill>
                <a:latin typeface="Segoe UI"/>
                <a:cs typeface="Segoe UI"/>
              </a:rPr>
              <a:t>i</a:t>
            </a:r>
            <a:r>
              <a:rPr sz="1300" b="1" u="sng" dirty="0">
                <a:solidFill>
                  <a:srgbClr val="73C0FF"/>
                </a:solidFill>
                <a:latin typeface="Segoe UI"/>
                <a:cs typeface="Segoe UI"/>
              </a:rPr>
              <a:t>nanc</a:t>
            </a:r>
            <a:r>
              <a:rPr sz="1300" b="1" u="sng" spc="5" dirty="0">
                <a:solidFill>
                  <a:srgbClr val="73C0FF"/>
                </a:solidFill>
                <a:latin typeface="Segoe UI"/>
                <a:cs typeface="Segoe UI"/>
              </a:rPr>
              <a:t>i</a:t>
            </a:r>
            <a:r>
              <a:rPr sz="1300" b="1" u="sng" dirty="0">
                <a:solidFill>
                  <a:srgbClr val="73C0FF"/>
                </a:solidFill>
                <a:latin typeface="Segoe UI"/>
                <a:cs typeface="Segoe UI"/>
              </a:rPr>
              <a:t>al </a:t>
            </a:r>
            <a:r>
              <a:rPr sz="1300" b="1" u="sng" spc="-10" dirty="0">
                <a:solidFill>
                  <a:srgbClr val="73C0FF"/>
                </a:solidFill>
                <a:latin typeface="Segoe UI"/>
                <a:cs typeface="Segoe UI"/>
              </a:rPr>
              <a:t>p</a:t>
            </a:r>
            <a:r>
              <a:rPr sz="1300" b="1" u="sng" spc="-5" dirty="0">
                <a:solidFill>
                  <a:srgbClr val="73C0FF"/>
                </a:solidFill>
                <a:latin typeface="Segoe UI"/>
                <a:cs typeface="Segoe UI"/>
              </a:rPr>
              <a:t>r</a:t>
            </a:r>
            <a:r>
              <a:rPr sz="1300" b="1" u="sng" spc="5" dirty="0">
                <a:solidFill>
                  <a:srgbClr val="73C0FF"/>
                </a:solidFill>
                <a:latin typeface="Segoe UI"/>
                <a:cs typeface="Segoe UI"/>
              </a:rPr>
              <a:t>o</a:t>
            </a:r>
            <a:r>
              <a:rPr sz="1300" b="1" u="sng" dirty="0">
                <a:solidFill>
                  <a:srgbClr val="73C0FF"/>
                </a:solidFill>
                <a:latin typeface="Segoe UI"/>
                <a:cs typeface="Segoe UI"/>
              </a:rPr>
              <a:t>f</a:t>
            </a:r>
            <a:r>
              <a:rPr sz="1300" b="1" u="sng" spc="-5" dirty="0">
                <a:solidFill>
                  <a:srgbClr val="73C0FF"/>
                </a:solidFill>
                <a:latin typeface="Segoe UI"/>
                <a:cs typeface="Segoe UI"/>
              </a:rPr>
              <a:t>e</a:t>
            </a:r>
            <a:r>
              <a:rPr sz="1300" b="1" u="sng" dirty="0">
                <a:solidFill>
                  <a:srgbClr val="73C0FF"/>
                </a:solidFill>
                <a:latin typeface="Segoe UI"/>
                <a:cs typeface="Segoe UI"/>
              </a:rPr>
              <a:t>ss</a:t>
            </a:r>
            <a:r>
              <a:rPr sz="1300" b="1" u="sng" spc="5" dirty="0">
                <a:solidFill>
                  <a:srgbClr val="73C0FF"/>
                </a:solidFill>
                <a:latin typeface="Segoe UI"/>
                <a:cs typeface="Segoe UI"/>
              </a:rPr>
              <a:t>io</a:t>
            </a:r>
            <a:r>
              <a:rPr sz="1300" b="1" u="sng" dirty="0">
                <a:solidFill>
                  <a:srgbClr val="73C0FF"/>
                </a:solidFill>
                <a:latin typeface="Segoe UI"/>
                <a:cs typeface="Segoe UI"/>
              </a:rPr>
              <a:t>nal</a:t>
            </a:r>
            <a:r>
              <a:rPr sz="1300" b="1" u="sng" spc="-5" dirty="0">
                <a:solidFill>
                  <a:srgbClr val="73C0FF"/>
                </a:solidFill>
                <a:latin typeface="Segoe UI"/>
                <a:cs typeface="Segoe UI"/>
              </a:rPr>
              <a:t> </a:t>
            </a:r>
            <a:r>
              <a:rPr sz="1300" b="1" u="sng" dirty="0">
                <a:solidFill>
                  <a:srgbClr val="73C0FF"/>
                </a:solidFill>
                <a:latin typeface="Segoe UI"/>
                <a:cs typeface="Segoe UI"/>
              </a:rPr>
              <a:t>	</a:t>
            </a:r>
            <a:endParaRPr sz="130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3976" y="2260444"/>
            <a:ext cx="5621655" cy="2185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300"/>
              </a:lnSpc>
            </a:pPr>
            <a:r>
              <a:rPr sz="4000" b="1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4000" b="1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4000" b="1" dirty="0">
                <a:solidFill>
                  <a:srgbClr val="002577"/>
                </a:solidFill>
                <a:latin typeface="Segoe UI"/>
                <a:cs typeface="Segoe UI"/>
              </a:rPr>
              <a:t>f</a:t>
            </a:r>
            <a:r>
              <a:rPr sz="4000" b="1" spc="-5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4000" b="1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4000" b="1" spc="-5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4000" b="1" dirty="0">
                <a:solidFill>
                  <a:srgbClr val="002577"/>
                </a:solidFill>
                <a:latin typeface="Segoe UI"/>
                <a:cs typeface="Segoe UI"/>
              </a:rPr>
              <a:t>nc</a:t>
            </a:r>
            <a:r>
              <a:rPr sz="4000" b="1" spc="-5" dirty="0">
                <a:solidFill>
                  <a:srgbClr val="002577"/>
                </a:solidFill>
                <a:latin typeface="Segoe UI"/>
                <a:cs typeface="Segoe UI"/>
              </a:rPr>
              <a:t>ia</a:t>
            </a:r>
            <a:r>
              <a:rPr sz="4000" b="1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4000" b="1" spc="-5" dirty="0">
                <a:solidFill>
                  <a:srgbClr val="002577"/>
                </a:solidFill>
                <a:latin typeface="Segoe UI"/>
                <a:cs typeface="Segoe UI"/>
              </a:rPr>
              <a:t> p</a:t>
            </a:r>
            <a:r>
              <a:rPr sz="4000" b="1" spc="-1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4000" b="1" dirty="0">
                <a:solidFill>
                  <a:srgbClr val="002577"/>
                </a:solidFill>
                <a:latin typeface="Segoe UI"/>
                <a:cs typeface="Segoe UI"/>
              </a:rPr>
              <a:t>of</a:t>
            </a:r>
            <a:r>
              <a:rPr sz="4000" b="1" spc="-5" dirty="0">
                <a:solidFill>
                  <a:srgbClr val="002577"/>
                </a:solidFill>
                <a:latin typeface="Segoe UI"/>
                <a:cs typeface="Segoe UI"/>
              </a:rPr>
              <a:t>essi</a:t>
            </a:r>
            <a:r>
              <a:rPr sz="4000" b="1" dirty="0">
                <a:solidFill>
                  <a:srgbClr val="002577"/>
                </a:solidFill>
                <a:latin typeface="Segoe UI"/>
                <a:cs typeface="Segoe UI"/>
              </a:rPr>
              <a:t>on</a:t>
            </a:r>
            <a:r>
              <a:rPr sz="4000" b="1" spc="-5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4000" b="1" dirty="0">
                <a:solidFill>
                  <a:srgbClr val="002577"/>
                </a:solidFill>
                <a:latin typeface="Segoe UI"/>
                <a:cs typeface="Segoe UI"/>
              </a:rPr>
              <a:t>l c</a:t>
            </a:r>
            <a:r>
              <a:rPr sz="4000" b="1" spc="-5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4000" b="1" dirty="0">
                <a:solidFill>
                  <a:srgbClr val="002577"/>
                </a:solidFill>
                <a:latin typeface="Segoe UI"/>
                <a:cs typeface="Segoe UI"/>
              </a:rPr>
              <a:t>n h</a:t>
            </a:r>
            <a:r>
              <a:rPr sz="4000" b="1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4000" b="1" dirty="0">
                <a:solidFill>
                  <a:srgbClr val="002577"/>
                </a:solidFill>
                <a:latin typeface="Segoe UI"/>
                <a:cs typeface="Segoe UI"/>
              </a:rPr>
              <a:t>lp</a:t>
            </a:r>
            <a:r>
              <a:rPr sz="40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4000" b="1" spc="-5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4000" b="1" dirty="0">
                <a:solidFill>
                  <a:srgbClr val="002577"/>
                </a:solidFill>
                <a:latin typeface="Segoe UI"/>
                <a:cs typeface="Segoe UI"/>
              </a:rPr>
              <a:t>ou f</a:t>
            </a:r>
            <a:r>
              <a:rPr sz="4000" b="1" spc="-5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4000" b="1" dirty="0">
                <a:solidFill>
                  <a:srgbClr val="002577"/>
                </a:solidFill>
                <a:latin typeface="Segoe UI"/>
                <a:cs typeface="Segoe UI"/>
              </a:rPr>
              <a:t>ce</a:t>
            </a:r>
            <a:r>
              <a:rPr sz="40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4000" b="1" dirty="0">
                <a:solidFill>
                  <a:srgbClr val="002577"/>
                </a:solidFill>
                <a:latin typeface="Segoe UI"/>
                <a:cs typeface="Segoe UI"/>
              </a:rPr>
              <a:t>the futu</a:t>
            </a:r>
            <a:r>
              <a:rPr sz="4000" b="1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40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4000" b="1" spc="-5" dirty="0">
                <a:solidFill>
                  <a:srgbClr val="002577"/>
                </a:solidFill>
                <a:latin typeface="Segoe UI"/>
                <a:cs typeface="Segoe UI"/>
              </a:rPr>
              <a:t> w</a:t>
            </a:r>
            <a:r>
              <a:rPr sz="4000" b="1" dirty="0">
                <a:solidFill>
                  <a:srgbClr val="002577"/>
                </a:solidFill>
                <a:latin typeface="Segoe UI"/>
                <a:cs typeface="Segoe UI"/>
              </a:rPr>
              <a:t>ith </a:t>
            </a:r>
            <a:r>
              <a:rPr sz="4000" b="1" spc="5" dirty="0">
                <a:solidFill>
                  <a:srgbClr val="002577"/>
                </a:solidFill>
                <a:latin typeface="Segoe UI"/>
                <a:cs typeface="Segoe UI"/>
              </a:rPr>
              <a:t>cou</a:t>
            </a:r>
            <a:r>
              <a:rPr sz="4000" b="1" spc="-1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4000" b="1" spc="-5" dirty="0">
                <a:solidFill>
                  <a:srgbClr val="002577"/>
                </a:solidFill>
                <a:latin typeface="Segoe UI"/>
                <a:cs typeface="Segoe UI"/>
              </a:rPr>
              <a:t>age</a:t>
            </a:r>
            <a:r>
              <a:rPr sz="4000" b="1" dirty="0">
                <a:solidFill>
                  <a:srgbClr val="002577"/>
                </a:solidFill>
                <a:latin typeface="Segoe UI"/>
                <a:cs typeface="Segoe UI"/>
              </a:rPr>
              <a:t>, s</a:t>
            </a:r>
            <a:r>
              <a:rPr sz="4000" b="1" spc="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4000" b="1" spc="-1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4000" b="1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4000" b="1" spc="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4000" b="1" spc="-5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4000" b="1" spc="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4000" b="1" dirty="0">
                <a:solidFill>
                  <a:srgbClr val="002577"/>
                </a:solidFill>
                <a:latin typeface="Segoe UI"/>
                <a:cs typeface="Segoe UI"/>
              </a:rPr>
              <a:t>h </a:t>
            </a:r>
            <a:r>
              <a:rPr sz="4000" b="1" spc="-5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4000" b="1" spc="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4000" b="1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40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4000" b="1" spc="-5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r>
              <a:rPr sz="4000" b="1" dirty="0">
                <a:solidFill>
                  <a:srgbClr val="002577"/>
                </a:solidFill>
                <a:latin typeface="Segoe UI"/>
                <a:cs typeface="Segoe UI"/>
              </a:rPr>
              <a:t>is</a:t>
            </a:r>
            <a:r>
              <a:rPr sz="4000" b="1" spc="-5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4000" b="1" spc="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4000" b="1" dirty="0">
                <a:solidFill>
                  <a:srgbClr val="002577"/>
                </a:solidFill>
                <a:latin typeface="Segoe UI"/>
                <a:cs typeface="Segoe UI"/>
              </a:rPr>
              <a:t>m</a:t>
            </a:r>
            <a:endParaRPr sz="40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1" y="2743200"/>
            <a:ext cx="6764655" cy="0"/>
          </a:xfrm>
          <a:custGeom>
            <a:avLst/>
            <a:gdLst/>
            <a:ahLst/>
            <a:cxnLst/>
            <a:rect l="l" t="t" r="r" b="b"/>
            <a:pathLst>
              <a:path w="6764655">
                <a:moveTo>
                  <a:pt x="0" y="0"/>
                </a:moveTo>
                <a:lnTo>
                  <a:pt x="6764435" y="1"/>
                </a:lnTo>
              </a:path>
            </a:pathLst>
          </a:custGeom>
          <a:ln w="6350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2380" y="2743200"/>
            <a:ext cx="6781165" cy="0"/>
          </a:xfrm>
          <a:custGeom>
            <a:avLst/>
            <a:gdLst/>
            <a:ahLst/>
            <a:cxnLst/>
            <a:rect l="l" t="t" r="r" b="b"/>
            <a:pathLst>
              <a:path w="6781165">
                <a:moveTo>
                  <a:pt x="0" y="0"/>
                </a:moveTo>
                <a:lnTo>
                  <a:pt x="6780821" y="1"/>
                </a:lnTo>
              </a:path>
            </a:pathLst>
          </a:custGeom>
          <a:ln w="6350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92380" y="5029200"/>
            <a:ext cx="6781165" cy="0"/>
          </a:xfrm>
          <a:custGeom>
            <a:avLst/>
            <a:gdLst/>
            <a:ahLst/>
            <a:cxnLst/>
            <a:rect l="l" t="t" r="r" b="b"/>
            <a:pathLst>
              <a:path w="6781165">
                <a:moveTo>
                  <a:pt x="0" y="0"/>
                </a:moveTo>
                <a:lnTo>
                  <a:pt x="6780821" y="1"/>
                </a:lnTo>
              </a:path>
            </a:pathLst>
          </a:custGeom>
          <a:ln w="6350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41252" y="5181600"/>
            <a:ext cx="0" cy="2019300"/>
          </a:xfrm>
          <a:custGeom>
            <a:avLst/>
            <a:gdLst/>
            <a:ahLst/>
            <a:cxnLst/>
            <a:rect l="l" t="t" r="r" b="b"/>
            <a:pathLst>
              <a:path h="2019300">
                <a:moveTo>
                  <a:pt x="0" y="0"/>
                </a:moveTo>
                <a:lnTo>
                  <a:pt x="1" y="2019300"/>
                </a:lnTo>
              </a:path>
            </a:pathLst>
          </a:custGeom>
          <a:ln w="6350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41252" y="2908300"/>
            <a:ext cx="0" cy="2019300"/>
          </a:xfrm>
          <a:custGeom>
            <a:avLst/>
            <a:gdLst/>
            <a:ahLst/>
            <a:cxnLst/>
            <a:rect l="l" t="t" r="r" b="b"/>
            <a:pathLst>
              <a:path h="2019300">
                <a:moveTo>
                  <a:pt x="0" y="0"/>
                </a:moveTo>
                <a:lnTo>
                  <a:pt x="1" y="2019300"/>
                </a:lnTo>
              </a:path>
            </a:pathLst>
          </a:custGeom>
          <a:ln w="6350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800088"/>
            <a:ext cx="2206752" cy="1429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0885" y="425249"/>
            <a:ext cx="5506085" cy="1003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500" b="1" spc="-10" dirty="0">
                <a:solidFill>
                  <a:srgbClr val="002677"/>
                </a:solidFill>
                <a:latin typeface="Segoe UI"/>
                <a:cs typeface="Segoe UI"/>
              </a:rPr>
              <a:t>De</a:t>
            </a:r>
            <a:r>
              <a:rPr sz="3500" b="1" spc="5" dirty="0">
                <a:solidFill>
                  <a:srgbClr val="002677"/>
                </a:solidFill>
                <a:latin typeface="Segoe UI"/>
                <a:cs typeface="Segoe UI"/>
              </a:rPr>
              <a:t>p</a:t>
            </a:r>
            <a:r>
              <a:rPr sz="3500" b="1" spc="-5" dirty="0">
                <a:solidFill>
                  <a:srgbClr val="002677"/>
                </a:solidFill>
                <a:latin typeface="Segoe UI"/>
                <a:cs typeface="Segoe UI"/>
              </a:rPr>
              <a:t>en</a:t>
            </a:r>
            <a:r>
              <a:rPr sz="3500" b="1" dirty="0">
                <a:solidFill>
                  <a:srgbClr val="002677"/>
                </a:solidFill>
                <a:latin typeface="Segoe UI"/>
                <a:cs typeface="Segoe UI"/>
              </a:rPr>
              <a:t>d</a:t>
            </a:r>
            <a:r>
              <a:rPr sz="3500" b="1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3500" b="1" spc="-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z="3500" b="1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z="3500" b="1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3500" b="1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3500" b="1" spc="5"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z="3500" b="1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3500" b="1" spc="-1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3500" b="1" spc="-5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z="3500" b="1" spc="5" dirty="0">
                <a:solidFill>
                  <a:srgbClr val="002677"/>
                </a:solidFill>
                <a:latin typeface="Segoe UI"/>
                <a:cs typeface="Segoe UI"/>
              </a:rPr>
              <a:t>xp</a:t>
            </a:r>
            <a:r>
              <a:rPr sz="3500" b="1" spc="-5" dirty="0">
                <a:solidFill>
                  <a:srgbClr val="002677"/>
                </a:solidFill>
                <a:latin typeface="Segoe UI"/>
                <a:cs typeface="Segoe UI"/>
              </a:rPr>
              <a:t>er</a:t>
            </a:r>
            <a:r>
              <a:rPr sz="3500" b="1" spc="5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3500" b="1" spc="-5" dirty="0">
                <a:solidFill>
                  <a:srgbClr val="002677"/>
                </a:solidFill>
                <a:latin typeface="Segoe UI"/>
                <a:cs typeface="Segoe UI"/>
              </a:rPr>
              <a:t>ence o</a:t>
            </a:r>
            <a:r>
              <a:rPr sz="3500" b="1" dirty="0">
                <a:solidFill>
                  <a:srgbClr val="002677"/>
                </a:solidFill>
                <a:latin typeface="Segoe UI"/>
                <a:cs typeface="Segoe UI"/>
              </a:rPr>
              <a:t>f</a:t>
            </a:r>
            <a:r>
              <a:rPr sz="3500" b="1" spc="-1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z="3500" b="1" spc="-5" dirty="0">
                <a:solidFill>
                  <a:srgbClr val="002677"/>
                </a:solidFill>
                <a:latin typeface="Segoe UI"/>
                <a:cs typeface="Segoe UI"/>
              </a:rPr>
              <a:t>Equ</a:t>
            </a:r>
            <a:r>
              <a:rPr sz="3500" b="1" spc="5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z="3500" b="1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z="3500" b="1" spc="5" dirty="0">
                <a:solidFill>
                  <a:srgbClr val="002677"/>
                </a:solidFill>
                <a:latin typeface="Segoe UI"/>
                <a:cs typeface="Segoe UI"/>
              </a:rPr>
              <a:t>abl</a:t>
            </a:r>
            <a:r>
              <a:rPr sz="3500" b="1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endParaRPr sz="35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4915" y="2961882"/>
            <a:ext cx="5345430" cy="217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500"/>
              </a:lnSpc>
            </a:pPr>
            <a:r>
              <a:rPr sz="1600" b="1" dirty="0">
                <a:solidFill>
                  <a:srgbClr val="3369FF"/>
                </a:solidFill>
                <a:latin typeface="Segoe UI"/>
                <a:cs typeface="Segoe UI"/>
              </a:rPr>
              <a:t>At</a:t>
            </a:r>
            <a:r>
              <a:rPr sz="1600" b="1" spc="-5" dirty="0">
                <a:solidFill>
                  <a:srgbClr val="3369FF"/>
                </a:solidFill>
                <a:latin typeface="Segoe UI"/>
                <a:cs typeface="Segoe UI"/>
              </a:rPr>
              <a:t> Eq</a:t>
            </a:r>
            <a:r>
              <a:rPr sz="1600" b="1" spc="-10" dirty="0">
                <a:solidFill>
                  <a:srgbClr val="3369FF"/>
                </a:solidFill>
                <a:latin typeface="Segoe UI"/>
                <a:cs typeface="Segoe UI"/>
              </a:rPr>
              <a:t>u</a:t>
            </a:r>
            <a:r>
              <a:rPr sz="1600" b="1" spc="-5" dirty="0">
                <a:solidFill>
                  <a:srgbClr val="3369FF"/>
                </a:solidFill>
                <a:latin typeface="Segoe UI"/>
                <a:cs typeface="Segoe UI"/>
              </a:rPr>
              <a:t>i</a:t>
            </a:r>
            <a:r>
              <a:rPr sz="1600" b="1" dirty="0">
                <a:solidFill>
                  <a:srgbClr val="3369FF"/>
                </a:solidFill>
                <a:latin typeface="Segoe UI"/>
                <a:cs typeface="Segoe UI"/>
              </a:rPr>
              <a:t>ta</a:t>
            </a:r>
            <a:r>
              <a:rPr sz="1600" b="1" spc="-5" dirty="0">
                <a:solidFill>
                  <a:srgbClr val="3369FF"/>
                </a:solidFill>
                <a:latin typeface="Segoe UI"/>
                <a:cs typeface="Segoe UI"/>
              </a:rPr>
              <a:t>ble</a:t>
            </a:r>
            <a:r>
              <a:rPr sz="1600" b="1" dirty="0">
                <a:solidFill>
                  <a:srgbClr val="3369FF"/>
                </a:solidFill>
                <a:latin typeface="Segoe UI"/>
                <a:cs typeface="Segoe UI"/>
              </a:rPr>
              <a:t>, 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us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ou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 e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x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p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enc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to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arn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ou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tr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us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t. 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Ou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 f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nc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al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ta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bili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ty. 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Ou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nno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v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at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iv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p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oduc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ts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d 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se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vi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es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. 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bidi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c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ommi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me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to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spc="5" dirty="0">
                <a:solidFill>
                  <a:srgbClr val="002577"/>
                </a:solidFill>
                <a:latin typeface="Segoe UI"/>
                <a:cs typeface="Segoe UI"/>
              </a:rPr>
              <a:t>k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d 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id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.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spc="5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mee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600" b="1" spc="-1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whe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re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600" b="1" spc="-1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are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wi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th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dvi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d 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trat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egie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ta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ilo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to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, 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nu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tra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di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io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f 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se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vi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b="1" dirty="0">
                <a:solidFill>
                  <a:srgbClr val="002577"/>
                </a:solidFill>
                <a:latin typeface="Arial"/>
                <a:cs typeface="Arial"/>
              </a:rPr>
              <a:t>’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v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si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nc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1859.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lo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the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ay,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 w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b="1" dirty="0">
                <a:solidFill>
                  <a:srgbClr val="002577"/>
                </a:solidFill>
                <a:latin typeface="Arial"/>
                <a:cs typeface="Arial"/>
              </a:rPr>
              <a:t>’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ve g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es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pe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as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f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me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600" b="1" spc="5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b="1" dirty="0">
                <a:solidFill>
                  <a:srgbClr val="002577"/>
                </a:solidFill>
                <a:latin typeface="Arial"/>
                <a:cs typeface="Arial"/>
              </a:rPr>
              <a:t>’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le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di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fi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nc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al 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se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vi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c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omp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ies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. A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b="1" dirty="0">
                <a:solidFill>
                  <a:srgbClr val="002577"/>
                </a:solidFill>
                <a:latin typeface="Arial"/>
                <a:cs typeface="Arial"/>
              </a:rPr>
              <a:t>’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v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ar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the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tr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 o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f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 o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r 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lie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ts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hei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 f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milie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fo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 ge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rat</a:t>
            </a:r>
            <a:r>
              <a:rPr sz="1600" b="1" spc="-5" dirty="0">
                <a:solidFill>
                  <a:srgbClr val="002577"/>
                </a:solidFill>
                <a:latin typeface="Segoe UI"/>
                <a:cs typeface="Segoe UI"/>
              </a:rPr>
              <a:t>io</a:t>
            </a:r>
            <a:r>
              <a:rPr sz="1600" b="1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b="1" spc="-2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600" b="1" dirty="0">
                <a:solidFill>
                  <a:srgbClr val="002577"/>
                </a:solidFill>
                <a:latin typeface="Segoe UI"/>
                <a:cs typeface="Segoe UI"/>
              </a:rPr>
              <a:t>.</a:t>
            </a:r>
            <a:r>
              <a:rPr sz="1650" b="1" baseline="25252" dirty="0">
                <a:solidFill>
                  <a:srgbClr val="002577"/>
                </a:solidFill>
                <a:latin typeface="Segoe UI"/>
                <a:cs typeface="Segoe UI"/>
              </a:rPr>
              <a:t>7</a:t>
            </a:r>
            <a:endParaRPr sz="1650" baseline="25252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68315" y="5666847"/>
            <a:ext cx="2172335" cy="1256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385"/>
              </a:lnSpc>
            </a:pPr>
            <a:r>
              <a:rPr sz="4100" b="1" dirty="0">
                <a:solidFill>
                  <a:srgbClr val="002677"/>
                </a:solidFill>
                <a:latin typeface="Segoe UI"/>
                <a:cs typeface="Segoe UI"/>
              </a:rPr>
              <a:t>$</a:t>
            </a:r>
            <a:r>
              <a:rPr sz="7000" b="1" spc="-30" dirty="0">
                <a:solidFill>
                  <a:srgbClr val="002677"/>
                </a:solidFill>
                <a:latin typeface="Segoe UI"/>
                <a:cs typeface="Segoe UI"/>
              </a:rPr>
              <a:t>2</a:t>
            </a:r>
            <a:r>
              <a:rPr lang="en-US" sz="7000" b="1" spc="-30" dirty="0">
                <a:solidFill>
                  <a:srgbClr val="002677"/>
                </a:solidFill>
                <a:latin typeface="Segoe UI"/>
                <a:cs typeface="Segoe UI"/>
              </a:rPr>
              <a:t>5</a:t>
            </a:r>
            <a:r>
              <a:rPr sz="7000" b="1" spc="-30" dirty="0">
                <a:solidFill>
                  <a:srgbClr val="002677"/>
                </a:solidFill>
                <a:latin typeface="Segoe UI"/>
                <a:cs typeface="Segoe UI"/>
              </a:rPr>
              <a:t>0</a:t>
            </a:r>
            <a:r>
              <a:rPr sz="4100" b="1" dirty="0">
                <a:solidFill>
                  <a:srgbClr val="002677"/>
                </a:solidFill>
                <a:latin typeface="Segoe UI"/>
                <a:cs typeface="Segoe UI"/>
              </a:rPr>
              <a:t>b</a:t>
            </a:r>
            <a:endParaRPr sz="4100" dirty="0">
              <a:latin typeface="Segoe UI"/>
              <a:cs typeface="Segoe UI"/>
            </a:endParaRPr>
          </a:p>
          <a:p>
            <a:pPr marL="58419">
              <a:lnSpc>
                <a:spcPts val="1425"/>
              </a:lnSpc>
            </a:pPr>
            <a:r>
              <a:rPr sz="1200" b="1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ss</a:t>
            </a:r>
            <a:r>
              <a:rPr sz="12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200" b="1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2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un</a:t>
            </a:r>
            <a:r>
              <a:rPr sz="1200" b="1" spc="-10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1200" b="1" dirty="0">
                <a:solidFill>
                  <a:srgbClr val="002577"/>
                </a:solidFill>
                <a:latin typeface="Segoe UI"/>
                <a:cs typeface="Segoe UI"/>
              </a:rPr>
              <a:t>er</a:t>
            </a:r>
            <a:r>
              <a:rPr sz="12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200" b="1" dirty="0">
                <a:solidFill>
                  <a:srgbClr val="002577"/>
                </a:solidFill>
                <a:latin typeface="Segoe UI"/>
                <a:cs typeface="Segoe UI"/>
              </a:rPr>
              <a:t>ma</a:t>
            </a: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200" b="1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200" b="1" spc="-10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1200" b="1" dirty="0">
                <a:solidFill>
                  <a:srgbClr val="002577"/>
                </a:solidFill>
                <a:latin typeface="Segoe UI"/>
                <a:cs typeface="Segoe UI"/>
              </a:rPr>
              <a:t>eme</a:t>
            </a: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200" b="1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endParaRPr sz="1200" dirty="0">
              <a:latin typeface="Segoe UI"/>
              <a:cs typeface="Segoe U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02512" y="2744097"/>
            <a:ext cx="6771005" cy="0"/>
          </a:xfrm>
          <a:custGeom>
            <a:avLst/>
            <a:gdLst/>
            <a:ahLst/>
            <a:cxnLst/>
            <a:rect l="l" t="t" r="r" b="b"/>
            <a:pathLst>
              <a:path w="6771005">
                <a:moveTo>
                  <a:pt x="0" y="0"/>
                </a:moveTo>
                <a:lnTo>
                  <a:pt x="6770687" y="1"/>
                </a:lnTo>
              </a:path>
            </a:pathLst>
          </a:custGeom>
          <a:ln w="6350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02512" y="5029200"/>
            <a:ext cx="6771005" cy="0"/>
          </a:xfrm>
          <a:custGeom>
            <a:avLst/>
            <a:gdLst/>
            <a:ahLst/>
            <a:cxnLst/>
            <a:rect l="l" t="t" r="r" b="b"/>
            <a:pathLst>
              <a:path w="6771005">
                <a:moveTo>
                  <a:pt x="0" y="0"/>
                </a:moveTo>
                <a:lnTo>
                  <a:pt x="6770687" y="1"/>
                </a:lnTo>
              </a:path>
            </a:pathLst>
          </a:custGeom>
          <a:ln w="6350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366507" y="3377800"/>
            <a:ext cx="4813935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2029" algn="l"/>
              </a:tabLst>
            </a:pPr>
            <a:r>
              <a:rPr sz="7000" b="1" spc="-30" dirty="0">
                <a:solidFill>
                  <a:srgbClr val="002577"/>
                </a:solidFill>
                <a:latin typeface="Segoe UI"/>
                <a:cs typeface="Segoe UI"/>
              </a:rPr>
              <a:t>160</a:t>
            </a:r>
            <a:r>
              <a:rPr sz="4100" b="1" spc="-10" dirty="0">
                <a:solidFill>
                  <a:srgbClr val="002577"/>
                </a:solidFill>
                <a:latin typeface="Segoe UI"/>
                <a:cs typeface="Segoe UI"/>
              </a:rPr>
              <a:t>yea</a:t>
            </a:r>
            <a:r>
              <a:rPr sz="4100" b="1" spc="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4100" b="1" spc="-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4100" b="1" dirty="0">
                <a:solidFill>
                  <a:srgbClr val="002577"/>
                </a:solidFill>
                <a:latin typeface="Segoe UI"/>
                <a:cs typeface="Segoe UI"/>
              </a:rPr>
              <a:t>	</a:t>
            </a:r>
            <a:r>
              <a:rPr sz="7000" b="1" spc="-30" dirty="0">
                <a:solidFill>
                  <a:srgbClr val="002677"/>
                </a:solidFill>
                <a:latin typeface="Segoe UI"/>
                <a:cs typeface="Segoe UI"/>
              </a:rPr>
              <a:t>2</a:t>
            </a:r>
            <a:r>
              <a:rPr sz="7000" b="1" spc="-15" dirty="0">
                <a:solidFill>
                  <a:srgbClr val="002677"/>
                </a:solidFill>
                <a:latin typeface="Segoe UI"/>
                <a:cs typeface="Segoe UI"/>
              </a:rPr>
              <a:t>.</a:t>
            </a:r>
            <a:r>
              <a:rPr sz="7000" b="1" dirty="0">
                <a:solidFill>
                  <a:srgbClr val="002677"/>
                </a:solidFill>
                <a:latin typeface="Segoe UI"/>
                <a:cs typeface="Segoe UI"/>
              </a:rPr>
              <a:t>8</a:t>
            </a:r>
            <a:endParaRPr sz="7000">
              <a:latin typeface="Segoe UI"/>
              <a:cs typeface="Segoe U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P</a:t>
            </a:r>
            <a:r>
              <a:rPr spc="-15" dirty="0"/>
              <a:t>r</a:t>
            </a:r>
            <a:r>
              <a:rPr spc="-20" dirty="0"/>
              <a:t>ep</a:t>
            </a:r>
            <a:r>
              <a:rPr spc="-30" dirty="0"/>
              <a:t>a</a:t>
            </a:r>
            <a:r>
              <a:rPr spc="-15" dirty="0"/>
              <a:t>r</a:t>
            </a:r>
            <a:r>
              <a:rPr dirty="0"/>
              <a:t>e</a:t>
            </a:r>
            <a:r>
              <a:rPr spc="-30" dirty="0"/>
              <a:t> </a:t>
            </a:r>
            <a:r>
              <a:rPr spc="-25" dirty="0"/>
              <a:t>fo</a:t>
            </a:r>
            <a:r>
              <a:rPr dirty="0"/>
              <a:t>r</a:t>
            </a:r>
            <a:r>
              <a:rPr spc="-25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spc="-20" dirty="0"/>
              <a:t>c</a:t>
            </a:r>
            <a:r>
              <a:rPr spc="-25" dirty="0"/>
              <a:t>o</a:t>
            </a:r>
            <a:r>
              <a:rPr spc="-45" dirty="0"/>
              <a:t>m</a:t>
            </a:r>
            <a:r>
              <a:rPr spc="-25" dirty="0"/>
              <a:t>fo</a:t>
            </a:r>
            <a:r>
              <a:rPr spc="-15" dirty="0"/>
              <a:t>rt</a:t>
            </a:r>
            <a:r>
              <a:rPr spc="-30" dirty="0"/>
              <a:t>a</a:t>
            </a:r>
            <a:r>
              <a:rPr spc="-20" dirty="0"/>
              <a:t>b</a:t>
            </a:r>
            <a:r>
              <a:rPr spc="-10" dirty="0"/>
              <a:t>l</a:t>
            </a:r>
            <a:r>
              <a:rPr dirty="0"/>
              <a:t>e</a:t>
            </a:r>
            <a:r>
              <a:rPr spc="-30" dirty="0"/>
              <a:t> </a:t>
            </a:r>
            <a:r>
              <a:rPr spc="-15" dirty="0"/>
              <a:t>r</a:t>
            </a:r>
            <a:r>
              <a:rPr spc="-20" dirty="0"/>
              <a:t>e</a:t>
            </a:r>
            <a:r>
              <a:rPr spc="-15" dirty="0"/>
              <a:t>t</a:t>
            </a:r>
            <a:r>
              <a:rPr spc="-10" dirty="0"/>
              <a:t>i</a:t>
            </a:r>
            <a:r>
              <a:rPr spc="-15" dirty="0"/>
              <a:t>r</a:t>
            </a:r>
            <a:r>
              <a:rPr spc="-20" dirty="0"/>
              <a:t>e</a:t>
            </a:r>
            <a:r>
              <a:rPr spc="-45" dirty="0"/>
              <a:t>m</a:t>
            </a:r>
            <a:r>
              <a:rPr spc="-20" dirty="0"/>
              <a:t>e</a:t>
            </a:r>
            <a:r>
              <a:rPr spc="-35" dirty="0"/>
              <a:t>n</a:t>
            </a:r>
            <a:r>
              <a:rPr dirty="0"/>
              <a:t>t</a:t>
            </a:r>
            <a:r>
              <a:rPr spc="-35" dirty="0"/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-35" dirty="0"/>
              <a:t>M</a:t>
            </a:r>
            <a:r>
              <a:rPr spc="-25" dirty="0"/>
              <a:t>o</a:t>
            </a:r>
            <a:r>
              <a:rPr spc="-30" dirty="0"/>
              <a:t>n</a:t>
            </a:r>
            <a:r>
              <a:rPr spc="-15" dirty="0"/>
              <a:t>t</a:t>
            </a:r>
            <a:r>
              <a:rPr dirty="0"/>
              <a:t>h</a:t>
            </a:r>
            <a:r>
              <a:rPr spc="-40" dirty="0"/>
              <a:t> </a:t>
            </a:r>
            <a:r>
              <a:rPr spc="-30" dirty="0"/>
              <a:t>00</a:t>
            </a:r>
            <a:r>
              <a:rPr dirty="0"/>
              <a:t>,</a:t>
            </a:r>
            <a:r>
              <a:rPr spc="-25" dirty="0"/>
              <a:t> </a:t>
            </a:r>
            <a:r>
              <a:rPr spc="-30" dirty="0"/>
              <a:t>2020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9253450" y="4302654"/>
            <a:ext cx="9734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200" b="1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1200" b="1" spc="-1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200" b="1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untin</a:t>
            </a:r>
            <a:r>
              <a:rPr sz="1200" b="1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endParaRPr sz="1200" dirty="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151804" y="3676604"/>
            <a:ext cx="980440" cy="54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100" b="1" spc="14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cli</a:t>
            </a:r>
            <a:r>
              <a:rPr sz="12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200" b="1" spc="-5" dirty="0">
                <a:solidFill>
                  <a:srgbClr val="002577"/>
                </a:solidFill>
                <a:latin typeface="Segoe UI"/>
                <a:cs typeface="Segoe UI"/>
              </a:rPr>
              <a:t>nt</a:t>
            </a:r>
            <a:r>
              <a:rPr sz="1200" b="1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4500" y="7031094"/>
            <a:ext cx="490410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175" indent="-117475">
              <a:lnSpc>
                <a:spcPct val="100000"/>
              </a:lnSpc>
              <a:buAutoNum type="arabicPlain" startAt="7"/>
              <a:tabLst>
                <a:tab pos="130175" algn="l"/>
              </a:tabLst>
            </a:pP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h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e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ac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s 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re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800" spc="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p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ci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ic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ll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y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d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x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cl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us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v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y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800" spc="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qu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ab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e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ci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al</a:t>
            </a:r>
            <a:r>
              <a:rPr sz="800" spc="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e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Insu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e 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Co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m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pa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y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(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Y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,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Y)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.</a:t>
            </a:r>
            <a:endParaRPr sz="800">
              <a:latin typeface="Segoe UI Historic"/>
              <a:cs typeface="Segoe UI Historic"/>
            </a:endParaRPr>
          </a:p>
          <a:p>
            <a:pPr marL="130175" indent="-117475">
              <a:lnSpc>
                <a:spcPct val="100000"/>
              </a:lnSpc>
              <a:spcBef>
                <a:spcPts val="525"/>
              </a:spcBef>
              <a:buAutoNum type="arabicPlain" startAt="7"/>
              <a:tabLst>
                <a:tab pos="130175" algn="l"/>
              </a:tabLst>
            </a:pP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s to</a:t>
            </a:r>
            <a:r>
              <a:rPr sz="800" spc="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q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u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ab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e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dv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s,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LL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C</a:t>
            </a:r>
            <a:r>
              <a:rPr sz="800" spc="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(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Y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,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Y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,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m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m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b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er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: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FI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RA,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SI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P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C)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(E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qu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ab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e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ci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al</a:t>
            </a:r>
            <a:r>
              <a:rPr sz="800" spc="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Ad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v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o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s 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n 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M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I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&amp; </a:t>
            </a:r>
            <a:r>
              <a:rPr sz="800" spc="5" dirty="0">
                <a:solidFill>
                  <a:srgbClr val="75787B"/>
                </a:solidFill>
                <a:latin typeface="Segoe UI Historic"/>
                <a:cs typeface="Segoe UI Historic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 Historic"/>
                <a:cs typeface="Segoe UI Historic"/>
              </a:rPr>
              <a:t>N</a:t>
            </a:r>
            <a:r>
              <a:rPr sz="8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)</a:t>
            </a:r>
            <a:r>
              <a:rPr sz="8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.</a:t>
            </a:r>
            <a:endParaRPr sz="800">
              <a:latin typeface="Segoe UI Historic"/>
              <a:cs typeface="Segoe UI Histor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605" y="368807"/>
            <a:ext cx="477329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5" dirty="0">
                <a:solidFill>
                  <a:srgbClr val="002577"/>
                </a:solidFill>
              </a:rPr>
              <a:t>Important</a:t>
            </a:r>
            <a:r>
              <a:rPr sz="3500" spc="-55" dirty="0">
                <a:solidFill>
                  <a:srgbClr val="002577"/>
                </a:solidFill>
              </a:rPr>
              <a:t> </a:t>
            </a:r>
            <a:r>
              <a:rPr sz="3500" spc="-5" dirty="0">
                <a:solidFill>
                  <a:srgbClr val="002577"/>
                </a:solidFill>
              </a:rPr>
              <a:t>information</a:t>
            </a:r>
            <a:endParaRPr sz="35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20" dirty="0"/>
              <a:t>Prepare for </a:t>
            </a:r>
            <a:r>
              <a:rPr dirty="0"/>
              <a:t>a </a:t>
            </a:r>
            <a:r>
              <a:rPr spc="-25" dirty="0"/>
              <a:t>comfortable </a:t>
            </a:r>
            <a:r>
              <a:rPr spc="-20" dirty="0"/>
              <a:t>retirement </a:t>
            </a:r>
            <a:r>
              <a:rPr dirty="0">
                <a:latin typeface="Arial"/>
                <a:cs typeface="Arial"/>
              </a:rPr>
              <a:t>– </a:t>
            </a:r>
            <a:r>
              <a:rPr spc="-25" dirty="0"/>
              <a:t>Month </a:t>
            </a:r>
            <a:r>
              <a:rPr spc="-20" dirty="0"/>
              <a:t>00,</a:t>
            </a:r>
            <a:r>
              <a:rPr spc="-150" dirty="0"/>
              <a:t> </a:t>
            </a:r>
            <a:r>
              <a:rPr spc="-25" dirty="0"/>
              <a:t>2021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dirty="0"/>
              <a:t>43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38572" y="1149095"/>
            <a:ext cx="13206730" cy="32506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Important</a:t>
            </a:r>
            <a:r>
              <a:rPr sz="1100" b="1" spc="-1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1100" b="1" spc="-5" dirty="0">
                <a:solidFill>
                  <a:srgbClr val="75787B"/>
                </a:solidFill>
                <a:latin typeface="Segoe UI"/>
                <a:cs typeface="Segoe UI"/>
              </a:rPr>
              <a:t>note:</a:t>
            </a:r>
            <a:endParaRPr sz="1100" dirty="0">
              <a:latin typeface="Segoe UI"/>
              <a:cs typeface="Segoe UI"/>
            </a:endParaRPr>
          </a:p>
          <a:p>
            <a:pPr marL="25400" marR="73025">
              <a:lnSpc>
                <a:spcPts val="1300"/>
              </a:lnSpc>
              <a:spcBef>
                <a:spcPts val="1235"/>
              </a:spcBef>
            </a:pP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Equitable believes education is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key step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toward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addressing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your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financial goals,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and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we’ve designed this material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to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serve simply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as an informational and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educational resource.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Accordingly,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this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brochure does not  offer or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constitute investment advice,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and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makes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no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direct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or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indirect recommendation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of any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particular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product or of the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appropriateness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of any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particular investment-related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option. Your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needs,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goals and 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circumstances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are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unique,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and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they require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the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individualized attention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of your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financial</a:t>
            </a:r>
            <a:r>
              <a:rPr sz="1100" spc="10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professional.</a:t>
            </a:r>
            <a:endParaRPr sz="1100" dirty="0">
              <a:latin typeface="Segoe UI Historic"/>
              <a:cs typeface="Segoe UI Histor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 dirty="0">
              <a:latin typeface="Segoe UI Historic"/>
              <a:cs typeface="Segoe UI Historic"/>
            </a:endParaRPr>
          </a:p>
          <a:p>
            <a:pPr marL="25400" marR="57785">
              <a:lnSpc>
                <a:spcPts val="1300"/>
              </a:lnSpc>
            </a:pP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Since 403(b)/457(b) plans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are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tax-deferred, annuities used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to fund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403(b)/457(b) plans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do not offer any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extra benefits. If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you are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buying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an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annuity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to fund a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403(b)/457(b) plan,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you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should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do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so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for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its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features and 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benefits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— and the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annuity’s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costs and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risks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— compare to other options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available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through your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403(b)/457(b) plan.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Amounts withdrawn may be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subject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to ordinary income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taxes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and a withdrawal</a:t>
            </a:r>
            <a:r>
              <a:rPr sz="1100" spc="2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charge.</a:t>
            </a:r>
            <a:endParaRPr sz="1100" dirty="0">
              <a:latin typeface="Segoe UI Historic"/>
              <a:cs typeface="Segoe UI Historic"/>
            </a:endParaRPr>
          </a:p>
          <a:p>
            <a:pPr marL="25400">
              <a:lnSpc>
                <a:spcPts val="1240"/>
              </a:lnSpc>
            </a:pP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If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amounts are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rolled over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from another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eligible retirement plan,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that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is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not a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governmental 403(b)/457(b) plan, then these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amounts may be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subject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to an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additional 10%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federal income tax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penalty if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you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later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take</a:t>
            </a:r>
            <a:r>
              <a:rPr sz="1100" spc="254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</a:t>
            </a:r>
            <a:endParaRPr sz="1100" dirty="0">
              <a:latin typeface="Segoe UI Historic"/>
              <a:cs typeface="Segoe UI Historic"/>
            </a:endParaRPr>
          </a:p>
          <a:p>
            <a:pPr marL="25400">
              <a:lnSpc>
                <a:spcPts val="1310"/>
              </a:lnSpc>
            </a:pP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distribution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before age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59½. Other taxes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may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also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apply.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Consult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your tax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advisor if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you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have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any</a:t>
            </a:r>
            <a:r>
              <a:rPr sz="1100" spc="1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questions.</a:t>
            </a:r>
            <a:endParaRPr sz="1100" dirty="0">
              <a:latin typeface="Segoe UI Historic"/>
              <a:cs typeface="Segoe UI Histor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 dirty="0">
              <a:latin typeface="Segoe UI Historic"/>
              <a:cs typeface="Segoe UI Historic"/>
            </a:endParaRPr>
          </a:p>
          <a:p>
            <a:pPr marL="25400" marR="168910">
              <a:lnSpc>
                <a:spcPts val="1300"/>
              </a:lnSpc>
            </a:pP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Equitable Retirement Plan Services</a:t>
            </a:r>
            <a:r>
              <a:rPr sz="1050" spc="-7" baseline="23809" dirty="0">
                <a:solidFill>
                  <a:srgbClr val="75787B"/>
                </a:solidFill>
                <a:latin typeface="Segoe UI Historic"/>
                <a:cs typeface="Segoe UI Historic"/>
              </a:rPr>
              <a:t>SM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and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Equitable Retirement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Vision</a:t>
            </a:r>
            <a:r>
              <a:rPr sz="1050" baseline="23809" dirty="0">
                <a:solidFill>
                  <a:srgbClr val="75787B"/>
                </a:solidFill>
                <a:latin typeface="Segoe UI Historic"/>
                <a:cs typeface="Segoe UI Historic"/>
              </a:rPr>
              <a:t>SM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are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service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marks of the contractual arrangements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between affiliated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and/or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unaffiliated entities within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the platform;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PlanConnect</a:t>
            </a:r>
            <a:r>
              <a:rPr sz="1050" spc="-7" baseline="23809" dirty="0">
                <a:solidFill>
                  <a:srgbClr val="75787B"/>
                </a:solidFill>
                <a:latin typeface="Segoe UI Historic"/>
                <a:cs typeface="Segoe UI Historic"/>
              </a:rPr>
              <a:t>®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is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 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registered dfservice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mark of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PlanConnect, 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LLC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(100 Madison Street, Syracuse,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NY 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13202.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(800) 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923-6669).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Equitable Financial, Equitable Distributors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and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PlanConnect, </a:t>
            </a:r>
            <a:r>
              <a:rPr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LLC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are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separate,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but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affiliated companies.  Benefit Trust Company is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 separate and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unaffiliated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company.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The investments in this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program are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subject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to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investment risks, including possible loss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of the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principal invested. They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are not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insured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by the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Federal  Deposit Insurance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Corporation nor are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they deposits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to,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obligations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of, or 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guaranteed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by any</a:t>
            </a:r>
            <a:r>
              <a:rPr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sz="1100" dirty="0">
                <a:solidFill>
                  <a:srgbClr val="75787B"/>
                </a:solidFill>
                <a:latin typeface="Segoe UI Historic"/>
                <a:cs typeface="Segoe UI Historic"/>
              </a:rPr>
              <a:t>bank.</a:t>
            </a:r>
            <a:endParaRPr sz="1100" dirty="0">
              <a:latin typeface="Segoe UI Historic"/>
              <a:cs typeface="Segoe UI Historic"/>
            </a:endParaRPr>
          </a:p>
          <a:p>
            <a:pPr marL="25400" marR="219710">
              <a:lnSpc>
                <a:spcPct val="102699"/>
              </a:lnSpc>
              <a:spcBef>
                <a:spcPts val="1090"/>
              </a:spcBef>
            </a:pPr>
            <a:r>
              <a:rPr lang="en-US"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Equitable is the brand name of the retirement and protection subsidiaries of Equitable Holdings, Inc., including Equitable Financial life Insurance Company (NY, NY); Equitable Financial Life Insurance Company of America, an AZ stock company; and Equitable Distributors, LLC. Equitable Advisors is the brand name of Equitable Advisors, LLC (member FINRA, SIPC) (Equitable Financial Advisors in MI &amp; TN).</a:t>
            </a:r>
          </a:p>
          <a:p>
            <a:pPr marL="25400" marR="219710">
              <a:lnSpc>
                <a:spcPct val="102699"/>
              </a:lnSpc>
              <a:spcBef>
                <a:spcPts val="1090"/>
              </a:spcBef>
            </a:pPr>
            <a:r>
              <a:rPr lang="en-US" sz="1100" dirty="0">
                <a:solidFill>
                  <a:srgbClr val="75787B"/>
                </a:solidFill>
                <a:latin typeface="Segoe UI Historic"/>
                <a:cs typeface="Segoe UI Historic"/>
              </a:rPr>
              <a:t>© </a:t>
            </a:r>
            <a:r>
              <a:rPr lang="en-US"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2021 </a:t>
            </a:r>
            <a:r>
              <a:rPr lang="en-US"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Equitable Holdings, Inc. All </a:t>
            </a:r>
            <a:r>
              <a:rPr lang="en-US" sz="1100" dirty="0">
                <a:solidFill>
                  <a:srgbClr val="75787B"/>
                </a:solidFill>
                <a:latin typeface="Segoe UI Historic"/>
                <a:cs typeface="Segoe UI Historic"/>
              </a:rPr>
              <a:t>rights </a:t>
            </a:r>
            <a:r>
              <a:rPr lang="en-US" sz="1100" spc="-5" dirty="0">
                <a:solidFill>
                  <a:srgbClr val="75787B"/>
                </a:solidFill>
                <a:latin typeface="Segoe UI Historic"/>
                <a:cs typeface="Segoe UI Historic"/>
              </a:rPr>
              <a:t>reserved. </a:t>
            </a:r>
            <a:r>
              <a:rPr lang="en-US"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GE-5354982.1 (12/22)(Exp. 12/24) </a:t>
            </a:r>
            <a:r>
              <a:rPr lang="en-US" sz="1100" dirty="0">
                <a:solidFill>
                  <a:srgbClr val="75787B"/>
                </a:solidFill>
                <a:latin typeface="Segoe UI Historic"/>
                <a:cs typeface="Segoe UI Historic"/>
              </a:rPr>
              <a:t>l </a:t>
            </a:r>
            <a:r>
              <a:rPr lang="en-US"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CAT#162776 </a:t>
            </a:r>
            <a:r>
              <a:rPr lang="en-US" sz="1100" dirty="0">
                <a:solidFill>
                  <a:srgbClr val="75787B"/>
                </a:solidFill>
                <a:latin typeface="Segoe UI Historic"/>
                <a:cs typeface="Segoe UI Historic"/>
              </a:rPr>
              <a:t>l</a:t>
            </a:r>
            <a:r>
              <a:rPr lang="en-US" sz="1100" spc="15" dirty="0">
                <a:solidFill>
                  <a:srgbClr val="75787B"/>
                </a:solidFill>
                <a:latin typeface="Segoe UI Historic"/>
                <a:cs typeface="Segoe UI Historic"/>
              </a:rPr>
              <a:t> </a:t>
            </a:r>
            <a:r>
              <a:rPr lang="en-US" sz="1100" spc="-10" dirty="0">
                <a:solidFill>
                  <a:srgbClr val="75787B"/>
                </a:solidFill>
                <a:latin typeface="Segoe UI Historic"/>
                <a:cs typeface="Segoe UI Historic"/>
              </a:rPr>
              <a:t>G1071745</a:t>
            </a:r>
            <a:endParaRPr lang="en-US" sz="1100" dirty="0">
              <a:latin typeface="Segoe UI Historic"/>
              <a:cs typeface="Segoe UI Histor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0" y="0"/>
                </a:moveTo>
                <a:lnTo>
                  <a:pt x="14630400" y="0"/>
                </a:lnTo>
                <a:lnTo>
                  <a:pt x="14630400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002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793991"/>
            <a:ext cx="2215896" cy="1435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66456" y="3591756"/>
            <a:ext cx="5300980" cy="1041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spc="-5" dirty="0">
                <a:solidFill>
                  <a:srgbClr val="FFFFFF"/>
                </a:solidFill>
                <a:latin typeface="Segoe UI"/>
                <a:cs typeface="Segoe UI"/>
              </a:rPr>
              <a:t>Than</a:t>
            </a:r>
            <a:r>
              <a:rPr sz="8000" dirty="0">
                <a:solidFill>
                  <a:srgbClr val="FFFFFF"/>
                </a:solidFill>
                <a:latin typeface="Segoe UI"/>
                <a:cs typeface="Segoe UI"/>
              </a:rPr>
              <a:t>k</a:t>
            </a:r>
            <a:r>
              <a:rPr sz="80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8000" spc="-5" dirty="0">
                <a:solidFill>
                  <a:srgbClr val="FFFFFF"/>
                </a:solidFill>
                <a:latin typeface="Segoe UI"/>
                <a:cs typeface="Segoe UI"/>
              </a:rPr>
              <a:t>you.</a:t>
            </a:r>
            <a:endParaRPr sz="80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0" y="0"/>
                </a:moveTo>
                <a:lnTo>
                  <a:pt x="14630400" y="0"/>
                </a:lnTo>
                <a:lnTo>
                  <a:pt x="14630400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002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14415" y="3127400"/>
            <a:ext cx="3401567" cy="197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7240" y="7500394"/>
            <a:ext cx="1701800" cy="428625"/>
          </a:xfrm>
          <a:custGeom>
            <a:avLst/>
            <a:gdLst/>
            <a:ahLst/>
            <a:cxnLst/>
            <a:rect l="l" t="t" r="r" b="b"/>
            <a:pathLst>
              <a:path w="1701800" h="428625">
                <a:moveTo>
                  <a:pt x="0" y="0"/>
                </a:moveTo>
                <a:lnTo>
                  <a:pt x="1701478" y="0"/>
                </a:lnTo>
                <a:lnTo>
                  <a:pt x="1701478" y="428263"/>
                </a:lnTo>
                <a:lnTo>
                  <a:pt x="0" y="428263"/>
                </a:lnTo>
                <a:lnTo>
                  <a:pt x="0" y="0"/>
                </a:lnTo>
                <a:close/>
              </a:path>
            </a:pathLst>
          </a:custGeom>
          <a:solidFill>
            <a:srgbClr val="00257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P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ep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fo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4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c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pc="-4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fo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rt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b</a:t>
            </a:r>
            <a:r>
              <a:rPr spc="-10" dirty="0">
                <a:solidFill>
                  <a:srgbClr val="002677"/>
                </a:solidFill>
                <a:latin typeface="Segoe UI"/>
                <a:cs typeface="Segoe UI"/>
              </a:rPr>
              <a:t>l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pc="-1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4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pc="-4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00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,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202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0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  <a:latin typeface="Segoe UI"/>
                <a:cs typeface="Segoe UI"/>
              </a:rPr>
              <a:t>5</a:t>
            </a:fld>
            <a:endParaRPr dirty="0">
              <a:solidFill>
                <a:srgbClr val="002677"/>
              </a:solidFill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pc="-10" dirty="0">
                <a:solidFill>
                  <a:srgbClr val="002677"/>
                </a:solidFill>
              </a:rPr>
              <a:t>W</a:t>
            </a:r>
            <a:r>
              <a:rPr dirty="0">
                <a:solidFill>
                  <a:srgbClr val="002677"/>
                </a:solidFill>
              </a:rPr>
              <a:t>h</a:t>
            </a:r>
            <a:r>
              <a:rPr spc="-5" dirty="0">
                <a:solidFill>
                  <a:srgbClr val="002677"/>
                </a:solidFill>
              </a:rPr>
              <a:t>en</a:t>
            </a:r>
            <a:r>
              <a:rPr spc="-10" dirty="0">
                <a:solidFill>
                  <a:srgbClr val="002677"/>
                </a:solidFill>
              </a:rPr>
              <a:t> </a:t>
            </a:r>
            <a:r>
              <a:rPr spc="5" dirty="0">
                <a:solidFill>
                  <a:srgbClr val="002677"/>
                </a:solidFill>
              </a:rPr>
              <a:t>a</a:t>
            </a:r>
            <a:r>
              <a:rPr spc="-5" dirty="0">
                <a:solidFill>
                  <a:srgbClr val="002677"/>
                </a:solidFill>
              </a:rPr>
              <a:t>r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10" dirty="0">
                <a:solidFill>
                  <a:srgbClr val="002677"/>
                </a:solidFill>
              </a:rPr>
              <a:t> </a:t>
            </a:r>
            <a:r>
              <a:rPr spc="5" dirty="0">
                <a:solidFill>
                  <a:srgbClr val="002677"/>
                </a:solidFill>
              </a:rPr>
              <a:t>y</a:t>
            </a:r>
            <a:r>
              <a:rPr spc="-5" dirty="0">
                <a:solidFill>
                  <a:srgbClr val="002677"/>
                </a:solidFill>
              </a:rPr>
              <a:t>o</a:t>
            </a:r>
            <a:r>
              <a:rPr dirty="0">
                <a:solidFill>
                  <a:srgbClr val="002677"/>
                </a:solidFill>
              </a:rPr>
              <a:t>u</a:t>
            </a:r>
            <a:r>
              <a:rPr spc="-10" dirty="0">
                <a:solidFill>
                  <a:srgbClr val="002677"/>
                </a:solidFill>
              </a:rPr>
              <a:t> </a:t>
            </a:r>
            <a:r>
              <a:rPr spc="-5" dirty="0">
                <a:solidFill>
                  <a:srgbClr val="002677"/>
                </a:solidFill>
              </a:rPr>
              <a:t>e</a:t>
            </a:r>
            <a:r>
              <a:rPr spc="5" dirty="0">
                <a:solidFill>
                  <a:srgbClr val="002677"/>
                </a:solidFill>
              </a:rPr>
              <a:t>li</a:t>
            </a:r>
            <a:r>
              <a:rPr spc="-10" dirty="0">
                <a:solidFill>
                  <a:srgbClr val="002677"/>
                </a:solidFill>
              </a:rPr>
              <a:t>g</a:t>
            </a:r>
            <a:r>
              <a:rPr spc="5" dirty="0">
                <a:solidFill>
                  <a:srgbClr val="002677"/>
                </a:solidFill>
              </a:rPr>
              <a:t>ibl</a:t>
            </a:r>
            <a:r>
              <a:rPr dirty="0">
                <a:solidFill>
                  <a:srgbClr val="002677"/>
                </a:solidFill>
              </a:rPr>
              <a:t>e</a:t>
            </a:r>
            <a:r>
              <a:rPr spc="-10" dirty="0">
                <a:solidFill>
                  <a:srgbClr val="002677"/>
                </a:solidFill>
              </a:rPr>
              <a:t> f</a:t>
            </a:r>
            <a:r>
              <a:rPr spc="-5" dirty="0">
                <a:solidFill>
                  <a:srgbClr val="002677"/>
                </a:solidFill>
              </a:rPr>
              <a:t>or</a:t>
            </a:r>
            <a:r>
              <a:rPr spc="-10" dirty="0">
                <a:solidFill>
                  <a:srgbClr val="002677"/>
                </a:solidFill>
              </a:rPr>
              <a:t> </a:t>
            </a:r>
            <a:r>
              <a:rPr spc="-5" dirty="0">
                <a:solidFill>
                  <a:srgbClr val="002677"/>
                </a:solidFill>
              </a:rPr>
              <a:t>con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-5" dirty="0">
                <a:solidFill>
                  <a:srgbClr val="002677"/>
                </a:solidFill>
              </a:rPr>
              <a:t>r</a:t>
            </a:r>
            <a:r>
              <a:rPr spc="5" dirty="0">
                <a:solidFill>
                  <a:srgbClr val="002677"/>
                </a:solidFill>
              </a:rPr>
              <a:t>ib</a:t>
            </a:r>
            <a:r>
              <a:rPr spc="-5" dirty="0">
                <a:solidFill>
                  <a:srgbClr val="002677"/>
                </a:solidFill>
              </a:rPr>
              <a:t>u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5" dirty="0">
                <a:solidFill>
                  <a:srgbClr val="002677"/>
                </a:solidFill>
              </a:rPr>
              <a:t>i</a:t>
            </a:r>
            <a:r>
              <a:rPr spc="-5" dirty="0">
                <a:solidFill>
                  <a:srgbClr val="002677"/>
                </a:solidFill>
              </a:rPr>
              <a:t>o</a:t>
            </a:r>
            <a:r>
              <a:rPr spc="-10" dirty="0">
                <a:solidFill>
                  <a:srgbClr val="002677"/>
                </a:solidFill>
              </a:rPr>
              <a:t>ns</a:t>
            </a:r>
            <a:r>
              <a:rPr spc="-5" dirty="0">
                <a:solidFill>
                  <a:srgbClr val="002677"/>
                </a:solidFill>
              </a:rPr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5222" y="7229215"/>
            <a:ext cx="391541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[[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X]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On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v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ic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=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1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,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00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0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h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d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ur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ns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ve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1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2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-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h p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d.]</a:t>
            </a:r>
            <a:endParaRPr sz="800">
              <a:latin typeface="Segoe UI"/>
              <a:cs typeface="Segoe U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0850" y="2279648"/>
          <a:ext cx="13373099" cy="32835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8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4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2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7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0882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tabLst>
                          <a:tab pos="3470910" algn="l"/>
                          <a:tab pos="6852920" algn="l"/>
                        </a:tabLst>
                      </a:pPr>
                      <a:r>
                        <a:rPr sz="22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Sa</a:t>
                      </a:r>
                      <a:r>
                        <a:rPr sz="22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l</a:t>
                      </a:r>
                      <a:r>
                        <a:rPr sz="22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a</a:t>
                      </a:r>
                      <a:r>
                        <a:rPr sz="22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r</a:t>
                      </a:r>
                      <a:r>
                        <a:rPr sz="22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y</a:t>
                      </a:r>
                      <a:r>
                        <a:rPr sz="2200" b="1" spc="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2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d</a:t>
                      </a:r>
                      <a:r>
                        <a:rPr sz="22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e</a:t>
                      </a:r>
                      <a:r>
                        <a:rPr sz="2200" b="1" spc="-10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f</a:t>
                      </a:r>
                      <a:r>
                        <a:rPr sz="22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err</a:t>
                      </a:r>
                      <a:r>
                        <a:rPr sz="22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al	[Co</a:t>
                      </a:r>
                      <a:r>
                        <a:rPr sz="22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mp</a:t>
                      </a:r>
                      <a:r>
                        <a:rPr sz="22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a</a:t>
                      </a:r>
                      <a:r>
                        <a:rPr sz="2200" b="1" spc="-10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n</a:t>
                      </a:r>
                      <a:r>
                        <a:rPr sz="22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y</a:t>
                      </a:r>
                      <a:r>
                        <a:rPr sz="2200" b="1" spc="10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2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m</a:t>
                      </a:r>
                      <a:r>
                        <a:rPr sz="22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a</a:t>
                      </a:r>
                      <a:r>
                        <a:rPr sz="2200" b="1" spc="-10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tc</a:t>
                      </a:r>
                      <a:r>
                        <a:rPr sz="22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h]	[</a:t>
                      </a:r>
                      <a:r>
                        <a:rPr sz="22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Pr</a:t>
                      </a:r>
                      <a:r>
                        <a:rPr sz="22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o</a:t>
                      </a:r>
                      <a:r>
                        <a:rPr sz="2200" b="1" spc="-10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f</a:t>
                      </a:r>
                      <a:r>
                        <a:rPr sz="22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sz="22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t-</a:t>
                      </a:r>
                      <a:r>
                        <a:rPr sz="2200" b="1" spc="-10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s</a:t>
                      </a:r>
                      <a:r>
                        <a:rPr sz="22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ha</a:t>
                      </a:r>
                      <a:r>
                        <a:rPr sz="22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r</a:t>
                      </a:r>
                      <a:r>
                        <a:rPr sz="22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sz="2200" b="1" spc="-10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n</a:t>
                      </a:r>
                      <a:r>
                        <a:rPr sz="22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g]</a:t>
                      </a:r>
                      <a:endParaRPr sz="22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257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882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At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a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ge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: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6AFF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[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21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]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R w="6350">
                      <a:solidFill>
                        <a:srgbClr val="002577"/>
                      </a:solidFill>
                      <a:prstDash val="solid"/>
                    </a:lnR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0025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[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21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]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002577"/>
                      </a:solidFill>
                      <a:prstDash val="solid"/>
                    </a:lnL>
                    <a:lnR w="6350">
                      <a:solidFill>
                        <a:srgbClr val="002577"/>
                      </a:solidFill>
                      <a:prstDash val="solid"/>
                    </a:lnR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0025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[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21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]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002577"/>
                      </a:solidFill>
                      <a:prstDash val="solid"/>
                    </a:lnL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00257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882">
                <a:tc>
                  <a:txBody>
                    <a:bodyPr/>
                    <a:lstStyle/>
                    <a:p>
                      <a:pPr marL="175895" marR="872490">
                        <a:lnSpc>
                          <a:spcPts val="19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Aft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e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r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y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o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u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’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v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e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wo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rk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e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d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wi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th t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h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e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c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omp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a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n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y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fo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r: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6AFF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[1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ye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a</a:t>
                      </a:r>
                      <a:r>
                        <a:rPr sz="1600" spc="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r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]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R w="6350">
                      <a:solidFill>
                        <a:srgbClr val="002577"/>
                      </a:solidFill>
                      <a:prstDash val="solid"/>
                    </a:lnR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0025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[1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ye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a</a:t>
                      </a:r>
                      <a:r>
                        <a:rPr sz="1600" spc="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r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]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002577"/>
                      </a:solidFill>
                      <a:prstDash val="solid"/>
                    </a:lnL>
                    <a:lnR w="6350">
                      <a:solidFill>
                        <a:srgbClr val="002577"/>
                      </a:solidFill>
                      <a:prstDash val="solid"/>
                    </a:lnR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0025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[1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ye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a</a:t>
                      </a:r>
                      <a:r>
                        <a:rPr sz="1600" spc="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r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]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002577"/>
                      </a:solidFill>
                      <a:prstDash val="solid"/>
                    </a:lnL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00257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882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Y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o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u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m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ay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e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n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e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r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h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e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pl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a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n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: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  <a:solidFill>
                      <a:srgbClr val="336AFF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[M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o</a:t>
                      </a:r>
                      <a:r>
                        <a:rPr sz="1600" spc="-1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n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t</a:t>
                      </a:r>
                      <a:r>
                        <a:rPr sz="1600" spc="-1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h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l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y]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R w="6350">
                      <a:solidFill>
                        <a:srgbClr val="002577"/>
                      </a:solidFill>
                      <a:prstDash val="solid"/>
                    </a:lnR>
                    <a:lnT w="6350">
                      <a:solidFill>
                        <a:srgbClr val="002577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[M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o</a:t>
                      </a:r>
                      <a:r>
                        <a:rPr sz="1600" spc="-1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n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t</a:t>
                      </a:r>
                      <a:r>
                        <a:rPr sz="1600" spc="-1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h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l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y]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002577"/>
                      </a:solidFill>
                      <a:prstDash val="solid"/>
                    </a:lnL>
                    <a:lnR w="6350">
                      <a:solidFill>
                        <a:srgbClr val="002577"/>
                      </a:solidFill>
                      <a:prstDash val="solid"/>
                    </a:lnR>
                    <a:lnT w="6350">
                      <a:solidFill>
                        <a:srgbClr val="002577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[M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o</a:t>
                      </a:r>
                      <a:r>
                        <a:rPr sz="1600" spc="-1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n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t</a:t>
                      </a:r>
                      <a:r>
                        <a:rPr sz="1600" spc="-1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h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l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y]</a:t>
                      </a:r>
                      <a:endParaRPr sz="16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002577"/>
                      </a:solidFill>
                      <a:prstDash val="solid"/>
                    </a:lnL>
                    <a:lnT w="6350">
                      <a:solidFill>
                        <a:srgbClr val="002577"/>
                      </a:solidFill>
                      <a:prstDash val="solid"/>
                    </a:lnT>
                    <a:lnB w="31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200" y="0"/>
            <a:ext cx="0" cy="8229600"/>
          </a:xfrm>
          <a:custGeom>
            <a:avLst/>
            <a:gdLst/>
            <a:ahLst/>
            <a:cxnLst/>
            <a:rect l="l" t="t" r="r" b="b"/>
            <a:pathLst>
              <a:path h="8229600">
                <a:moveTo>
                  <a:pt x="0" y="8229598"/>
                </a:moveTo>
                <a:lnTo>
                  <a:pt x="0" y="0"/>
                </a:lnTo>
                <a:lnTo>
                  <a:pt x="0" y="8229598"/>
                </a:lnTo>
                <a:close/>
              </a:path>
            </a:pathLst>
          </a:custGeom>
          <a:solidFill>
            <a:srgbClr val="336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00088"/>
            <a:ext cx="2206752" cy="1429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200" y="1"/>
            <a:ext cx="7315200" cy="8229600"/>
          </a:xfrm>
          <a:custGeom>
            <a:avLst/>
            <a:gdLst/>
            <a:ahLst/>
            <a:cxnLst/>
            <a:rect l="l" t="t" r="r" b="b"/>
            <a:pathLst>
              <a:path w="7315200" h="8229600">
                <a:moveTo>
                  <a:pt x="0" y="0"/>
                </a:moveTo>
                <a:lnTo>
                  <a:pt x="7315200" y="0"/>
                </a:lnTo>
                <a:lnTo>
                  <a:pt x="7315200" y="8229598"/>
                </a:lnTo>
                <a:lnTo>
                  <a:pt x="0" y="8229598"/>
                </a:lnTo>
                <a:lnTo>
                  <a:pt x="0" y="0"/>
                </a:lnTo>
                <a:close/>
              </a:path>
            </a:pathLst>
          </a:custGeom>
          <a:solidFill>
            <a:srgbClr val="002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dirty="0">
                <a:solidFill>
                  <a:srgbClr val="002677"/>
                </a:solidFill>
              </a:rPr>
              <a:t>Yo</a:t>
            </a:r>
            <a:r>
              <a:rPr spc="-10" dirty="0">
                <a:solidFill>
                  <a:srgbClr val="002677"/>
                </a:solidFill>
              </a:rPr>
              <a:t>u</a:t>
            </a:r>
            <a:r>
              <a:rPr spc="-5" dirty="0">
                <a:solidFill>
                  <a:srgbClr val="002677"/>
                </a:solidFill>
              </a:rPr>
              <a:t>r</a:t>
            </a:r>
            <a:r>
              <a:rPr spc="-10" dirty="0">
                <a:solidFill>
                  <a:srgbClr val="002677"/>
                </a:solidFill>
              </a:rPr>
              <a:t> em</a:t>
            </a:r>
            <a:r>
              <a:rPr dirty="0">
                <a:solidFill>
                  <a:srgbClr val="002677"/>
                </a:solidFill>
              </a:rPr>
              <a:t>p</a:t>
            </a:r>
            <a:r>
              <a:rPr spc="5" dirty="0">
                <a:solidFill>
                  <a:srgbClr val="002677"/>
                </a:solidFill>
              </a:rPr>
              <a:t>l</a:t>
            </a:r>
            <a:r>
              <a:rPr spc="-5" dirty="0">
                <a:solidFill>
                  <a:srgbClr val="002677"/>
                </a:solidFill>
              </a:rPr>
              <a:t>o</a:t>
            </a:r>
            <a:r>
              <a:rPr dirty="0">
                <a:solidFill>
                  <a:srgbClr val="002677"/>
                </a:solidFill>
              </a:rPr>
              <a:t>y</a:t>
            </a:r>
            <a:r>
              <a:rPr spc="-10" dirty="0">
                <a:solidFill>
                  <a:srgbClr val="002677"/>
                </a:solidFill>
              </a:rPr>
              <a:t>er</a:t>
            </a:r>
            <a:r>
              <a:rPr spc="-5" dirty="0">
                <a:solidFill>
                  <a:srgbClr val="002677"/>
                </a:solidFill>
                <a:latin typeface="Arial"/>
                <a:cs typeface="Arial"/>
              </a:rPr>
              <a:t>’</a:t>
            </a:r>
            <a:r>
              <a:rPr spc="-5" dirty="0">
                <a:solidFill>
                  <a:srgbClr val="002677"/>
                </a:solidFill>
              </a:rPr>
              <a:t>s </a:t>
            </a:r>
            <a:r>
              <a:rPr spc="-10" dirty="0">
                <a:solidFill>
                  <a:srgbClr val="002677"/>
                </a:solidFill>
              </a:rPr>
              <a:t>c</a:t>
            </a:r>
            <a:r>
              <a:rPr spc="-5" dirty="0">
                <a:solidFill>
                  <a:srgbClr val="002677"/>
                </a:solidFill>
              </a:rPr>
              <a:t>o</a:t>
            </a:r>
            <a:r>
              <a:rPr spc="-10" dirty="0">
                <a:solidFill>
                  <a:srgbClr val="002677"/>
                </a:solidFill>
              </a:rPr>
              <a:t>n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dirty="0">
                <a:solidFill>
                  <a:srgbClr val="002677"/>
                </a:solidFill>
              </a:rPr>
              <a:t>ib</a:t>
            </a:r>
            <a:r>
              <a:rPr spc="-10" dirty="0">
                <a:solidFill>
                  <a:srgbClr val="002677"/>
                </a:solidFill>
              </a:rPr>
              <a:t>u</a:t>
            </a:r>
            <a:r>
              <a:rPr dirty="0">
                <a:solidFill>
                  <a:srgbClr val="002677"/>
                </a:solidFill>
              </a:rPr>
              <a:t>ti</a:t>
            </a:r>
            <a:r>
              <a:rPr spc="-5" dirty="0">
                <a:solidFill>
                  <a:srgbClr val="002677"/>
                </a:solidFill>
              </a:rPr>
              <a:t>o</a:t>
            </a:r>
            <a:r>
              <a:rPr spc="-10" dirty="0">
                <a:solidFill>
                  <a:srgbClr val="002677"/>
                </a:solidFill>
              </a:rPr>
              <a:t>n</a:t>
            </a:r>
            <a:r>
              <a:rPr spc="-5" dirty="0">
                <a:solidFill>
                  <a:srgbClr val="002677"/>
                </a:solidFill>
              </a:rPr>
              <a:t>s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P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ep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fo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4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c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pc="-4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fo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rt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b</a:t>
            </a:r>
            <a:r>
              <a:rPr spc="-10" dirty="0">
                <a:solidFill>
                  <a:srgbClr val="002677"/>
                </a:solidFill>
                <a:latin typeface="Segoe UI"/>
                <a:cs typeface="Segoe UI"/>
              </a:rPr>
              <a:t>l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pc="-1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4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pc="-4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00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,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202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0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  <a:latin typeface="Segoe UI"/>
                <a:cs typeface="Segoe UI"/>
              </a:rPr>
              <a:t>6</a:t>
            </a:fld>
            <a:endParaRPr dirty="0">
              <a:solidFill>
                <a:srgbClr val="002677"/>
              </a:solidFill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42580" y="2333132"/>
            <a:ext cx="450977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2200" b="1" spc="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200" b="1" spc="-10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2200" b="1" dirty="0">
                <a:solidFill>
                  <a:srgbClr val="FFFFFF"/>
                </a:solidFill>
                <a:latin typeface="Segoe UI"/>
                <a:cs typeface="Segoe UI"/>
              </a:rPr>
              <a:t>r </a:t>
            </a:r>
            <a:r>
              <a:rPr sz="2200" b="1" spc="-10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2200" b="1" spc="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200" b="1" spc="-10" dirty="0">
                <a:solidFill>
                  <a:srgbClr val="FFFFFF"/>
                </a:solidFill>
                <a:latin typeface="Segoe UI"/>
                <a:cs typeface="Segoe UI"/>
              </a:rPr>
              <a:t>nt</a:t>
            </a:r>
            <a:r>
              <a:rPr sz="2200" b="1" spc="-5" dirty="0">
                <a:solidFill>
                  <a:srgbClr val="FFFFFF"/>
                </a:solidFill>
                <a:latin typeface="Segoe UI"/>
                <a:cs typeface="Segoe UI"/>
              </a:rPr>
              <a:t>rib</a:t>
            </a:r>
            <a:r>
              <a:rPr sz="2200" b="1" spc="-10" dirty="0">
                <a:solidFill>
                  <a:srgbClr val="FFFFFF"/>
                </a:solidFill>
                <a:latin typeface="Segoe UI"/>
                <a:cs typeface="Segoe UI"/>
              </a:rPr>
              <a:t>ut</a:t>
            </a:r>
            <a:r>
              <a:rPr sz="2200" b="1" spc="-5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2200" b="1" spc="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200" b="1" dirty="0">
                <a:solidFill>
                  <a:srgbClr val="FFFFFF"/>
                </a:solidFill>
                <a:latin typeface="Segoe UI"/>
                <a:cs typeface="Segoe UI"/>
              </a:rPr>
              <a:t>n </a:t>
            </a:r>
            <a:r>
              <a:rPr sz="2200" spc="-10" dirty="0">
                <a:solidFill>
                  <a:srgbClr val="FFFFFF"/>
                </a:solidFill>
                <a:latin typeface="Segoe UI"/>
                <a:cs typeface="Segoe UI"/>
              </a:rPr>
              <a:t>[</a:t>
            </a:r>
            <a:r>
              <a:rPr sz="2200" spc="-5" dirty="0">
                <a:solidFill>
                  <a:srgbClr val="FFFFFF"/>
                </a:solidFill>
                <a:latin typeface="Segoe UI"/>
                <a:cs typeface="Segoe UI"/>
              </a:rPr>
              <a:t>1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0%</a:t>
            </a:r>
            <a:r>
              <a:rPr sz="2200" spc="-5" dirty="0">
                <a:solidFill>
                  <a:srgbClr val="FFFFFF"/>
                </a:solidFill>
                <a:latin typeface="Segoe UI"/>
                <a:cs typeface="Segoe UI"/>
              </a:rPr>
              <a:t> o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22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$50</a:t>
            </a:r>
            <a:r>
              <a:rPr sz="2200" spc="-5" dirty="0">
                <a:solidFill>
                  <a:srgbClr val="FFFFFF"/>
                </a:solidFill>
                <a:latin typeface="Segoe UI"/>
                <a:cs typeface="Segoe UI"/>
              </a:rPr>
              <a:t>,0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00</a:t>
            </a:r>
            <a:r>
              <a:rPr sz="2200" spc="-5" dirty="0">
                <a:solidFill>
                  <a:srgbClr val="FFFFFF"/>
                </a:solidFill>
                <a:latin typeface="Segoe UI"/>
                <a:cs typeface="Segoe UI"/>
              </a:rPr>
              <a:t>]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135610" y="2333132"/>
            <a:ext cx="84010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$5</a:t>
            </a:r>
            <a:r>
              <a:rPr sz="2200" spc="-5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000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42580" y="3210956"/>
            <a:ext cx="4300220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20"/>
              </a:lnSpc>
            </a:pPr>
            <a:r>
              <a:rPr sz="2200" b="1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200" b="1" spc="-5" dirty="0">
                <a:solidFill>
                  <a:srgbClr val="FFFFFF"/>
                </a:solidFill>
                <a:latin typeface="Segoe UI"/>
                <a:cs typeface="Segoe UI"/>
              </a:rPr>
              <a:t>mpl</a:t>
            </a:r>
            <a:r>
              <a:rPr sz="2200" b="1" spc="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200" b="1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2200" b="1" spc="-5" dirty="0">
                <a:solidFill>
                  <a:srgbClr val="FFFFFF"/>
                </a:solidFill>
                <a:latin typeface="Segoe UI"/>
                <a:cs typeface="Segoe UI"/>
              </a:rPr>
              <a:t>er</a:t>
            </a:r>
            <a:r>
              <a:rPr sz="2200" b="1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2200" b="1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200" b="1" spc="-10" dirty="0">
                <a:solidFill>
                  <a:srgbClr val="FFFFFF"/>
                </a:solidFill>
                <a:latin typeface="Segoe UI"/>
                <a:cs typeface="Segoe UI"/>
              </a:rPr>
              <a:t>tc</a:t>
            </a:r>
            <a:r>
              <a:rPr sz="2200" b="1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2200" b="1" spc="-5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2200" b="1" spc="-1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2200" b="1" dirty="0">
                <a:solidFill>
                  <a:srgbClr val="FFFFFF"/>
                </a:solidFill>
                <a:latin typeface="Segoe UI"/>
                <a:cs typeface="Segoe UI"/>
              </a:rPr>
              <a:t>g </a:t>
            </a:r>
            <a:r>
              <a:rPr sz="2200" b="1" spc="-10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2200" b="1" spc="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200" b="1" spc="-10" dirty="0">
                <a:solidFill>
                  <a:srgbClr val="FFFFFF"/>
                </a:solidFill>
                <a:latin typeface="Segoe UI"/>
                <a:cs typeface="Segoe UI"/>
              </a:rPr>
              <a:t>nt</a:t>
            </a:r>
            <a:r>
              <a:rPr sz="2200" b="1" spc="-5" dirty="0">
                <a:solidFill>
                  <a:srgbClr val="FFFFFF"/>
                </a:solidFill>
                <a:latin typeface="Segoe UI"/>
                <a:cs typeface="Segoe UI"/>
              </a:rPr>
              <a:t>rib</a:t>
            </a:r>
            <a:r>
              <a:rPr sz="2200" b="1" spc="-10" dirty="0">
                <a:solidFill>
                  <a:srgbClr val="FFFFFF"/>
                </a:solidFill>
                <a:latin typeface="Segoe UI"/>
                <a:cs typeface="Segoe UI"/>
              </a:rPr>
              <a:t>ut</a:t>
            </a:r>
            <a:r>
              <a:rPr sz="2200" b="1" spc="-5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2200" b="1" spc="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200" b="1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endParaRPr sz="2200">
              <a:latin typeface="Segoe UI"/>
              <a:cs typeface="Segoe UI"/>
            </a:endParaRPr>
          </a:p>
          <a:p>
            <a:pPr marL="12700">
              <a:lnSpc>
                <a:spcPts val="2520"/>
              </a:lnSpc>
            </a:pPr>
            <a:r>
              <a:rPr sz="2200" spc="-10" dirty="0">
                <a:solidFill>
                  <a:srgbClr val="FFFFFF"/>
                </a:solidFill>
                <a:latin typeface="Segoe UI"/>
                <a:cs typeface="Segoe UI"/>
              </a:rPr>
              <a:t>[</a:t>
            </a:r>
            <a:r>
              <a:rPr sz="2200" spc="-5" dirty="0">
                <a:solidFill>
                  <a:srgbClr val="FFFFFF"/>
                </a:solidFill>
                <a:latin typeface="Segoe UI"/>
                <a:cs typeface="Segoe UI"/>
              </a:rPr>
              <a:t>5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0%</a:t>
            </a:r>
            <a:r>
              <a:rPr sz="2200" spc="-5" dirty="0">
                <a:solidFill>
                  <a:srgbClr val="FFFFFF"/>
                </a:solidFill>
                <a:latin typeface="Segoe UI"/>
                <a:cs typeface="Segoe UI"/>
              </a:rPr>
              <a:t> up</a:t>
            </a:r>
            <a:r>
              <a:rPr sz="22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2200" spc="-5" dirty="0">
                <a:solidFill>
                  <a:srgbClr val="FFFFFF"/>
                </a:solidFill>
                <a:latin typeface="Segoe UI"/>
                <a:cs typeface="Segoe UI"/>
              </a:rPr>
              <a:t>o a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axi</a:t>
            </a:r>
            <a:r>
              <a:rPr sz="2200" spc="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2200" spc="-5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m </a:t>
            </a:r>
            <a:r>
              <a:rPr sz="2200" spc="-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22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3</a:t>
            </a:r>
            <a:r>
              <a:rPr sz="2200" spc="-5" dirty="0">
                <a:solidFill>
                  <a:srgbClr val="FFFFFF"/>
                </a:solidFill>
                <a:latin typeface="Segoe UI"/>
                <a:cs typeface="Segoe UI"/>
              </a:rPr>
              <a:t>%]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35610" y="3515756"/>
            <a:ext cx="84010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$1</a:t>
            </a:r>
            <a:r>
              <a:rPr sz="2200" spc="-5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500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42580" y="4408820"/>
            <a:ext cx="298577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200" b="1" spc="-5" dirty="0">
                <a:solidFill>
                  <a:srgbClr val="FFFFFF"/>
                </a:solidFill>
                <a:latin typeface="Segoe UI"/>
                <a:cs typeface="Segoe UI"/>
              </a:rPr>
              <a:t>mpl</a:t>
            </a:r>
            <a:r>
              <a:rPr sz="2200" b="1" spc="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200" b="1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2200" b="1" spc="-5" dirty="0">
                <a:solidFill>
                  <a:srgbClr val="FFFFFF"/>
                </a:solidFill>
                <a:latin typeface="Segoe UI"/>
                <a:cs typeface="Segoe UI"/>
              </a:rPr>
              <a:t>er</a:t>
            </a:r>
            <a:r>
              <a:rPr sz="2200" b="1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2200" b="1" spc="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200" b="1" spc="-10" dirty="0">
                <a:solidFill>
                  <a:srgbClr val="FFFFFF"/>
                </a:solidFill>
                <a:latin typeface="Segoe UI"/>
                <a:cs typeface="Segoe UI"/>
              </a:rPr>
              <a:t>nt</a:t>
            </a:r>
            <a:r>
              <a:rPr sz="2200" b="1" spc="-5" dirty="0">
                <a:solidFill>
                  <a:srgbClr val="FFFFFF"/>
                </a:solidFill>
                <a:latin typeface="Segoe UI"/>
                <a:cs typeface="Segoe UI"/>
              </a:rPr>
              <a:t>rib</a:t>
            </a:r>
            <a:r>
              <a:rPr sz="2200" b="1" spc="-10" dirty="0">
                <a:solidFill>
                  <a:srgbClr val="FFFFFF"/>
                </a:solidFill>
                <a:latin typeface="Segoe UI"/>
                <a:cs typeface="Segoe UI"/>
              </a:rPr>
              <a:t>ut</a:t>
            </a:r>
            <a:r>
              <a:rPr sz="2200" b="1" spc="-5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2200" b="1" spc="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200" b="1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156248" y="4408820"/>
            <a:ext cx="32766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FFFFFF"/>
                </a:solidFill>
                <a:latin typeface="Segoe UI"/>
                <a:cs typeface="Segoe UI"/>
              </a:rPr>
              <a:t>$0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9009" y="2311365"/>
            <a:ext cx="3971290" cy="234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5080">
              <a:lnSpc>
                <a:spcPct val="129600"/>
              </a:lnSpc>
            </a:pPr>
            <a:r>
              <a:rPr sz="2500" b="1" dirty="0">
                <a:solidFill>
                  <a:srgbClr val="3369FF"/>
                </a:solidFill>
                <a:latin typeface="Segoe UI"/>
                <a:cs typeface="Segoe UI"/>
              </a:rPr>
              <a:t>C</a:t>
            </a:r>
            <a:r>
              <a:rPr sz="2500" b="1" spc="-5" dirty="0">
                <a:solidFill>
                  <a:srgbClr val="3369FF"/>
                </a:solidFill>
                <a:latin typeface="Segoe UI"/>
                <a:cs typeface="Segoe UI"/>
              </a:rPr>
              <a:t>omp</a:t>
            </a:r>
            <a:r>
              <a:rPr sz="2500" b="1" dirty="0">
                <a:solidFill>
                  <a:srgbClr val="3369FF"/>
                </a:solidFill>
                <a:latin typeface="Segoe UI"/>
                <a:cs typeface="Segoe UI"/>
              </a:rPr>
              <a:t>any </a:t>
            </a:r>
            <a:r>
              <a:rPr sz="2500" b="1" spc="-5" dirty="0">
                <a:solidFill>
                  <a:srgbClr val="3369FF"/>
                </a:solidFill>
                <a:latin typeface="Segoe UI"/>
                <a:cs typeface="Segoe UI"/>
              </a:rPr>
              <a:t>m</a:t>
            </a:r>
            <a:r>
              <a:rPr sz="2500" b="1" dirty="0">
                <a:solidFill>
                  <a:srgbClr val="3369FF"/>
                </a:solidFill>
                <a:latin typeface="Segoe UI"/>
                <a:cs typeface="Segoe UI"/>
              </a:rPr>
              <a:t>atch</a:t>
            </a:r>
            <a:r>
              <a:rPr sz="2500" b="1" spc="-10" dirty="0">
                <a:solidFill>
                  <a:srgbClr val="3369FF"/>
                </a:solidFill>
                <a:latin typeface="Segoe UI"/>
                <a:cs typeface="Segoe UI"/>
              </a:rPr>
              <a:t> </a:t>
            </a:r>
            <a:r>
              <a:rPr sz="2500" b="1" dirty="0">
                <a:solidFill>
                  <a:srgbClr val="3369FF"/>
                </a:solidFill>
                <a:latin typeface="Segoe UI"/>
                <a:cs typeface="Segoe UI"/>
              </a:rPr>
              <a:t>can</a:t>
            </a:r>
            <a:r>
              <a:rPr sz="2500" b="1" spc="-5" dirty="0">
                <a:solidFill>
                  <a:srgbClr val="3369FF"/>
                </a:solidFill>
                <a:latin typeface="Segoe UI"/>
                <a:cs typeface="Segoe UI"/>
              </a:rPr>
              <a:t> m</a:t>
            </a:r>
            <a:r>
              <a:rPr sz="2500" b="1" dirty="0">
                <a:solidFill>
                  <a:srgbClr val="3369FF"/>
                </a:solidFill>
                <a:latin typeface="Segoe UI"/>
                <a:cs typeface="Segoe UI"/>
              </a:rPr>
              <a:t>ake a </a:t>
            </a:r>
            <a:r>
              <a:rPr sz="2500" b="1" spc="-5" dirty="0">
                <a:solidFill>
                  <a:srgbClr val="3369FF"/>
                </a:solidFill>
                <a:latin typeface="Segoe UI"/>
                <a:cs typeface="Segoe UI"/>
              </a:rPr>
              <a:t>b</a:t>
            </a:r>
            <a:r>
              <a:rPr sz="2500" b="1" dirty="0">
                <a:solidFill>
                  <a:srgbClr val="3369FF"/>
                </a:solidFill>
                <a:latin typeface="Segoe UI"/>
                <a:cs typeface="Segoe UI"/>
              </a:rPr>
              <a:t>ig</a:t>
            </a:r>
            <a:r>
              <a:rPr sz="2500" b="1" spc="-5" dirty="0">
                <a:solidFill>
                  <a:srgbClr val="3369FF"/>
                </a:solidFill>
                <a:latin typeface="Segoe UI"/>
                <a:cs typeface="Segoe UI"/>
              </a:rPr>
              <a:t> </a:t>
            </a:r>
            <a:r>
              <a:rPr sz="2500" b="1" dirty="0">
                <a:solidFill>
                  <a:srgbClr val="3369FF"/>
                </a:solidFill>
                <a:latin typeface="Segoe UI"/>
                <a:cs typeface="Segoe UI"/>
              </a:rPr>
              <a:t>diff</a:t>
            </a:r>
            <a:r>
              <a:rPr sz="2500" b="1" spc="-5" dirty="0">
                <a:solidFill>
                  <a:srgbClr val="3369FF"/>
                </a:solidFill>
                <a:latin typeface="Segoe UI"/>
                <a:cs typeface="Segoe UI"/>
              </a:rPr>
              <a:t>e</a:t>
            </a:r>
            <a:r>
              <a:rPr sz="2500" b="1" dirty="0">
                <a:solidFill>
                  <a:srgbClr val="3369FF"/>
                </a:solidFill>
                <a:latin typeface="Segoe UI"/>
                <a:cs typeface="Segoe UI"/>
              </a:rPr>
              <a:t>r</a:t>
            </a:r>
            <a:r>
              <a:rPr sz="2500" b="1" spc="-5" dirty="0">
                <a:solidFill>
                  <a:srgbClr val="3369FF"/>
                </a:solidFill>
                <a:latin typeface="Segoe UI"/>
                <a:cs typeface="Segoe UI"/>
              </a:rPr>
              <a:t>e</a:t>
            </a:r>
            <a:r>
              <a:rPr sz="2500" b="1" dirty="0">
                <a:solidFill>
                  <a:srgbClr val="3369FF"/>
                </a:solidFill>
                <a:latin typeface="Segoe UI"/>
                <a:cs typeface="Segoe UI"/>
              </a:rPr>
              <a:t>nc</a:t>
            </a:r>
            <a:r>
              <a:rPr sz="2500" b="1" spc="-5" dirty="0">
                <a:solidFill>
                  <a:srgbClr val="3369FF"/>
                </a:solidFill>
                <a:latin typeface="Segoe UI"/>
                <a:cs typeface="Segoe UI"/>
              </a:rPr>
              <a:t>e</a:t>
            </a:r>
            <a:r>
              <a:rPr sz="2500" b="1" dirty="0">
                <a:solidFill>
                  <a:srgbClr val="3369FF"/>
                </a:solidFill>
                <a:latin typeface="Segoe UI"/>
                <a:cs typeface="Segoe UI"/>
              </a:rPr>
              <a:t>!</a:t>
            </a:r>
            <a:endParaRPr sz="2500">
              <a:latin typeface="Segoe UI"/>
              <a:cs typeface="Segoe UI"/>
            </a:endParaRPr>
          </a:p>
          <a:p>
            <a:pPr marL="303530" indent="-290830">
              <a:lnSpc>
                <a:spcPct val="100000"/>
              </a:lnSpc>
              <a:spcBef>
                <a:spcPts val="2090"/>
              </a:spcBef>
              <a:buFont typeface="Courier New"/>
              <a:buChar char="o"/>
              <a:tabLst>
                <a:tab pos="303530" algn="l"/>
              </a:tabLst>
            </a:pP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mp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y m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: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[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XX]</a:t>
            </a:r>
            <a:endParaRPr sz="1800">
              <a:latin typeface="Segoe UI"/>
              <a:cs typeface="Segoe UI"/>
            </a:endParaRPr>
          </a:p>
          <a:p>
            <a:pPr marL="303530" indent="-290830">
              <a:lnSpc>
                <a:spcPct val="100000"/>
              </a:lnSpc>
              <a:spcBef>
                <a:spcPts val="1560"/>
              </a:spcBef>
              <a:buFont typeface="Courier New"/>
              <a:buChar char="o"/>
              <a:tabLst>
                <a:tab pos="303530" algn="l"/>
              </a:tabLst>
            </a:pP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P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ro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f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-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har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g: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[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XX]</a:t>
            </a:r>
            <a:endParaRPr sz="1800">
              <a:latin typeface="Segoe UI"/>
              <a:cs typeface="Segoe UI"/>
            </a:endParaRPr>
          </a:p>
          <a:p>
            <a:pPr marL="303530" indent="-290830">
              <a:lnSpc>
                <a:spcPct val="100000"/>
              </a:lnSpc>
              <a:spcBef>
                <a:spcPts val="1630"/>
              </a:spcBef>
              <a:buFont typeface="Courier New"/>
              <a:buChar char="o"/>
              <a:tabLst>
                <a:tab pos="303530" algn="l"/>
              </a:tabLst>
            </a:pPr>
            <a:r>
              <a:rPr sz="1800" spc="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af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ar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b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or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: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[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XX]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72400" y="5195454"/>
            <a:ext cx="6400800" cy="7683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82245">
              <a:lnSpc>
                <a:spcPct val="100000"/>
              </a:lnSpc>
              <a:tabLst>
                <a:tab pos="5375275" algn="l"/>
              </a:tabLst>
            </a:pP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To</a:t>
            </a:r>
            <a:r>
              <a:rPr sz="2000" b="1" spc="-5" dirty="0">
                <a:solidFill>
                  <a:srgbClr val="002577"/>
                </a:solidFill>
                <a:latin typeface="Segoe UI"/>
                <a:cs typeface="Segoe UI"/>
              </a:rPr>
              <a:t>ta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20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nnu</a:t>
            </a:r>
            <a:r>
              <a:rPr sz="2000" b="1" spc="-5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20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con</a:t>
            </a:r>
            <a:r>
              <a:rPr sz="2000" b="1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2000" b="1" spc="-1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2000" b="1" spc="-5" dirty="0">
                <a:solidFill>
                  <a:srgbClr val="002577"/>
                </a:solidFill>
                <a:latin typeface="Segoe UI"/>
                <a:cs typeface="Segoe UI"/>
              </a:rPr>
              <a:t>b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2000" b="1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2000" b="1" spc="-1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on	</a:t>
            </a:r>
            <a:r>
              <a:rPr sz="2000" b="1" spc="-5" dirty="0">
                <a:solidFill>
                  <a:srgbClr val="002577"/>
                </a:solidFill>
                <a:latin typeface="Segoe UI"/>
                <a:cs typeface="Segoe UI"/>
              </a:rPr>
              <a:t>$6,500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C373BD-DB9F-4410-BE18-45BFAFC2C676}"/>
              </a:ext>
            </a:extLst>
          </p:cNvPr>
          <p:cNvSpPr txBox="1"/>
          <p:nvPr/>
        </p:nvSpPr>
        <p:spPr>
          <a:xfrm>
            <a:off x="4572000" y="1295400"/>
            <a:ext cx="220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Applicable to Corporate 401(k) and only if part of the plan features; insert a new slide without profit sharing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P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ep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fo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4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c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pc="-4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fo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rt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b</a:t>
            </a:r>
            <a:r>
              <a:rPr spc="-10" dirty="0">
                <a:solidFill>
                  <a:srgbClr val="002677"/>
                </a:solidFill>
                <a:latin typeface="Segoe UI"/>
                <a:cs typeface="Segoe UI"/>
              </a:rPr>
              <a:t>l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pc="-1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4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pc="-4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00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,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202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0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  <a:latin typeface="Segoe UI"/>
                <a:cs typeface="Segoe UI"/>
              </a:rPr>
              <a:t>7</a:t>
            </a:fld>
            <a:endParaRPr dirty="0">
              <a:solidFill>
                <a:srgbClr val="002677"/>
              </a:solidFill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dirty="0">
                <a:solidFill>
                  <a:srgbClr val="002677"/>
                </a:solidFill>
              </a:rPr>
              <a:t>Yo</a:t>
            </a:r>
            <a:r>
              <a:rPr spc="-10" dirty="0">
                <a:solidFill>
                  <a:srgbClr val="002677"/>
                </a:solidFill>
              </a:rPr>
              <a:t>u</a:t>
            </a:r>
            <a:r>
              <a:rPr spc="-5" dirty="0">
                <a:solidFill>
                  <a:srgbClr val="002677"/>
                </a:solidFill>
              </a:rPr>
              <a:t>r</a:t>
            </a:r>
            <a:r>
              <a:rPr spc="-10" dirty="0">
                <a:solidFill>
                  <a:srgbClr val="002677"/>
                </a:solidFill>
              </a:rPr>
              <a:t> em</a:t>
            </a:r>
            <a:r>
              <a:rPr dirty="0">
                <a:solidFill>
                  <a:srgbClr val="002677"/>
                </a:solidFill>
              </a:rPr>
              <a:t>p</a:t>
            </a:r>
            <a:r>
              <a:rPr spc="5" dirty="0">
                <a:solidFill>
                  <a:srgbClr val="002677"/>
                </a:solidFill>
              </a:rPr>
              <a:t>l</a:t>
            </a:r>
            <a:r>
              <a:rPr spc="-5" dirty="0">
                <a:solidFill>
                  <a:srgbClr val="002677"/>
                </a:solidFill>
              </a:rPr>
              <a:t>o</a:t>
            </a:r>
            <a:r>
              <a:rPr dirty="0">
                <a:solidFill>
                  <a:srgbClr val="002677"/>
                </a:solidFill>
              </a:rPr>
              <a:t>y</a:t>
            </a:r>
            <a:r>
              <a:rPr spc="-10" dirty="0">
                <a:solidFill>
                  <a:srgbClr val="002677"/>
                </a:solidFill>
              </a:rPr>
              <a:t>er</a:t>
            </a:r>
            <a:r>
              <a:rPr spc="-5" dirty="0">
                <a:solidFill>
                  <a:srgbClr val="002677"/>
                </a:solidFill>
                <a:latin typeface="Arial"/>
                <a:cs typeface="Arial"/>
              </a:rPr>
              <a:t>’</a:t>
            </a:r>
            <a:r>
              <a:rPr spc="-5" dirty="0">
                <a:solidFill>
                  <a:srgbClr val="002677"/>
                </a:solidFill>
              </a:rPr>
              <a:t>s </a:t>
            </a:r>
            <a:r>
              <a:rPr spc="-10" dirty="0">
                <a:solidFill>
                  <a:srgbClr val="002677"/>
                </a:solidFill>
              </a:rPr>
              <a:t>c</a:t>
            </a:r>
            <a:r>
              <a:rPr spc="-5" dirty="0">
                <a:solidFill>
                  <a:srgbClr val="002677"/>
                </a:solidFill>
              </a:rPr>
              <a:t>o</a:t>
            </a:r>
            <a:r>
              <a:rPr spc="-10" dirty="0">
                <a:solidFill>
                  <a:srgbClr val="002677"/>
                </a:solidFill>
              </a:rPr>
              <a:t>n</a:t>
            </a:r>
            <a:r>
              <a:rPr dirty="0">
                <a:solidFill>
                  <a:srgbClr val="002677"/>
                </a:solidFill>
              </a:rPr>
              <a:t>t</a:t>
            </a:r>
            <a:r>
              <a:rPr spc="-15" dirty="0">
                <a:solidFill>
                  <a:srgbClr val="002677"/>
                </a:solidFill>
              </a:rPr>
              <a:t>r</a:t>
            </a:r>
            <a:r>
              <a:rPr dirty="0">
                <a:solidFill>
                  <a:srgbClr val="002677"/>
                </a:solidFill>
              </a:rPr>
              <a:t>ib</a:t>
            </a:r>
            <a:r>
              <a:rPr spc="-10" dirty="0">
                <a:solidFill>
                  <a:srgbClr val="002677"/>
                </a:solidFill>
              </a:rPr>
              <a:t>u</a:t>
            </a:r>
            <a:r>
              <a:rPr dirty="0">
                <a:solidFill>
                  <a:srgbClr val="002677"/>
                </a:solidFill>
              </a:rPr>
              <a:t>ti</a:t>
            </a:r>
            <a:r>
              <a:rPr spc="-5" dirty="0">
                <a:solidFill>
                  <a:srgbClr val="002677"/>
                </a:solidFill>
              </a:rPr>
              <a:t>o</a:t>
            </a:r>
            <a:r>
              <a:rPr spc="-10" dirty="0">
                <a:solidFill>
                  <a:srgbClr val="002677"/>
                </a:solidFill>
              </a:rPr>
              <a:t>n</a:t>
            </a:r>
            <a:r>
              <a:rPr spc="-5" dirty="0">
                <a:solidFill>
                  <a:srgbClr val="002677"/>
                </a:solidFill>
              </a:rPr>
              <a:t>s</a:t>
            </a:r>
            <a:r>
              <a:rPr dirty="0">
                <a:solidFill>
                  <a:srgbClr val="002677"/>
                </a:solidFill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10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2677"/>
                </a:solidFill>
              </a:rPr>
              <a:t>v</a:t>
            </a:r>
            <a:r>
              <a:rPr spc="-10" dirty="0">
                <a:solidFill>
                  <a:srgbClr val="002677"/>
                </a:solidFill>
              </a:rPr>
              <a:t>es</a:t>
            </a:r>
            <a:r>
              <a:rPr spc="-5" dirty="0">
                <a:solidFill>
                  <a:srgbClr val="002677"/>
                </a:solidFill>
              </a:rPr>
              <a:t>t</a:t>
            </a:r>
            <a:r>
              <a:rPr spc="5" dirty="0">
                <a:solidFill>
                  <a:srgbClr val="002677"/>
                </a:solidFill>
              </a:rPr>
              <a:t>i</a:t>
            </a:r>
            <a:r>
              <a:rPr spc="-5" dirty="0">
                <a:solidFill>
                  <a:srgbClr val="002677"/>
                </a:solidFill>
              </a:rPr>
              <a:t>n</a:t>
            </a:r>
            <a:r>
              <a:rPr dirty="0">
                <a:solidFill>
                  <a:srgbClr val="002677"/>
                </a:solidFill>
              </a:rPr>
              <a:t>g</a:t>
            </a:r>
            <a:r>
              <a:rPr spc="-10" dirty="0">
                <a:solidFill>
                  <a:srgbClr val="002677"/>
                </a:solidFill>
              </a:rPr>
              <a:t> sc</a:t>
            </a:r>
            <a:r>
              <a:rPr spc="5" dirty="0">
                <a:solidFill>
                  <a:srgbClr val="002677"/>
                </a:solidFill>
              </a:rPr>
              <a:t>h</a:t>
            </a:r>
            <a:r>
              <a:rPr spc="-10" dirty="0">
                <a:solidFill>
                  <a:srgbClr val="002677"/>
                </a:solidFill>
              </a:rPr>
              <a:t>e</a:t>
            </a:r>
            <a:r>
              <a:rPr spc="-5" dirty="0">
                <a:solidFill>
                  <a:srgbClr val="002677"/>
                </a:solidFill>
              </a:rPr>
              <a:t>du</a:t>
            </a:r>
            <a:r>
              <a:rPr spc="5" dirty="0">
                <a:solidFill>
                  <a:srgbClr val="002677"/>
                </a:solidFill>
              </a:rPr>
              <a:t>l</a:t>
            </a:r>
            <a:r>
              <a:rPr dirty="0">
                <a:solidFill>
                  <a:srgbClr val="002677"/>
                </a:solidFill>
              </a:rPr>
              <a:t>e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0851" y="2168546"/>
          <a:ext cx="13373099" cy="42554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9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9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095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946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3714">
                <a:tc>
                  <a:txBody>
                    <a:bodyPr/>
                    <a:lstStyle/>
                    <a:p>
                      <a:pPr marL="175895" marR="478155">
                        <a:lnSpc>
                          <a:spcPct val="100000"/>
                        </a:lnSpc>
                      </a:pPr>
                      <a:r>
                        <a:rPr sz="2000" b="1" spc="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H</a:t>
                      </a:r>
                      <a:r>
                        <a:rPr sz="20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ow </a:t>
                      </a:r>
                      <a:r>
                        <a:rPr sz="2000" b="1" spc="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m</a:t>
                      </a:r>
                      <a:r>
                        <a:rPr sz="20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uch</a:t>
                      </a:r>
                      <a:r>
                        <a:rPr sz="2000" b="1" spc="-10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 i</a:t>
                      </a:r>
                      <a:r>
                        <a:rPr sz="20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s</a:t>
                      </a:r>
                      <a:r>
                        <a:rPr sz="2000" b="1" spc="-10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y</a:t>
                      </a:r>
                      <a:r>
                        <a:rPr sz="20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ours</a:t>
                      </a:r>
                      <a:r>
                        <a:rPr sz="2000" b="1" spc="-10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t</a:t>
                      </a:r>
                      <a:r>
                        <a:rPr sz="20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o </a:t>
                      </a:r>
                      <a:r>
                        <a:rPr sz="2000" b="1" spc="-10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k</a:t>
                      </a:r>
                      <a:r>
                        <a:rPr sz="2000" b="1" spc="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e</a:t>
                      </a:r>
                      <a:r>
                        <a:rPr sz="20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ep</a:t>
                      </a:r>
                      <a:r>
                        <a:rPr sz="20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sz="20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f</a:t>
                      </a:r>
                      <a:r>
                        <a:rPr sz="2000" b="1" spc="-10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y</a:t>
                      </a:r>
                      <a:r>
                        <a:rPr sz="20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ou </a:t>
                      </a:r>
                      <a:r>
                        <a:rPr sz="2000" b="1" spc="-10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l</a:t>
                      </a:r>
                      <a:r>
                        <a:rPr sz="2000" b="1" spc="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e</a:t>
                      </a:r>
                      <a:r>
                        <a:rPr sz="20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a</a:t>
                      </a:r>
                      <a:r>
                        <a:rPr sz="20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v</a:t>
                      </a:r>
                      <a:r>
                        <a:rPr sz="2000" b="1" spc="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e</a:t>
                      </a:r>
                      <a:r>
                        <a:rPr sz="2000" b="1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?</a:t>
                      </a:r>
                      <a:endParaRPr sz="20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3369FF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endParaRPr sz="20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257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908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Y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e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a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rs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of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s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e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rv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ce</a:t>
                      </a:r>
                      <a:endParaRPr sz="20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3369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6A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[1]</a:t>
                      </a:r>
                      <a:endParaRPr sz="20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R w="6350">
                      <a:solidFill>
                        <a:srgbClr val="002577"/>
                      </a:solidFill>
                      <a:prstDash val="solid"/>
                    </a:lnR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0025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[2]</a:t>
                      </a:r>
                      <a:endParaRPr sz="20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002577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0025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[3]</a:t>
                      </a:r>
                      <a:endParaRPr sz="20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0025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[4]</a:t>
                      </a:r>
                      <a:endParaRPr sz="20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0025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[5]</a:t>
                      </a:r>
                      <a:endParaRPr sz="20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2577"/>
                      </a:solidFill>
                      <a:prstDash val="solid"/>
                    </a:lnR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0025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3369FF"/>
                          </a:solidFill>
                          <a:latin typeface="Segoe UI"/>
                          <a:cs typeface="Segoe UI"/>
                        </a:rPr>
                        <a:t>[6]</a:t>
                      </a:r>
                      <a:endParaRPr sz="20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002577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00257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908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C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omp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a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n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y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m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at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c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h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6A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[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0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%]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R w="6350">
                      <a:solidFill>
                        <a:srgbClr val="002577"/>
                      </a:solidFill>
                      <a:prstDash val="solid"/>
                    </a:lnR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0025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[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20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%]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002577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0025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[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40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%]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0025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[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60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%]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0025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[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80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%]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2577"/>
                      </a:solidFill>
                      <a:prstDash val="solid"/>
                    </a:lnR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0025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403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[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100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%]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002577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00257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908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Pr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ofi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t-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sh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ar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i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n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g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6A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[</a:t>
                      </a:r>
                      <a:r>
                        <a:rPr sz="1600" spc="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XX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%]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R w="6350">
                      <a:solidFill>
                        <a:srgbClr val="002577"/>
                      </a:solidFill>
                      <a:prstDash val="solid"/>
                    </a:lnR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0025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[</a:t>
                      </a:r>
                      <a:r>
                        <a:rPr sz="1600" spc="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XX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%]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002577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0025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[</a:t>
                      </a:r>
                      <a:r>
                        <a:rPr sz="1600" spc="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XX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%]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0025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[</a:t>
                      </a:r>
                      <a:r>
                        <a:rPr sz="1600" spc="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XX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%]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0025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[</a:t>
                      </a:r>
                      <a:r>
                        <a:rPr sz="1600" spc="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XX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%]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2577"/>
                      </a:solidFill>
                      <a:prstDash val="solid"/>
                    </a:lnR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0025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[</a:t>
                      </a:r>
                      <a:r>
                        <a:rPr sz="1600" spc="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XX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%]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002577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00257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056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Sa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f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e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H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ar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bo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r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336AFF"/>
                    </a:solidFill>
                  </a:tcPr>
                </a:tc>
                <a:tc>
                  <a:txBody>
                    <a:bodyPr/>
                    <a:lstStyle/>
                    <a:p>
                      <a:pPr marL="50736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[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100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%]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R w="6350">
                      <a:solidFill>
                        <a:srgbClr val="002577"/>
                      </a:solidFill>
                      <a:prstDash val="solid"/>
                    </a:lnR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181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[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100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%]</a:t>
                      </a:r>
                      <a:endParaRPr sz="16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002577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73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[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100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%]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720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[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100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%]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[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100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%]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2577"/>
                      </a:solidFill>
                      <a:prstDash val="solid"/>
                    </a:lnR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403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[</a:t>
                      </a:r>
                      <a:r>
                        <a:rPr sz="1600" spc="-5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100</a:t>
                      </a:r>
                      <a:r>
                        <a:rPr sz="1600" dirty="0">
                          <a:solidFill>
                            <a:srgbClr val="002577"/>
                          </a:solidFill>
                          <a:latin typeface="Segoe UI"/>
                          <a:cs typeface="Segoe UI"/>
                        </a:rPr>
                        <a:t>%]</a:t>
                      </a:r>
                      <a:endParaRPr sz="16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6350">
                      <a:solidFill>
                        <a:srgbClr val="002577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2577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83DE40C-BAC7-45DC-9C94-EA80D828AFF2}"/>
              </a:ext>
            </a:extLst>
          </p:cNvPr>
          <p:cNvSpPr txBox="1"/>
          <p:nvPr/>
        </p:nvSpPr>
        <p:spPr>
          <a:xfrm>
            <a:off x="4572000" y="1295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Applicable to Corporate 401(k) and only if part of the plan features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1" y="2743200"/>
            <a:ext cx="6764655" cy="0"/>
          </a:xfrm>
          <a:custGeom>
            <a:avLst/>
            <a:gdLst/>
            <a:ahLst/>
            <a:cxnLst/>
            <a:rect l="l" t="t" r="r" b="b"/>
            <a:pathLst>
              <a:path w="6764655">
                <a:moveTo>
                  <a:pt x="0" y="0"/>
                </a:moveTo>
                <a:lnTo>
                  <a:pt x="6764435" y="1"/>
                </a:lnTo>
              </a:path>
            </a:pathLst>
          </a:custGeom>
          <a:ln w="6350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92380" y="2743200"/>
            <a:ext cx="6781165" cy="0"/>
          </a:xfrm>
          <a:custGeom>
            <a:avLst/>
            <a:gdLst/>
            <a:ahLst/>
            <a:cxnLst/>
            <a:rect l="l" t="t" r="r" b="b"/>
            <a:pathLst>
              <a:path w="6781165">
                <a:moveTo>
                  <a:pt x="0" y="0"/>
                </a:moveTo>
                <a:lnTo>
                  <a:pt x="6780821" y="1"/>
                </a:lnTo>
              </a:path>
            </a:pathLst>
          </a:custGeom>
          <a:ln w="6350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200" y="5029200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>
                <a:moveTo>
                  <a:pt x="0" y="0"/>
                </a:moveTo>
                <a:lnTo>
                  <a:pt x="77180" y="0"/>
                </a:lnTo>
              </a:path>
            </a:pathLst>
          </a:custGeom>
          <a:ln w="6350">
            <a:solidFill>
              <a:srgbClr val="002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800088"/>
            <a:ext cx="2206752" cy="1429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dirty="0">
                <a:solidFill>
                  <a:srgbClr val="002677"/>
                </a:solidFill>
              </a:rPr>
              <a:t>Yo</a:t>
            </a:r>
            <a:r>
              <a:rPr spc="-10" dirty="0">
                <a:solidFill>
                  <a:srgbClr val="002677"/>
                </a:solidFill>
              </a:rPr>
              <a:t>u</a:t>
            </a:r>
            <a:r>
              <a:rPr spc="-5" dirty="0">
                <a:solidFill>
                  <a:srgbClr val="002677"/>
                </a:solidFill>
              </a:rPr>
              <a:t>r</a:t>
            </a:r>
            <a:r>
              <a:rPr spc="-10" dirty="0">
                <a:solidFill>
                  <a:srgbClr val="002677"/>
                </a:solidFill>
              </a:rPr>
              <a:t> c</a:t>
            </a:r>
            <a:r>
              <a:rPr spc="-5" dirty="0">
                <a:solidFill>
                  <a:srgbClr val="002677"/>
                </a:solidFill>
              </a:rPr>
              <a:t>o</a:t>
            </a:r>
            <a:r>
              <a:rPr spc="-10" dirty="0">
                <a:solidFill>
                  <a:srgbClr val="002677"/>
                </a:solidFill>
              </a:rPr>
              <a:t>n</a:t>
            </a:r>
            <a:r>
              <a:rPr spc="-5" dirty="0">
                <a:solidFill>
                  <a:srgbClr val="002677"/>
                </a:solidFill>
              </a:rPr>
              <a:t>t</a:t>
            </a:r>
            <a:r>
              <a:rPr spc="-10" dirty="0">
                <a:solidFill>
                  <a:srgbClr val="002677"/>
                </a:solidFill>
              </a:rPr>
              <a:t>r</a:t>
            </a:r>
            <a:r>
              <a:rPr spc="5" dirty="0">
                <a:solidFill>
                  <a:srgbClr val="002677"/>
                </a:solidFill>
              </a:rPr>
              <a:t>i</a:t>
            </a:r>
            <a:r>
              <a:rPr dirty="0">
                <a:solidFill>
                  <a:srgbClr val="002677"/>
                </a:solidFill>
              </a:rPr>
              <a:t>b</a:t>
            </a:r>
            <a:r>
              <a:rPr spc="-10" dirty="0">
                <a:solidFill>
                  <a:srgbClr val="002677"/>
                </a:solidFill>
              </a:rPr>
              <a:t>u</a:t>
            </a:r>
            <a:r>
              <a:rPr spc="-5" dirty="0">
                <a:solidFill>
                  <a:srgbClr val="002677"/>
                </a:solidFill>
              </a:rPr>
              <a:t>t</a:t>
            </a:r>
            <a:r>
              <a:rPr spc="5" dirty="0">
                <a:solidFill>
                  <a:srgbClr val="002677"/>
                </a:solidFill>
              </a:rPr>
              <a:t>i</a:t>
            </a:r>
            <a:r>
              <a:rPr spc="-5" dirty="0">
                <a:solidFill>
                  <a:srgbClr val="002677"/>
                </a:solidFill>
              </a:rPr>
              <a:t>o</a:t>
            </a:r>
            <a:r>
              <a:rPr spc="-10" dirty="0">
                <a:solidFill>
                  <a:srgbClr val="002677"/>
                </a:solidFill>
              </a:rPr>
              <a:t>n</a:t>
            </a:r>
            <a:r>
              <a:rPr spc="-5" dirty="0">
                <a:solidFill>
                  <a:srgbClr val="002677"/>
                </a:solidFill>
              </a:rPr>
              <a:t>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4916" y="2786556"/>
            <a:ext cx="481139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2577"/>
                </a:solidFill>
                <a:latin typeface="Segoe UI"/>
                <a:cs typeface="Segoe UI"/>
              </a:rPr>
              <a:t>Ma</a:t>
            </a:r>
            <a:r>
              <a:rPr sz="2000" b="1" spc="-10" dirty="0">
                <a:solidFill>
                  <a:srgbClr val="002577"/>
                </a:solidFill>
                <a:latin typeface="Segoe UI"/>
                <a:cs typeface="Segoe UI"/>
              </a:rPr>
              <a:t>k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2000" b="1" spc="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con</a:t>
            </a:r>
            <a:r>
              <a:rPr sz="2000" b="1" spc="-5" dirty="0">
                <a:solidFill>
                  <a:srgbClr val="002577"/>
                </a:solidFill>
                <a:latin typeface="Segoe UI"/>
                <a:cs typeface="Segoe UI"/>
              </a:rPr>
              <a:t>tr</a:t>
            </a:r>
            <a:r>
              <a:rPr sz="2000" b="1" spc="-1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2000" b="1" spc="-5" dirty="0">
                <a:solidFill>
                  <a:srgbClr val="002577"/>
                </a:solidFill>
                <a:latin typeface="Segoe UI"/>
                <a:cs typeface="Segoe UI"/>
              </a:rPr>
              <a:t>b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2000" b="1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2000" b="1" spc="-1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ons</a:t>
            </a:r>
            <a:r>
              <a:rPr sz="20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002577"/>
                </a:solidFill>
                <a:latin typeface="Segoe UI"/>
                <a:cs typeface="Segoe UI"/>
              </a:rPr>
              <a:t>fr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om</a:t>
            </a:r>
            <a:r>
              <a:rPr sz="2000" b="1" spc="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000" b="1" spc="-5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our </a:t>
            </a:r>
            <a:r>
              <a:rPr sz="2000" b="1" spc="-5" dirty="0">
                <a:solidFill>
                  <a:srgbClr val="002577"/>
                </a:solidFill>
                <a:latin typeface="Segoe UI"/>
                <a:cs typeface="Segoe UI"/>
              </a:rPr>
              <a:t>pay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2000" b="1" spc="-5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2000" b="1" spc="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ck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74701" y="2786556"/>
            <a:ext cx="355727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2000" b="1" spc="-10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2000" b="1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000" b="1" spc="5" dirty="0">
                <a:solidFill>
                  <a:srgbClr val="002577"/>
                </a:solidFill>
                <a:latin typeface="Segoe UI"/>
                <a:cs typeface="Segoe UI"/>
              </a:rPr>
              <a:t>m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on</a:t>
            </a:r>
            <a:r>
              <a:rPr sz="2000" b="1" spc="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2000" b="1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000" b="1" spc="-1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2000" b="1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o </a:t>
            </a:r>
            <a:r>
              <a:rPr sz="2000" b="1" spc="-5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our </a:t>
            </a:r>
            <a:r>
              <a:rPr sz="2000" b="1" spc="-5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2000" b="1" dirty="0">
                <a:solidFill>
                  <a:srgbClr val="002577"/>
                </a:solidFill>
                <a:latin typeface="Segoe UI"/>
                <a:cs typeface="Segoe UI"/>
              </a:rPr>
              <a:t>ccount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4976" y="3425907"/>
            <a:ext cx="1653539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75"/>
              </a:lnSpc>
            </a:pPr>
            <a:r>
              <a:rPr sz="1800" dirty="0">
                <a:solidFill>
                  <a:srgbClr val="002677"/>
                </a:solidFill>
                <a:latin typeface="Courier New"/>
                <a:cs typeface="Courier New"/>
              </a:rPr>
              <a:t>o</a:t>
            </a:r>
            <a:r>
              <a:rPr sz="1800" spc="125" dirty="0">
                <a:solidFill>
                  <a:srgbClr val="002677"/>
                </a:solidFill>
                <a:latin typeface="Courier New"/>
                <a:cs typeface="Courier New"/>
              </a:rPr>
              <a:t> 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P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et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x</a:t>
            </a:r>
            <a:endParaRPr sz="1800">
              <a:latin typeface="Segoe UI"/>
              <a:cs typeface="Segoe UI"/>
            </a:endParaRPr>
          </a:p>
          <a:p>
            <a:pPr marL="303530">
              <a:lnSpc>
                <a:spcPts val="2075"/>
              </a:lnSpc>
            </a:pP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b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15200" y="4759330"/>
            <a:ext cx="6858000" cy="2578100"/>
          </a:xfrm>
          <a:custGeom>
            <a:avLst/>
            <a:gdLst/>
            <a:ahLst/>
            <a:cxnLst/>
            <a:rect l="l" t="t" r="r" b="b"/>
            <a:pathLst>
              <a:path w="6858000" h="2578100">
                <a:moveTo>
                  <a:pt x="0" y="0"/>
                </a:moveTo>
                <a:lnTo>
                  <a:pt x="6858000" y="0"/>
                </a:lnTo>
                <a:lnTo>
                  <a:pt x="6858000" y="2578095"/>
                </a:lnTo>
                <a:lnTo>
                  <a:pt x="0" y="25780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393104" y="3410667"/>
            <a:ext cx="3507104" cy="271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2677"/>
                </a:solidFill>
                <a:latin typeface="Courier New"/>
                <a:cs typeface="Courier New"/>
              </a:rPr>
              <a:t>o</a:t>
            </a:r>
            <a:r>
              <a:rPr sz="1800" spc="125" dirty="0">
                <a:solidFill>
                  <a:srgbClr val="002677"/>
                </a:solidFill>
                <a:latin typeface="Courier New"/>
                <a:cs typeface="Courier New"/>
              </a:rPr>
              <a:t> 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Fr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m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re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em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 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cc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oun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29443" y="3425907"/>
            <a:ext cx="283146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2895" marR="5080" indent="-290830">
              <a:lnSpc>
                <a:spcPts val="1989"/>
              </a:lnSpc>
            </a:pPr>
            <a:r>
              <a:rPr sz="1800" dirty="0">
                <a:solidFill>
                  <a:srgbClr val="002677"/>
                </a:solidFill>
                <a:latin typeface="Courier New"/>
                <a:cs typeface="Courier New"/>
              </a:rPr>
              <a:t>o</a:t>
            </a:r>
            <a:r>
              <a:rPr sz="1800" spc="125" dirty="0">
                <a:solidFill>
                  <a:srgbClr val="002677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fte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-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x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th 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b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8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s,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if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 a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v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il</a:t>
            </a:r>
            <a:r>
              <a:rPr sz="18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800" spc="-5" dirty="0">
                <a:solidFill>
                  <a:srgbClr val="002577"/>
                </a:solidFill>
                <a:latin typeface="Segoe UI"/>
                <a:cs typeface="Segoe UI"/>
              </a:rPr>
              <a:t>b</a:t>
            </a:r>
            <a:r>
              <a:rPr sz="1800" dirty="0">
                <a:solidFill>
                  <a:srgbClr val="002577"/>
                </a:solidFill>
                <a:latin typeface="Segoe UI"/>
                <a:cs typeface="Segoe UI"/>
              </a:rPr>
              <a:t>le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7838" y="4986817"/>
            <a:ext cx="4633595" cy="276999"/>
          </a:xfrm>
          <a:prstGeom prst="rect">
            <a:avLst/>
          </a:prstGeom>
          <a:solidFill>
            <a:srgbClr val="3369FF"/>
          </a:solidFill>
        </p:spPr>
        <p:txBody>
          <a:bodyPr vert="horz" wrap="square" lIns="0" tIns="0" rIns="0" bIns="0" rtlCol="0">
            <a:spAutoFit/>
          </a:bodyPr>
          <a:lstStyle/>
          <a:p>
            <a:pPr marL="72644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Up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 to</a:t>
            </a:r>
            <a:r>
              <a:rPr sz="18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lang="en-US" spc="-15" dirty="0">
                <a:solidFill>
                  <a:srgbClr val="FFFFFF"/>
                </a:solidFill>
                <a:latin typeface="Segoe UI"/>
                <a:cs typeface="Segoe UI"/>
              </a:rPr>
              <a:t>{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100%</a:t>
            </a:r>
            <a:r>
              <a:rPr lang="en-US" sz="1800" b="1" dirty="0">
                <a:solidFill>
                  <a:srgbClr val="FFFFFF"/>
                </a:solidFill>
                <a:latin typeface="Segoe UI"/>
                <a:cs typeface="Segoe UI"/>
              </a:rPr>
              <a:t>}</a:t>
            </a:r>
            <a:r>
              <a:rPr sz="1800" b="1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y 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$</a:t>
            </a:r>
            <a:r>
              <a:rPr lang="en-US" sz="1800" b="1" dirty="0">
                <a:solidFill>
                  <a:srgbClr val="FFFFFF"/>
                </a:solidFill>
                <a:latin typeface="Segoe UI"/>
                <a:cs typeface="Segoe UI"/>
              </a:rPr>
              <a:t>22,500</a:t>
            </a:r>
            <a:r>
              <a:rPr sz="1650" b="1" baseline="25252" dirty="0">
                <a:solidFill>
                  <a:srgbClr val="FFFFFF"/>
                </a:solidFill>
                <a:latin typeface="Segoe UI"/>
                <a:cs typeface="Segoe UI"/>
              </a:rPr>
              <a:t>1</a:t>
            </a:r>
            <a:endParaRPr sz="1650" baseline="25252" dirty="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7838" y="5931853"/>
            <a:ext cx="4633595" cy="276999"/>
          </a:xfrm>
          <a:prstGeom prst="rect">
            <a:avLst/>
          </a:prstGeom>
          <a:solidFill>
            <a:srgbClr val="3369FF"/>
          </a:solidFill>
        </p:spPr>
        <p:txBody>
          <a:bodyPr vert="horz" wrap="square" lIns="0" tIns="0" rIns="0" bIns="0" rtlCol="0">
            <a:spAutoFit/>
          </a:bodyPr>
          <a:lstStyle/>
          <a:p>
            <a:pPr marL="81470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An</a:t>
            </a:r>
            <a:r>
              <a:rPr sz="18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ext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$</a:t>
            </a:r>
            <a:r>
              <a:rPr lang="en-US" b="1" dirty="0">
                <a:solidFill>
                  <a:srgbClr val="FFFFFF"/>
                </a:solidFill>
                <a:latin typeface="Segoe UI"/>
                <a:cs typeface="Segoe UI"/>
              </a:rPr>
              <a:t>7,500</a:t>
            </a:r>
            <a:r>
              <a:rPr sz="1800" b="1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FFFFFF"/>
                </a:solidFill>
                <a:latin typeface="Segoe UI"/>
                <a:cs typeface="Segoe UI"/>
              </a:rPr>
              <a:t>if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1800" spc="-15" dirty="0">
                <a:solidFill>
                  <a:srgbClr val="FFFFFF"/>
                </a:solidFill>
                <a:latin typeface="Segoe UI"/>
                <a:cs typeface="Segoe UI"/>
              </a:rPr>
              <a:t>ou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Segoe UI"/>
                <a:cs typeface="Segoe UI"/>
              </a:rPr>
              <a:t>50</a:t>
            </a:r>
            <a:r>
              <a:rPr sz="1800" b="1" baseline="23148" dirty="0">
                <a:solidFill>
                  <a:srgbClr val="FFFFFF"/>
                </a:solidFill>
                <a:latin typeface="Segoe UI"/>
                <a:cs typeface="Segoe UI"/>
              </a:rPr>
              <a:t>+</a:t>
            </a:r>
            <a:r>
              <a:rPr sz="1650" b="1" baseline="25252" dirty="0">
                <a:solidFill>
                  <a:srgbClr val="FFFFFF"/>
                </a:solidFill>
                <a:latin typeface="Segoe UI"/>
                <a:cs typeface="Segoe UI"/>
              </a:rPr>
              <a:t>1</a:t>
            </a:r>
            <a:endParaRPr sz="1650" baseline="25252" dirty="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74118" y="5556459"/>
            <a:ext cx="57594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002577"/>
                </a:solidFill>
                <a:latin typeface="Segoe UI"/>
                <a:cs typeface="Segoe UI"/>
              </a:rPr>
              <a:t>P</a:t>
            </a:r>
            <a:r>
              <a:rPr sz="1800" b="1" spc="5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1800" b="1" spc="-5" dirty="0">
                <a:solidFill>
                  <a:srgbClr val="002577"/>
                </a:solidFill>
                <a:latin typeface="Segoe UI"/>
                <a:cs typeface="Segoe UI"/>
              </a:rPr>
              <a:t>US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5220" y="7232263"/>
            <a:ext cx="919289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1 </a:t>
            </a:r>
            <a:r>
              <a:rPr sz="800" spc="5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n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202</a:t>
            </a:r>
            <a:r>
              <a:rPr lang="en-US" sz="800" spc="5" dirty="0">
                <a:solidFill>
                  <a:srgbClr val="75787B"/>
                </a:solidFill>
                <a:latin typeface="Segoe UI"/>
                <a:cs typeface="Segoe UI"/>
              </a:rPr>
              <a:t>3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,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al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unt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u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co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b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s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th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ss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100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%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co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ns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n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$</a:t>
            </a:r>
            <a:r>
              <a:rPr lang="en-US" sz="800" spc="5" dirty="0">
                <a:solidFill>
                  <a:srgbClr val="75787B"/>
                </a:solidFill>
                <a:latin typeface="Segoe UI"/>
                <a:cs typeface="Segoe UI"/>
              </a:rPr>
              <a:t>22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,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500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.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u a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 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g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5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0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ol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er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,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u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y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be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ab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l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m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ke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an 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dd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al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a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h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-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co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n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-10" dirty="0">
                <a:solidFill>
                  <a:srgbClr val="75787B"/>
                </a:solidFill>
                <a:latin typeface="Segoe UI"/>
                <a:cs typeface="Segoe UI"/>
              </a:rPr>
              <a:t>r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b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io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n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f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u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p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t</a:t>
            </a:r>
            <a:r>
              <a:rPr sz="800" dirty="0">
                <a:solidFill>
                  <a:srgbClr val="75787B"/>
                </a:solidFill>
                <a:latin typeface="Segoe UI"/>
                <a:cs typeface="Segoe UI"/>
              </a:rPr>
              <a:t>o</a:t>
            </a:r>
            <a:r>
              <a:rPr sz="800" spc="10" dirty="0">
                <a:solidFill>
                  <a:srgbClr val="75787B"/>
                </a:solidFill>
                <a:latin typeface="Segoe UI"/>
                <a:cs typeface="Segoe UI"/>
              </a:rPr>
              <a:t> 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$</a:t>
            </a:r>
            <a:r>
              <a:rPr lang="en-US" sz="800" spc="5" dirty="0">
                <a:solidFill>
                  <a:srgbClr val="75787B"/>
                </a:solidFill>
                <a:latin typeface="Segoe UI"/>
                <a:cs typeface="Segoe UI"/>
              </a:rPr>
              <a:t>7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,</a:t>
            </a:r>
            <a:r>
              <a:rPr sz="800" spc="5" dirty="0">
                <a:solidFill>
                  <a:srgbClr val="75787B"/>
                </a:solidFill>
                <a:latin typeface="Segoe UI"/>
                <a:cs typeface="Segoe UI"/>
              </a:rPr>
              <a:t>500</a:t>
            </a:r>
            <a:r>
              <a:rPr sz="800" spc="-5" dirty="0">
                <a:solidFill>
                  <a:srgbClr val="75787B"/>
                </a:solidFill>
                <a:latin typeface="Segoe UI"/>
                <a:cs typeface="Segoe UI"/>
              </a:rPr>
              <a:t>.</a:t>
            </a:r>
            <a:endParaRPr sz="800" dirty="0">
              <a:latin typeface="Segoe UI"/>
              <a:cs typeface="Segoe U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81655" y="4251959"/>
            <a:ext cx="405383" cy="60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P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ep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fo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4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c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pc="-4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fo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rt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b</a:t>
            </a:r>
            <a:r>
              <a:rPr spc="-10" dirty="0">
                <a:solidFill>
                  <a:srgbClr val="002677"/>
                </a:solidFill>
                <a:latin typeface="Segoe UI"/>
                <a:cs typeface="Segoe UI"/>
              </a:rPr>
              <a:t>l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pc="-1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4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pc="-4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00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,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202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0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  <a:latin typeface="Segoe UI"/>
                <a:cs typeface="Segoe UI"/>
              </a:rPr>
              <a:t>8</a:t>
            </a:fld>
            <a:endParaRPr dirty="0">
              <a:solidFill>
                <a:srgbClr val="002677"/>
              </a:solidFill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pc="-10" dirty="0"/>
              <a:t>W</a:t>
            </a:r>
            <a:r>
              <a:rPr dirty="0"/>
              <a:t>ho</a:t>
            </a:r>
            <a:r>
              <a:rPr spc="-10" dirty="0"/>
              <a:t> </a:t>
            </a:r>
            <a:r>
              <a:rPr spc="-5" dirty="0"/>
              <a:t>wou</a:t>
            </a:r>
            <a:r>
              <a:rPr spc="5" dirty="0"/>
              <a:t>l</a:t>
            </a:r>
            <a:r>
              <a:rPr dirty="0"/>
              <a:t>d</a:t>
            </a:r>
            <a:r>
              <a:rPr spc="-15" dirty="0"/>
              <a:t> </a:t>
            </a:r>
            <a:r>
              <a:rPr spc="5" dirty="0"/>
              <a:t>b</a:t>
            </a:r>
            <a:r>
              <a:rPr spc="-5" dirty="0"/>
              <a:t>enef</a:t>
            </a:r>
            <a:r>
              <a:rPr dirty="0"/>
              <a:t>it</a:t>
            </a:r>
            <a:r>
              <a:rPr spc="-5" dirty="0"/>
              <a:t> </a:t>
            </a:r>
            <a:r>
              <a:rPr spc="-10" dirty="0"/>
              <a:t>fr</a:t>
            </a:r>
            <a:r>
              <a:rPr spc="-5" dirty="0"/>
              <a:t>o</a:t>
            </a:r>
            <a:r>
              <a:rPr dirty="0"/>
              <a:t>m</a:t>
            </a:r>
            <a:r>
              <a:rPr spc="-10" dirty="0"/>
              <a:t> </a:t>
            </a:r>
            <a:r>
              <a:rPr spc="-5" dirty="0"/>
              <a:t>Ro</a:t>
            </a:r>
            <a:r>
              <a:rPr dirty="0"/>
              <a:t>th </a:t>
            </a:r>
            <a:r>
              <a:rPr spc="-5" dirty="0"/>
              <a:t>con</a:t>
            </a:r>
            <a:r>
              <a:rPr dirty="0"/>
              <a:t>t</a:t>
            </a:r>
            <a:r>
              <a:rPr spc="-5" dirty="0"/>
              <a:t>r</a:t>
            </a:r>
            <a:r>
              <a:rPr spc="5" dirty="0"/>
              <a:t>ib</a:t>
            </a:r>
            <a:r>
              <a:rPr spc="-5" dirty="0"/>
              <a:t>u</a:t>
            </a:r>
            <a:r>
              <a:rPr dirty="0"/>
              <a:t>t</a:t>
            </a:r>
            <a:r>
              <a:rPr spc="5" dirty="0"/>
              <a:t>i</a:t>
            </a:r>
            <a:r>
              <a:rPr spc="-5" dirty="0"/>
              <a:t>o</a:t>
            </a:r>
            <a:r>
              <a:rPr spc="-10" dirty="0"/>
              <a:t>ns</a:t>
            </a:r>
            <a:r>
              <a:rPr spc="-5"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1900" y="4653522"/>
            <a:ext cx="2222500" cy="710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Ex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p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c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t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o 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b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in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a 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gh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r 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ta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x 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b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ac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ke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t in 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re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ti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re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m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nt tha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n y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ou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re 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2344" y="2326606"/>
            <a:ext cx="1155700" cy="343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8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2500" b="1" dirty="0">
                <a:solidFill>
                  <a:srgbClr val="002577"/>
                </a:solidFill>
                <a:latin typeface="Segoe UI"/>
                <a:cs typeface="Segoe UI"/>
              </a:rPr>
              <a:t>f</a:t>
            </a:r>
            <a:r>
              <a:rPr sz="2500" b="1" spc="-14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2500" b="1" spc="-70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2500" b="1" spc="-75" dirty="0">
                <a:solidFill>
                  <a:srgbClr val="002577"/>
                </a:solidFill>
                <a:latin typeface="Segoe UI"/>
                <a:cs typeface="Segoe UI"/>
              </a:rPr>
              <a:t>ou</a:t>
            </a:r>
            <a:r>
              <a:rPr sz="2500" b="1" dirty="0">
                <a:solidFill>
                  <a:srgbClr val="002577"/>
                </a:solidFill>
                <a:latin typeface="Arial"/>
                <a:cs typeface="Arial"/>
              </a:rPr>
              <a:t>…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0392" y="4653522"/>
            <a:ext cx="2525395" cy="951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Ar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a y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oun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spc="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m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p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y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ee wi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a 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on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spc="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ir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em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t 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riz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2577"/>
                </a:solidFill>
                <a:latin typeface="Segoe UI Historic"/>
                <a:cs typeface="Segoe UI Historic"/>
              </a:rPr>
              <a:t>(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m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ore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m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acc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mul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at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 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mo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ey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tax-f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ree</a:t>
            </a:r>
            <a:r>
              <a:rPr sz="1600" spc="-5" dirty="0">
                <a:solidFill>
                  <a:srgbClr val="002577"/>
                </a:solidFill>
                <a:latin typeface="Segoe UI Historic"/>
                <a:cs typeface="Segoe UI Historic"/>
              </a:rPr>
              <a:t>)</a:t>
            </a:r>
            <a:endParaRPr sz="1600">
              <a:latin typeface="Segoe UI Historic"/>
              <a:cs typeface="Segoe UI Histor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68520" y="4653522"/>
            <a:ext cx="2011680" cy="46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o 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le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v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 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spc="5" dirty="0">
                <a:solidFill>
                  <a:srgbClr val="002577"/>
                </a:solidFill>
                <a:latin typeface="Segoe UI"/>
                <a:cs typeface="Segoe UI"/>
              </a:rPr>
              <a:t>x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-f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ree 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m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ey 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o yo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spc="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irs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99455" y="4653522"/>
            <a:ext cx="2359025" cy="1191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00"/>
              </a:lnSpc>
            </a:pP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Ar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a 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gh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y 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co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m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p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d 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nd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v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d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l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o 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spc="-10" dirty="0">
                <a:solidFill>
                  <a:srgbClr val="002577"/>
                </a:solidFill>
                <a:latin typeface="Arial"/>
                <a:cs typeface="Arial"/>
              </a:rPr>
              <a:t>’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t 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eli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g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b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le 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f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r</a:t>
            </a:r>
            <a:r>
              <a:rPr sz="1600" spc="5" dirty="0">
                <a:solidFill>
                  <a:srgbClr val="002577"/>
                </a:solidFill>
                <a:latin typeface="Segoe UI"/>
                <a:cs typeface="Segoe UI"/>
              </a:rPr>
              <a:t> R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h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I</a:t>
            </a:r>
            <a:r>
              <a:rPr sz="1600" spc="5" dirty="0">
                <a:solidFill>
                  <a:srgbClr val="002577"/>
                </a:solidFill>
                <a:latin typeface="Segoe UI"/>
                <a:cs typeface="Segoe UI"/>
              </a:rPr>
              <a:t>RA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,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b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u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t 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w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nt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s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 a 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poo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l 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f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a</a:t>
            </a:r>
            <a:r>
              <a:rPr sz="1600" spc="5" dirty="0">
                <a:solidFill>
                  <a:srgbClr val="002577"/>
                </a:solidFill>
                <a:latin typeface="Segoe UI"/>
                <a:cs typeface="Segoe UI"/>
              </a:rPr>
              <a:t>x</a:t>
            </a:r>
            <a:r>
              <a:rPr sz="1600" spc="-10" dirty="0">
                <a:solidFill>
                  <a:srgbClr val="002577"/>
                </a:solidFill>
                <a:latin typeface="Segoe UI"/>
                <a:cs typeface="Segoe UI"/>
              </a:rPr>
              <a:t>-f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ree 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m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o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ey for</a:t>
            </a:r>
            <a:r>
              <a:rPr sz="1600" spc="5" dirty="0">
                <a:solidFill>
                  <a:srgbClr val="002577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re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ire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m</a:t>
            </a:r>
            <a:r>
              <a:rPr sz="1600" dirty="0">
                <a:solidFill>
                  <a:srgbClr val="002577"/>
                </a:solidFill>
                <a:latin typeface="Segoe UI"/>
                <a:cs typeface="Segoe UI"/>
              </a:rPr>
              <a:t>e</a:t>
            </a:r>
            <a:r>
              <a:rPr sz="1600" spc="-15" dirty="0">
                <a:solidFill>
                  <a:srgbClr val="002577"/>
                </a:solidFill>
                <a:latin typeface="Segoe UI"/>
                <a:cs typeface="Segoe UI"/>
              </a:rPr>
              <a:t>n</a:t>
            </a:r>
            <a:r>
              <a:rPr sz="1600" spc="-5" dirty="0">
                <a:solidFill>
                  <a:srgbClr val="002577"/>
                </a:solidFill>
                <a:latin typeface="Segoe UI"/>
                <a:cs typeface="Segoe UI"/>
              </a:rPr>
              <a:t>t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00543" y="3529584"/>
            <a:ext cx="1243583" cy="746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38015" y="3236976"/>
            <a:ext cx="944880" cy="1039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84407" y="3236976"/>
            <a:ext cx="1082040" cy="1045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" y="3182111"/>
            <a:ext cx="868680" cy="11033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P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ep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fo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4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c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pc="-4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fo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rt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a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b</a:t>
            </a:r>
            <a:r>
              <a:rPr spc="-10" dirty="0">
                <a:solidFill>
                  <a:srgbClr val="002677"/>
                </a:solidFill>
                <a:latin typeface="Segoe UI"/>
                <a:cs typeface="Segoe UI"/>
              </a:rPr>
              <a:t>l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pc="-10" dirty="0">
                <a:solidFill>
                  <a:srgbClr val="002677"/>
                </a:solidFill>
                <a:latin typeface="Segoe UI"/>
                <a:cs typeface="Segoe UI"/>
              </a:rPr>
              <a:t>i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r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4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0" dirty="0">
                <a:solidFill>
                  <a:srgbClr val="002677"/>
                </a:solidFill>
                <a:latin typeface="Segoe UI"/>
                <a:cs typeface="Segoe UI"/>
              </a:rPr>
              <a:t>e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dirty="0">
                <a:solidFill>
                  <a:srgbClr val="002677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002677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2677"/>
                </a:solidFill>
                <a:latin typeface="Segoe UI"/>
                <a:cs typeface="Segoe UI"/>
              </a:rPr>
              <a:t>M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o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n</a:t>
            </a:r>
            <a:r>
              <a:rPr spc="-15" dirty="0">
                <a:solidFill>
                  <a:srgbClr val="002677"/>
                </a:solidFill>
                <a:latin typeface="Segoe UI"/>
                <a:cs typeface="Segoe UI"/>
              </a:rPr>
              <a:t>t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h</a:t>
            </a:r>
            <a:r>
              <a:rPr spc="-40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00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,</a:t>
            </a:r>
            <a:r>
              <a:rPr spc="-25" dirty="0">
                <a:solidFill>
                  <a:srgbClr val="002677"/>
                </a:solidFill>
                <a:latin typeface="Segoe UI"/>
                <a:cs typeface="Segoe UI"/>
              </a:rPr>
              <a:t> </a:t>
            </a:r>
            <a:r>
              <a:rPr spc="-30" dirty="0">
                <a:solidFill>
                  <a:srgbClr val="002677"/>
                </a:solidFill>
                <a:latin typeface="Segoe UI"/>
                <a:cs typeface="Segoe UI"/>
              </a:rPr>
              <a:t>202</a:t>
            </a:r>
            <a:r>
              <a:rPr dirty="0">
                <a:solidFill>
                  <a:srgbClr val="002677"/>
                </a:solidFill>
                <a:latin typeface="Segoe UI"/>
                <a:cs typeface="Segoe UI"/>
              </a:rPr>
              <a:t>0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fld id="{81D60167-4931-47E6-BA6A-407CBD079E47}" type="slidenum">
              <a:rPr dirty="0">
                <a:solidFill>
                  <a:srgbClr val="002677"/>
                </a:solidFill>
                <a:latin typeface="Segoe UI"/>
                <a:cs typeface="Segoe UI"/>
              </a:rPr>
              <a:t>9</a:t>
            </a:fld>
            <a:endParaRPr dirty="0">
              <a:solidFill>
                <a:srgbClr val="002677"/>
              </a:solidFill>
              <a:latin typeface="Segoe UI"/>
              <a:cs typeface="Segoe U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B2FD91-6071-46BF-90B9-75526540744D}"/>
              </a:ext>
            </a:extLst>
          </p:cNvPr>
          <p:cNvSpPr txBox="1"/>
          <p:nvPr/>
        </p:nvSpPr>
        <p:spPr>
          <a:xfrm>
            <a:off x="11277600" y="1371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Only if Roth is available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69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s xmlns="ac20609a-3051-41d9-b17a-8705bef0fda4">162776_Corporate 401(k) Enrollment Presentation</Descriptions>
    <WeeklyWireGroup xmlns="ac20609a-3051-41d9-b17a-8705bef0fda4" xsi:nil="true"/>
    <ActiveStatus xmlns="ac20609a-3051-41d9-b17a-8705bef0fda4" xsi:nil="true"/>
    <FillableSavable xmlns="ac20609a-3051-41d9-b17a-8705bef0fda4" xsi:nil="true"/>
    <ComplianceNumber xmlns="ac20609a-3051-41d9-b17a-8705bef0fda4">GE-3374286</ComplianceNumber>
    <TaxCatchAll xmlns="ac20609a-3051-41d9-b17a-8705bef0fda4">
      <Value>15</Value>
      <Value>18</Value>
      <Value>24</Value>
      <Value>3</Value>
      <Value>19</Value>
      <Value>1</Value>
    </TaxCatchAll>
    <ExpirationDate xmlns="ac20609a-3051-41d9-b17a-8705bef0fda4">2024-12-30T05:00:00+00:00</ExpirationDate>
    <Required_x0020_Approval xmlns="ac20609a-3051-41d9-b17a-8705bef0fda4">No</Required_x0020_Approval>
    <ItemNumber xmlns="ac20609a-3051-41d9-b17a-8705bef0fda4" xsi:nil="true"/>
    <Node xmlns="ac20609a-3051-41d9-b17a-8705bef0fda4">A2021010800010</Node>
    <WhatsNewVersionControl xmlns="ac20609a-3051-41d9-b17a-8705bef0fda4" xsi:nil="true"/>
    <EffectiveDate xmlns="ac20609a-3051-41d9-b17a-8705bef0fda4">2022-12-27T05:00:00+00:00</EffectiveDate>
    <ExcludeDocFromWhatsNew xmlns="ac20609a-3051-41d9-b17a-8705bef0fda4">false</ExcludeDocFromWhatsNew>
    <CatalogNumber xmlns="ac20609a-3051-41d9-b17a-8705bef0fda4">162776</CatalogNumber>
    <kc37e8acea214b26bd23a9efa566ac16 xmlns="ac20609a-3051-41d9-b17a-8705bef0fda4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eDOX</TermName>
          <TermId xmlns="http://schemas.microsoft.com/office/infopath/2007/PartnerControls">dbdf074c-48cf-4384-adc6-d2152712d3e2</TermId>
        </TermInfo>
        <TermInfo xmlns="http://schemas.microsoft.com/office/infopath/2007/PartnerControls">
          <TermName xmlns="http://schemas.microsoft.com/office/infopath/2007/PartnerControls">ADL</TermName>
          <TermId xmlns="http://schemas.microsoft.com/office/infopath/2007/PartnerControls">451c10f9-a6ec-4701-969e-cf5ecce0ecbf</TermId>
        </TermInfo>
        <TermInfo xmlns="http://schemas.microsoft.com/office/infopath/2007/PartnerControls">
          <TermName xmlns="http://schemas.microsoft.com/office/infopath/2007/PartnerControls">Wholesale</TermName>
          <TermId xmlns="http://schemas.microsoft.com/office/infopath/2007/PartnerControls">f1630df0-df78-49b7-a52d-93942431ec7a</TermId>
        </TermInfo>
        <TermInfo xmlns="http://schemas.microsoft.com/office/infopath/2007/PartnerControls">
          <TermName xmlns="http://schemas.microsoft.com/office/infopath/2007/PartnerControls">eDOX</TermName>
          <TermId xmlns="http://schemas.microsoft.com/office/infopath/2007/PartnerControls">dbdf074c-48cf-4384-adc6-d2152712d3e2</TermId>
        </TermInfo>
        <TermInfo xmlns="http://schemas.microsoft.com/office/infopath/2007/PartnerControls">
          <TermName xmlns="http://schemas.microsoft.com/office/infopath/2007/PartnerControls">ADL</TermName>
          <TermId xmlns="http://schemas.microsoft.com/office/infopath/2007/PartnerControls">451c10f9-a6ec-4701-969e-cf5ecce0ecbf</TermId>
        </TermInfo>
        <TermInfo xmlns="http://schemas.microsoft.com/office/infopath/2007/PartnerControls">
          <TermName xmlns="http://schemas.microsoft.com/office/infopath/2007/PartnerControls">Wholesale</TermName>
          <TermId xmlns="http://schemas.microsoft.com/office/infopath/2007/PartnerControls">f1630df0-df78-49b7-a52d-93942431ec7a</TermId>
        </TermInfo>
      </Terms>
    </kc37e8acea214b26bd23a9efa566ac16>
    <ea0af7464256420b83d394d347890816 xmlns="ac20609a-3051-41d9-b17a-8705bef0fda4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None</TermName>
          <TermId xmlns="http://schemas.microsoft.com/office/infopath/2007/PartnerControls">d9764e70-6c24-4864-bf04-7c169412843e</TermId>
        </TermInfo>
      </Terms>
    </ea0af7464256420b83d394d347890816>
    <ePubNumber xmlns="ac20609a-3051-41d9-b17a-8705bef0fda4" xsi:nil="true"/>
    <DocumentName xmlns="ac20609a-3051-41d9-b17a-8705bef0fda4">162776_Corporate 401(k) Enrollment Presentation</DocumentName>
    <c473f98684114ecd9e62b403be213f9f xmlns="ac20609a-3051-41d9-b17a-8705bef0fda4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</TermName>
          <TermId xmlns="http://schemas.microsoft.com/office/infopath/2007/PartnerControls">06aef62c-c796-46dd-a4d0-4224b632869e</TermId>
        </TermInfo>
        <TermInfo xmlns="http://schemas.microsoft.com/office/infopath/2007/PartnerControls">
          <TermName xmlns="http://schemas.microsoft.com/office/infopath/2007/PartnerControls">Marketing Material</TermName>
          <TermId xmlns="http://schemas.microsoft.com/office/infopath/2007/PartnerControls">31c0caa7-5236-4218-b3d9-c93a6a728a07</TermId>
        </TermInfo>
        <TermInfo xmlns="http://schemas.microsoft.com/office/infopath/2007/PartnerControls">
          <TermName xmlns="http://schemas.microsoft.com/office/infopath/2007/PartnerControls">Public</TermName>
          <TermId xmlns="http://schemas.microsoft.com/office/infopath/2007/PartnerControls">06aef62c-c796-46dd-a4d0-4224b632869e</TermId>
        </TermInfo>
      </Terms>
    </c473f98684114ecd9e62b403be213f9f>
    <eDOXKeyword xmlns="ac20609a-3051-41d9-b17a-8705bef0fda4">401k erisa presentation,
401k enrollment,
erisa enrollment</eDOXKeyword>
    <ContentVersionDate xmlns="ac20609a-3051-41d9-b17a-8705bef0fda4" xsi:nil="true"/>
    <PrintPermission xmlns="ac20609a-3051-41d9-b17a-8705bef0fda4">true</PrintPermission>
    <ContentOwner xmlns="ac20609a-3051-41d9-b17a-8705bef0fda4">Group Retirement</ContentOwner>
    <ComplianceRelatedRequiredReading xmlns="ac20609a-3051-41d9-b17a-8705bef0fda4">false</ComplianceRelatedRequiredReading>
    <PlaceOrder xmlns="ac20609a-3051-41d9-b17a-8705bef0fda4">false</PlaceOrder>
    <OwnedBy xmlns="ac20609a-3051-41d9-b17a-8705bef0fda4">
      <UserInfo>
        <DisplayName>Cassidy, Sarah</DisplayName>
        <AccountId>11945</AccountId>
        <AccountType/>
      </UserInfo>
    </OwnedBy>
    <_dlc_DocId xmlns="ac20609a-3051-41d9-b17a-8705bef0fda4">Y6CZYP3QUJ6H-1270387636-23</_dlc_DocId>
    <_dlc_DocIdUrl xmlns="ac20609a-3051-41d9-b17a-8705bef0fda4">
      <Url>https://equprod.sharepoint.com/sites/edocs/MM-MP/_layouts/15/DocIdRedir.aspx?ID=Y6CZYP3QUJ6H-1270387636-23</Url>
      <Description>Y6CZYP3QUJ6H-1270387636-23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DoxContent" ma:contentTypeID="0x010100B24C549A633F7C48BA2305DAC5266D4A00F81982BD82FDD74B987BB8EE31084454" ma:contentTypeVersion="45" ma:contentTypeDescription="Base content type for all the eDox content libraries" ma:contentTypeScope="" ma:versionID="50a9eb66e9cba726dd9e8922e2ae3b10">
  <xsd:schema xmlns:xsd="http://www.w3.org/2001/XMLSchema" xmlns:xs="http://www.w3.org/2001/XMLSchema" xmlns:p="http://schemas.microsoft.com/office/2006/metadata/properties" xmlns:ns2="ac20609a-3051-41d9-b17a-8705bef0fda4" xmlns:ns3="b94ce745-098e-4882-b224-083524045eab" targetNamespace="http://schemas.microsoft.com/office/2006/metadata/properties" ma:root="true" ma:fieldsID="030982504ed13fac8d006a99b46ba742" ns2:_="" ns3:_="">
    <xsd:import namespace="ac20609a-3051-41d9-b17a-8705bef0fda4"/>
    <xsd:import namespace="b94ce745-098e-4882-b224-083524045ea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DocumentName"/>
                <xsd:element ref="ns2:Descriptions" minOccurs="0"/>
                <xsd:element ref="ns2:ActiveStatus" minOccurs="0"/>
                <xsd:element ref="ns2:CatalogNumber" minOccurs="0"/>
                <xsd:element ref="ns2:ComplianceNumber" minOccurs="0"/>
                <xsd:element ref="ns2:ComplianceRelatedRequiredReading" minOccurs="0"/>
                <xsd:element ref="ns2:ContentVersionDate" minOccurs="0"/>
                <xsd:element ref="ns2:kc37e8acea214b26bd23a9efa566ac16" minOccurs="0"/>
                <xsd:element ref="ns2:TaxCatchAll" minOccurs="0"/>
                <xsd:element ref="ns2:TaxCatchAllLabel" minOccurs="0"/>
                <xsd:element ref="ns2:ea0af7464256420b83d394d347890816" minOccurs="0"/>
                <xsd:element ref="ns2:c473f98684114ecd9e62b403be213f9f" minOccurs="0"/>
                <xsd:element ref="ns2:EffectiveDate"/>
                <xsd:element ref="ns2:eDOXKeyword" minOccurs="0"/>
                <xsd:element ref="ns2:WeeklyWireGroup" minOccurs="0"/>
                <xsd:element ref="ns2:ExcludeDocFromWhatsNew" minOccurs="0"/>
                <xsd:element ref="ns2:ExpirationDate"/>
                <xsd:element ref="ns2:PrintPermission" minOccurs="0"/>
                <xsd:element ref="ns2:FillableSavable" minOccurs="0"/>
                <xsd:element ref="ns2:ePubNumber" minOccurs="0"/>
                <xsd:element ref="ns2:OwnedBy" minOccurs="0"/>
                <xsd:element ref="ns2:ItemNumber" minOccurs="0"/>
                <xsd:element ref="ns2:PlaceOrder" minOccurs="0"/>
                <xsd:element ref="ns2:WhatsNewVersionControl" minOccurs="0"/>
                <xsd:element ref="ns2:Node" minOccurs="0"/>
                <xsd:element ref="ns2:ContentOwner" minOccurs="0"/>
                <xsd:element ref="ns2:Required_x0020_Approval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0609a-3051-41d9-b17a-8705bef0fda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umentName" ma:index="11" ma:displayName="Document Name" ma:internalName="DocumentName" ma:readOnly="false">
      <xsd:simpleType>
        <xsd:restriction base="dms:Text">
          <xsd:maxLength value="255"/>
        </xsd:restriction>
      </xsd:simpleType>
    </xsd:element>
    <xsd:element name="Descriptions" ma:index="12" nillable="true" ma:displayName="Descriptions" ma:internalName="Descriptions" ma:readOnly="false">
      <xsd:simpleType>
        <xsd:restriction base="dms:Note"/>
      </xsd:simpleType>
    </xsd:element>
    <xsd:element name="ActiveStatus" ma:index="13" nillable="true" ma:displayName="Active Status" ma:format="Dropdown" ma:internalName="ActiveStatus" ma:readOnly="false">
      <xsd:simpleType>
        <xsd:restriction base="dms:Choice">
          <xsd:enumeration value="Active"/>
          <xsd:enumeration value="NYE"/>
          <xsd:enumeration value="EXP"/>
        </xsd:restriction>
      </xsd:simpleType>
    </xsd:element>
    <xsd:element name="CatalogNumber" ma:index="14" nillable="true" ma:displayName="Catalog Number" ma:internalName="CatalogNumber" ma:readOnly="false">
      <xsd:simpleType>
        <xsd:restriction base="dms:Text">
          <xsd:maxLength value="255"/>
        </xsd:restriction>
      </xsd:simpleType>
    </xsd:element>
    <xsd:element name="ComplianceNumber" ma:index="15" nillable="true" ma:displayName="Compliance Number" ma:internalName="ComplianceNumber" ma:readOnly="false">
      <xsd:simpleType>
        <xsd:restriction base="dms:Text">
          <xsd:maxLength value="255"/>
        </xsd:restriction>
      </xsd:simpleType>
    </xsd:element>
    <xsd:element name="ComplianceRelatedRequiredReading" ma:index="16" nillable="true" ma:displayName="Compliance Related Required Reading" ma:default="0" ma:internalName="ComplianceRelatedRequiredReading" ma:readOnly="false">
      <xsd:simpleType>
        <xsd:restriction base="dms:Boolean"/>
      </xsd:simpleType>
    </xsd:element>
    <xsd:element name="ContentVersionDate" ma:index="17" nillable="true" ma:displayName="Content Version Date" ma:format="DateOnly" ma:internalName="ContentVersionDate" ma:readOnly="false">
      <xsd:simpleType>
        <xsd:restriction base="dms:DateTime"/>
      </xsd:simpleType>
    </xsd:element>
    <xsd:element name="kc37e8acea214b26bd23a9efa566ac16" ma:index="18" ma:taxonomy="true" ma:internalName="kc37e8acea214b26bd23a9efa566ac16" ma:taxonomyFieldName="DocumentSource1" ma:displayName="Document Source" ma:readOnly="false" ma:fieldId="{4c37e8ac-ea21-4b26-bd23-a9efa566ac16}" ma:taxonomyMulti="true" ma:sspId="ee04b049-f472-44b8-8781-0cfba27cd2bd" ma:termSetId="1e14665d-85b2-4f0b-9436-437d7fa76f4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fa498d2b-f667-4b86-9f6b-680d064a2ed6}" ma:internalName="TaxCatchAll" ma:readOnly="false" ma:showField="CatchAllData" ma:web="ac20609a-3051-41d9-b17a-8705bef0fd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fa498d2b-f667-4b86-9f6b-680d064a2ed6}" ma:internalName="TaxCatchAllLabel" ma:readOnly="true" ma:showField="CatchAllDataLabel" ma:web="ac20609a-3051-41d9-b17a-8705bef0fd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a0af7464256420b83d394d347890816" ma:index="22" nillable="true" ma:taxonomy="true" ma:internalName="ea0af7464256420b83d394d347890816" ma:taxonomyFieldName="ProductService1" ma:displayName="Product/Service" ma:readOnly="false" ma:fieldId="{ea0af746-4256-420b-83d3-94d347890816}" ma:taxonomyMulti="true" ma:sspId="ee04b049-f472-44b8-8781-0cfba27cd2bd" ma:termSetId="58eb7d9b-142b-4c63-9036-5a28e5c90f8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473f98684114ecd9e62b403be213f9f" ma:index="24" ma:taxonomy="true" ma:internalName="c473f98684114ecd9e62b403be213f9f" ma:taxonomyFieldName="DocumentType1" ma:displayName="Document Type" ma:readOnly="false" ma:fieldId="{c473f986-8411-4ecd-9e62-b403be213f9f}" ma:taxonomyMulti="true" ma:sspId="ee04b049-f472-44b8-8781-0cfba27cd2bd" ma:termSetId="f34d95ee-ab14-48c4-a5b1-ec9c25eb412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ffectiveDate" ma:index="26" ma:displayName="Effective DateTime" ma:format="DateOnly" ma:internalName="EffectiveDate" ma:readOnly="false">
      <xsd:simpleType>
        <xsd:restriction base="dms:DateTime"/>
      </xsd:simpleType>
    </xsd:element>
    <xsd:element name="eDOXKeyword" ma:index="27" nillable="true" ma:displayName="Keyword" ma:internalName="eDOXKeyword" ma:readOnly="false">
      <xsd:simpleType>
        <xsd:restriction base="dms:Note">
          <xsd:maxLength value="255"/>
        </xsd:restriction>
      </xsd:simpleType>
    </xsd:element>
    <xsd:element name="WeeklyWireGroup" ma:index="28" nillable="true" ma:displayName="Weekly Wire Group" ma:format="Dropdown" ma:internalName="WeeklyWireGroup" ma:readOnly="false">
      <xsd:simpleType>
        <xsd:restriction base="dms:Choice">
          <xsd:enumeration value="Benefits &amp; compensation News"/>
          <xsd:enumeration value="Company news"/>
          <xsd:enumeration value="Compliance news"/>
          <xsd:enumeration value="Marketing &amp; technology news"/>
          <xsd:enumeration value="My business news"/>
          <xsd:enumeration value="Product news"/>
        </xsd:restriction>
      </xsd:simpleType>
    </xsd:element>
    <xsd:element name="ExcludeDocFromWhatsNew" ma:index="29" nillable="true" ma:displayName="Exclude Doc From Whats New" ma:default="0" ma:internalName="ExcludeDocFromWhatsNew" ma:readOnly="false">
      <xsd:simpleType>
        <xsd:restriction base="dms:Boolean"/>
      </xsd:simpleType>
    </xsd:element>
    <xsd:element name="ExpirationDate" ma:index="30" ma:displayName="Expiration DateTime" ma:format="DateOnly" ma:internalName="ExpirationDate" ma:readOnly="false">
      <xsd:simpleType>
        <xsd:restriction base="dms:DateTime"/>
      </xsd:simpleType>
    </xsd:element>
    <xsd:element name="PrintPermission" ma:index="31" nillable="true" ma:displayName="Print Permission" ma:default="0" ma:internalName="PrintPermission" ma:readOnly="false">
      <xsd:simpleType>
        <xsd:restriction base="dms:Boolean"/>
      </xsd:simpleType>
    </xsd:element>
    <xsd:element name="FillableSavable" ma:index="32" nillable="true" ma:displayName="Fillable/Savable" ma:format="Dropdown" ma:internalName="FillableSavable" ma:readOnly="false">
      <xsd:simpleType>
        <xsd:restriction base="dms:Choice">
          <xsd:enumeration value="None"/>
          <xsd:enumeration value="Fillable"/>
          <xsd:enumeration value="Savable"/>
        </xsd:restriction>
      </xsd:simpleType>
    </xsd:element>
    <xsd:element name="ePubNumber" ma:index="33" nillable="true" ma:displayName="ePub Number" ma:internalName="ePubNumber" ma:readOnly="false">
      <xsd:simpleType>
        <xsd:restriction base="dms:Text">
          <xsd:maxLength value="255"/>
        </xsd:restriction>
      </xsd:simpleType>
    </xsd:element>
    <xsd:element name="OwnedBy" ma:index="34" nillable="true" ma:displayName="Content Owner" ma:list="UserInfo" ma:SharePointGroup="0" ma:internalName="OwnedBy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temNumber" ma:index="35" nillable="true" ma:displayName="Item Number" ma:internalName="ItemNumber" ma:readOnly="false">
      <xsd:simpleType>
        <xsd:restriction base="dms:Text">
          <xsd:maxLength value="255"/>
        </xsd:restriction>
      </xsd:simpleType>
    </xsd:element>
    <xsd:element name="PlaceOrder" ma:index="36" nillable="true" ma:displayName="Place Order" ma:default="0" ma:internalName="PlaceOrder" ma:readOnly="false">
      <xsd:simpleType>
        <xsd:restriction base="dms:Boolean"/>
      </xsd:simpleType>
    </xsd:element>
    <xsd:element name="WhatsNewVersionControl" ma:index="37" nillable="true" ma:displayName="Whats New Version Control" ma:format="Dropdown" ma:internalName="WhatsNewVersionControl" ma:readOnly="false">
      <xsd:simpleType>
        <xsd:restriction base="dms:Choice">
          <xsd:enumeration value="Always include New versions"/>
          <xsd:enumeration value="Never include new versions"/>
        </xsd:restriction>
      </xsd:simpleType>
    </xsd:element>
    <xsd:element name="Node" ma:index="38" nillable="true" ma:displayName="Node" ma:internalName="Node" ma:readOnly="false">
      <xsd:simpleType>
        <xsd:restriction base="dms:Text">
          <xsd:maxLength value="255"/>
        </xsd:restriction>
      </xsd:simpleType>
    </xsd:element>
    <xsd:element name="ContentOwner" ma:index="39" nillable="true" ma:displayName="Owned By" ma:internalName="ContentOwner" ma:readOnly="false">
      <xsd:simpleType>
        <xsd:restriction base="dms:Text">
          <xsd:maxLength value="255"/>
        </xsd:restriction>
      </xsd:simpleType>
    </xsd:element>
    <xsd:element name="Required_x0020_Approval" ma:index="40" nillable="true" ma:displayName="Required Approval" ma:default="No" ma:format="Dropdown" ma:internalName="Required_x0020_Approval" ma:readOnly="false">
      <xsd:simpleType>
        <xsd:restriction base="dms:Choice">
          <xsd:enumeration value="Yes"/>
          <xsd:enumeration value="N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ce745-098e-4882-b224-083524045e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4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39BC35-8960-4781-92DA-CC1A9B613309}">
  <ds:schemaRefs>
    <ds:schemaRef ds:uri="http://schemas.microsoft.com/office/2006/metadata/properties"/>
    <ds:schemaRef ds:uri="http://schemas.microsoft.com/office/infopath/2007/PartnerControls"/>
    <ds:schemaRef ds:uri="ac20609a-3051-41d9-b17a-8705bef0fda4"/>
  </ds:schemaRefs>
</ds:datastoreItem>
</file>

<file path=customXml/itemProps2.xml><?xml version="1.0" encoding="utf-8"?>
<ds:datastoreItem xmlns:ds="http://schemas.openxmlformats.org/officeDocument/2006/customXml" ds:itemID="{223B43EA-FDE0-49E6-891A-DBADC10252A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CCF6DFD-7AE5-4903-BBB6-F01CDAF2CB59}"/>
</file>

<file path=customXml/itemProps4.xml><?xml version="1.0" encoding="utf-8"?>
<ds:datastoreItem xmlns:ds="http://schemas.openxmlformats.org/officeDocument/2006/customXml" ds:itemID="{610312B8-A47A-4D55-9BDE-5BEFCC7C56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4942</TotalTime>
  <Words>4640</Words>
  <Application>Microsoft Office PowerPoint</Application>
  <PresentationFormat>Custom</PresentationFormat>
  <Paragraphs>595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Courier New</vt:lpstr>
      <vt:lpstr>Segoe UI</vt:lpstr>
      <vt:lpstr>Segoe UI Historic</vt:lpstr>
      <vt:lpstr>Times New Roman</vt:lpstr>
      <vt:lpstr>Office Theme</vt:lpstr>
      <vt:lpstr>PowerPoint Presentation</vt:lpstr>
      <vt:lpstr>Contents</vt:lpstr>
      <vt:lpstr>PowerPoint Presentation</vt:lpstr>
      <vt:lpstr>What is a 401(k), anyway?</vt:lpstr>
      <vt:lpstr>When are you eligible for contributions?</vt:lpstr>
      <vt:lpstr>Your employer’s contributions</vt:lpstr>
      <vt:lpstr>Your employer’s contributions – vesting schedule</vt:lpstr>
      <vt:lpstr>Your contributions</vt:lpstr>
      <vt:lpstr>Who would benefit from Roth contributions?</vt:lpstr>
      <vt:lpstr>Traditional pretax vs. Roth</vt:lpstr>
      <vt:lpstr>How do contributions affect your paycheck?</vt:lpstr>
      <vt:lpstr>Tax saver’s credit</vt:lpstr>
      <vt:lpstr>Save on taxes</vt:lpstr>
      <vt:lpstr>Tax saver’s credit example</vt:lpstr>
      <vt:lpstr>Taking money out of your account</vt:lpstr>
      <vt:lpstr>Summary</vt:lpstr>
      <vt:lpstr>PowerPoint Presentation</vt:lpstr>
      <vt:lpstr>Spending habits in retirement</vt:lpstr>
      <vt:lpstr>How much are people really saving?</vt:lpstr>
      <vt:lpstr>How time can help you save more</vt:lpstr>
      <vt:lpstr>Holistic life planning</vt:lpstr>
      <vt:lpstr>PowerPoint Presentation</vt:lpstr>
      <vt:lpstr>Risk vs. reward</vt:lpstr>
      <vt:lpstr>Diversify, based on your retirement date</vt:lpstr>
      <vt:lpstr>Diversify, based on your risk tolerance</vt:lpstr>
      <vt:lpstr>Important information</vt:lpstr>
      <vt:lpstr>Protection vs. choice</vt:lpstr>
      <vt:lpstr>Guaranteed growth</vt:lpstr>
      <vt:lpstr>PowerPoint Presentation</vt:lpstr>
      <vt:lpstr>Enroll in three simple steps</vt:lpstr>
      <vt:lpstr>Enrollment made a simple</vt:lpstr>
      <vt:lpstr>Help managing your account</vt:lpstr>
      <vt:lpstr>Your account is portable</vt:lpstr>
      <vt:lpstr>PowerPoint Presentation</vt:lpstr>
      <vt:lpstr>Who is Stadion retirement?</vt:lpstr>
      <vt:lpstr>Your retirement plan investment options</vt:lpstr>
      <vt:lpstr>Retirement planning that is personalized</vt:lpstr>
      <vt:lpstr>StoryLine: not all 45 year-olds are the same</vt:lpstr>
      <vt:lpstr>StoryLine: summary</vt:lpstr>
      <vt:lpstr>PowerPoint Presentation</vt:lpstr>
      <vt:lpstr>PowerPoint Presentation</vt:lpstr>
      <vt:lpstr>PowerPoint Presentation</vt:lpstr>
      <vt:lpstr>Important information</vt:lpstr>
      <vt:lpstr>Thank you.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Power, Brian</dc:creator>
  <cp:lastModifiedBy>Standrowicz, Andrea</cp:lastModifiedBy>
  <cp:revision>25</cp:revision>
  <dcterms:created xsi:type="dcterms:W3CDTF">2020-12-04T12:51:42Z</dcterms:created>
  <dcterms:modified xsi:type="dcterms:W3CDTF">2022-12-19T18:23:07Z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2020-11-25T00:00:00Z</vt:filetime>
  </property>
  <property fmtid="{D5CDD505-2E9C-101B-9397-08002B2CF9AE}" pid="3" name="LastSaved">
    <vt:filetime>2020-12-04T00:00:00Z</vt:filetime>
  </property>
  <property fmtid="{D5CDD505-2E9C-101B-9397-08002B2CF9AE}" pid="4" name="DocumentSource1">
    <vt:lpwstr>1;#eDOX|dbdf074c-48cf-4384-adc6-d2152712d3e2;#18;#ADL|451c10f9-a6ec-4701-969e-cf5ecce0ecbf;#19;#Wholesale|f1630df0-df78-49b7-a52d-93942431ec7a;#1;#eDOX|dbdf074c-48cf-4384-adc6-d2152712d3e2;#18;#ADL|451c10f9-a6ec-4701-969e-cf5ecce0ecbf;#19;#Wholesale|f1630df0-df78-49b7-a52d-93942431ec7a</vt:lpwstr>
  </property>
  <property fmtid="{D5CDD505-2E9C-101B-9397-08002B2CF9AE}" pid="5" name="ContentTypeId">
    <vt:lpwstr>0x010100B24C549A633F7C48BA2305DAC5266D4A00F81982BD82FDD74B987BB8EE31084454</vt:lpwstr>
  </property>
  <property fmtid="{D5CDD505-2E9C-101B-9397-08002B2CF9AE}" pid="6" name="DocumentType1">
    <vt:lpwstr>24;#Public|06aef62c-c796-46dd-a4d0-4224b632869e;#15;#Marketing Material|31c0caa7-5236-4218-b3d9-c93a6a728a07;#24;#Public|06aef62c-c796-46dd-a4d0-4224b632869e</vt:lpwstr>
  </property>
  <property fmtid="{D5CDD505-2E9C-101B-9397-08002B2CF9AE}" pid="7" name="ProductService1">
    <vt:lpwstr>3;#None|d9764e70-6c24-4864-bf04-7c169412843e</vt:lpwstr>
  </property>
  <property fmtid="{D5CDD505-2E9C-101B-9397-08002B2CF9AE}" pid="8" name="_dlc_DocIdItemGuid">
    <vt:lpwstr>1e48d2e5-982e-4e61-940c-530a02566237</vt:lpwstr>
  </property>
</Properties>
</file>