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5"/>
    <p:sldMasterId id="2147483785" r:id="rId6"/>
    <p:sldMasterId id="2147483801" r:id="rId7"/>
    <p:sldMasterId id="2147483807" r:id="rId8"/>
    <p:sldMasterId id="2147483978" r:id="rId9"/>
    <p:sldMasterId id="2147484033" r:id="rId10"/>
    <p:sldMasterId id="2147484086" r:id="rId11"/>
    <p:sldMasterId id="2147484105" r:id="rId12"/>
    <p:sldMasterId id="2147484113" r:id="rId13"/>
  </p:sldMasterIdLst>
  <p:notesMasterIdLst>
    <p:notesMasterId r:id="rId37"/>
  </p:notesMasterIdLst>
  <p:handoutMasterIdLst>
    <p:handoutMasterId r:id="rId38"/>
  </p:handoutMasterIdLst>
  <p:sldIdLst>
    <p:sldId id="375" r:id="rId14"/>
    <p:sldId id="391" r:id="rId15"/>
    <p:sldId id="419" r:id="rId16"/>
    <p:sldId id="392" r:id="rId17"/>
    <p:sldId id="412" r:id="rId18"/>
    <p:sldId id="414" r:id="rId19"/>
    <p:sldId id="396" r:id="rId20"/>
    <p:sldId id="397" r:id="rId21"/>
    <p:sldId id="285" r:id="rId22"/>
    <p:sldId id="398" r:id="rId23"/>
    <p:sldId id="420" r:id="rId24"/>
    <p:sldId id="399" r:id="rId25"/>
    <p:sldId id="400" r:id="rId26"/>
    <p:sldId id="401" r:id="rId27"/>
    <p:sldId id="402" r:id="rId28"/>
    <p:sldId id="415" r:id="rId29"/>
    <p:sldId id="404" r:id="rId30"/>
    <p:sldId id="405" r:id="rId31"/>
    <p:sldId id="406" r:id="rId32"/>
    <p:sldId id="408" r:id="rId33"/>
    <p:sldId id="416" r:id="rId34"/>
    <p:sldId id="410" r:id="rId35"/>
    <p:sldId id="413" r:id="rId36"/>
  </p:sldIdLst>
  <p:sldSz cx="14630400" cy="8229600"/>
  <p:notesSz cx="9601200" cy="73152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536" userDrawn="1">
          <p15:clr>
            <a:srgbClr val="A4A3A4"/>
          </p15:clr>
        </p15:guide>
        <p15:guide id="10" pos="3192" userDrawn="1">
          <p15:clr>
            <a:srgbClr val="A4A3A4"/>
          </p15:clr>
        </p15:guide>
        <p15:guide id="11" pos="6275" userDrawn="1">
          <p15:clr>
            <a:srgbClr val="A4A3A4"/>
          </p15:clr>
        </p15:guide>
        <p15:guide id="12" pos="2620" userDrawn="1">
          <p15:clr>
            <a:srgbClr val="A4A3A4"/>
          </p15:clr>
        </p15:guide>
        <p15:guide id="13" pos="4773" userDrawn="1">
          <p15:clr>
            <a:srgbClr val="A4A3A4"/>
          </p15:clr>
        </p15:guide>
        <p15:guide id="14" pos="6926" userDrawn="1">
          <p15:clr>
            <a:srgbClr val="A4A3A4"/>
          </p15:clr>
        </p15:guide>
        <p15:guide id="15" orient="horz" pos="2592"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ve Jacobson" initials="CJ" lastIdx="1" clrIdx="0">
    <p:extLst>
      <p:ext uri="{19B8F6BF-5375-455C-9EA6-DF929625EA0E}">
        <p15:presenceInfo xmlns:p15="http://schemas.microsoft.com/office/powerpoint/2012/main" userId="Clive Jacobson" providerId="None"/>
      </p:ext>
    </p:extLst>
  </p:cmAuthor>
  <p:cmAuthor id="2" name="Frehill, Janet" initials="FJ" lastIdx="7" clrIdx="1">
    <p:extLst>
      <p:ext uri="{19B8F6BF-5375-455C-9EA6-DF929625EA0E}">
        <p15:presenceInfo xmlns:p15="http://schemas.microsoft.com/office/powerpoint/2012/main" userId="S-1-5-21-1844237615-688789844-725345543-133748" providerId="AD"/>
      </p:ext>
    </p:extLst>
  </p:cmAuthor>
  <p:cmAuthor id="3" name="Cappa, Lauren" initials="CL" lastIdx="10" clrIdx="2">
    <p:extLst>
      <p:ext uri="{19B8F6BF-5375-455C-9EA6-DF929625EA0E}">
        <p15:presenceInfo xmlns:p15="http://schemas.microsoft.com/office/powerpoint/2012/main" userId="S::A089MA@loginus.axa::f1f9a89e-8bf9-48b4-b79c-47b11f85b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75787B"/>
    <a:srgbClr val="002577"/>
    <a:srgbClr val="FFFFFF"/>
    <a:srgbClr val="73C0FF"/>
    <a:srgbClr val="3369FF"/>
    <a:srgbClr val="E9E9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A1BCB-9EFA-4C71-B158-ECF308DC3033}" v="7" dt="2024-05-29T16:55:06.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5" autoAdjust="0"/>
    <p:restoredTop sz="85965" autoAdjust="0"/>
  </p:normalViewPr>
  <p:slideViewPr>
    <p:cSldViewPr snapToGrid="0" snapToObjects="1" showGuides="1">
      <p:cViewPr varScale="1">
        <p:scale>
          <a:sx n="45" d="100"/>
          <a:sy n="45" d="100"/>
        </p:scale>
        <p:origin x="1252" y="44"/>
      </p:cViewPr>
      <p:guideLst>
        <p:guide orient="horz" pos="4488"/>
        <p:guide orient="horz" pos="2808"/>
        <p:guide orient="horz" pos="1056"/>
        <p:guide orient="horz" pos="1536"/>
        <p:guide pos="3192"/>
        <p:guide pos="6275"/>
        <p:guide pos="2620"/>
        <p:guide pos="4773"/>
        <p:guide pos="6926"/>
        <p:guide orient="horz" pos="2592"/>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n, Nicholas" userId="88d71839-45c4-4eb9-ac1c-b47764207ab3" providerId="ADAL" clId="{E6FA1BCB-9EFA-4C71-B158-ECF308DC3033}"/>
    <pc:docChg chg="undo custSel modSld modNotesMaster modHandout">
      <pc:chgData name="Ronan, Nicholas" userId="88d71839-45c4-4eb9-ac1c-b47764207ab3" providerId="ADAL" clId="{E6FA1BCB-9EFA-4C71-B158-ECF308DC3033}" dt="2024-05-29T16:55:06.396" v="17"/>
      <pc:docMkLst>
        <pc:docMk/>
      </pc:docMkLst>
      <pc:sldChg chg="delSp mod">
        <pc:chgData name="Ronan, Nicholas" userId="88d71839-45c4-4eb9-ac1c-b47764207ab3" providerId="ADAL" clId="{E6FA1BCB-9EFA-4C71-B158-ECF308DC3033}" dt="2024-05-29T16:47:22.199" v="0" actId="478"/>
        <pc:sldMkLst>
          <pc:docMk/>
          <pc:sldMk cId="3014279634" sldId="392"/>
        </pc:sldMkLst>
        <pc:spChg chg="del">
          <ac:chgData name="Ronan, Nicholas" userId="88d71839-45c4-4eb9-ac1c-b47764207ab3" providerId="ADAL" clId="{E6FA1BCB-9EFA-4C71-B158-ECF308DC3033}" dt="2024-05-29T16:47:22.199" v="0" actId="478"/>
          <ac:spMkLst>
            <pc:docMk/>
            <pc:sldMk cId="3014279634" sldId="392"/>
            <ac:spMk id="11" creationId="{1F9ECAA2-0EEF-412E-A545-6FE17DD28C52}"/>
          </ac:spMkLst>
        </pc:spChg>
      </pc:sldChg>
      <pc:sldChg chg="addSp delSp modSp mod">
        <pc:chgData name="Ronan, Nicholas" userId="88d71839-45c4-4eb9-ac1c-b47764207ab3" providerId="ADAL" clId="{E6FA1BCB-9EFA-4C71-B158-ECF308DC3033}" dt="2024-05-29T16:47:43.245" v="2"/>
        <pc:sldMkLst>
          <pc:docMk/>
          <pc:sldMk cId="3007364081" sldId="400"/>
        </pc:sldMkLst>
        <pc:spChg chg="del">
          <ac:chgData name="Ronan, Nicholas" userId="88d71839-45c4-4eb9-ac1c-b47764207ab3" providerId="ADAL" clId="{E6FA1BCB-9EFA-4C71-B158-ECF308DC3033}" dt="2024-05-29T16:47:42.903" v="1" actId="478"/>
          <ac:spMkLst>
            <pc:docMk/>
            <pc:sldMk cId="3007364081" sldId="400"/>
            <ac:spMk id="3" creationId="{DDD2CA36-4530-FE47-8DB8-81CE1166A262}"/>
          </ac:spMkLst>
        </pc:spChg>
        <pc:spChg chg="add mod">
          <ac:chgData name="Ronan, Nicholas" userId="88d71839-45c4-4eb9-ac1c-b47764207ab3" providerId="ADAL" clId="{E6FA1BCB-9EFA-4C71-B158-ECF308DC3033}" dt="2024-05-29T16:47:43.245" v="2"/>
          <ac:spMkLst>
            <pc:docMk/>
            <pc:sldMk cId="3007364081" sldId="400"/>
            <ac:spMk id="4" creationId="{D259997E-8BB5-FFDD-AFDA-184941416476}"/>
          </ac:spMkLst>
        </pc:spChg>
      </pc:sldChg>
      <pc:sldChg chg="addSp delSp modSp mod">
        <pc:chgData name="Ronan, Nicholas" userId="88d71839-45c4-4eb9-ac1c-b47764207ab3" providerId="ADAL" clId="{E6FA1BCB-9EFA-4C71-B158-ECF308DC3033}" dt="2024-05-29T16:48:03.207" v="7" actId="207"/>
        <pc:sldMkLst>
          <pc:docMk/>
          <pc:sldMk cId="2591267216" sldId="401"/>
        </pc:sldMkLst>
        <pc:spChg chg="add del mod">
          <ac:chgData name="Ronan, Nicholas" userId="88d71839-45c4-4eb9-ac1c-b47764207ab3" providerId="ADAL" clId="{E6FA1BCB-9EFA-4C71-B158-ECF308DC3033}" dt="2024-05-29T16:47:47.105" v="4"/>
          <ac:spMkLst>
            <pc:docMk/>
            <pc:sldMk cId="2591267216" sldId="401"/>
            <ac:spMk id="2" creationId="{A8DB0404-84D7-891C-7F13-B5F2308E09BA}"/>
          </ac:spMkLst>
        </pc:spChg>
        <pc:spChg chg="add mod">
          <ac:chgData name="Ronan, Nicholas" userId="88d71839-45c4-4eb9-ac1c-b47764207ab3" providerId="ADAL" clId="{E6FA1BCB-9EFA-4C71-B158-ECF308DC3033}" dt="2024-05-29T16:48:03.207" v="7" actId="207"/>
          <ac:spMkLst>
            <pc:docMk/>
            <pc:sldMk cId="2591267216" sldId="401"/>
            <ac:spMk id="4" creationId="{72DC3BB1-EE7A-8448-1553-3D1A14A6A114}"/>
          </ac:spMkLst>
        </pc:spChg>
      </pc:sldChg>
      <pc:sldChg chg="addSp modSp mod">
        <pc:chgData name="Ronan, Nicholas" userId="88d71839-45c4-4eb9-ac1c-b47764207ab3" providerId="ADAL" clId="{E6FA1BCB-9EFA-4C71-B158-ECF308DC3033}" dt="2024-05-29T16:48:31.413" v="13" actId="207"/>
        <pc:sldMkLst>
          <pc:docMk/>
          <pc:sldMk cId="3699400638" sldId="410"/>
        </pc:sldMkLst>
        <pc:spChg chg="add mod">
          <ac:chgData name="Ronan, Nicholas" userId="88d71839-45c4-4eb9-ac1c-b47764207ab3" providerId="ADAL" clId="{E6FA1BCB-9EFA-4C71-B158-ECF308DC3033}" dt="2024-05-29T16:48:31.413" v="13" actId="207"/>
          <ac:spMkLst>
            <pc:docMk/>
            <pc:sldMk cId="3699400638" sldId="410"/>
            <ac:spMk id="3" creationId="{554714E4-5B8F-69A5-00B1-17AC92646BE1}"/>
          </ac:spMkLst>
        </pc:spChg>
      </pc:sldChg>
      <pc:sldChg chg="addSp delSp mod">
        <pc:chgData name="Ronan, Nicholas" userId="88d71839-45c4-4eb9-ac1c-b47764207ab3" providerId="ADAL" clId="{E6FA1BCB-9EFA-4C71-B158-ECF308DC3033}" dt="2024-05-29T16:48:42.894" v="15" actId="478"/>
        <pc:sldMkLst>
          <pc:docMk/>
          <pc:sldMk cId="2194416245" sldId="413"/>
        </pc:sldMkLst>
        <pc:spChg chg="add del">
          <ac:chgData name="Ronan, Nicholas" userId="88d71839-45c4-4eb9-ac1c-b47764207ab3" providerId="ADAL" clId="{E6FA1BCB-9EFA-4C71-B158-ECF308DC3033}" dt="2024-05-29T16:48:42.894" v="15" actId="478"/>
          <ac:spMkLst>
            <pc:docMk/>
            <pc:sldMk cId="2194416245" sldId="413"/>
            <ac:spMk id="2" creationId="{99208FF0-B98A-CD45-BCCA-F77E0A64ADFF}"/>
          </ac:spMkLst>
        </pc:spChg>
      </pc:sldChg>
      <pc:sldChg chg="modSp mod">
        <pc:chgData name="Ronan, Nicholas" userId="88d71839-45c4-4eb9-ac1c-b47764207ab3" providerId="ADAL" clId="{E6FA1BCB-9EFA-4C71-B158-ECF308DC3033}" dt="2024-05-29T16:48:15.719" v="9" actId="1036"/>
        <pc:sldMkLst>
          <pc:docMk/>
          <pc:sldMk cId="3539671776" sldId="415"/>
        </pc:sldMkLst>
        <pc:spChg chg="mod">
          <ac:chgData name="Ronan, Nicholas" userId="88d71839-45c4-4eb9-ac1c-b47764207ab3" providerId="ADAL" clId="{E6FA1BCB-9EFA-4C71-B158-ECF308DC3033}" dt="2024-05-29T16:48:15.719" v="9" actId="1036"/>
          <ac:spMkLst>
            <pc:docMk/>
            <pc:sldMk cId="3539671776" sldId="415"/>
            <ac:spMk id="12" creationId="{0D56BEBB-03C3-4606-9032-6DF3E6827464}"/>
          </ac:spMkLst>
        </pc:spChg>
      </pc:sldChg>
      <pc:sldChg chg="addSp modSp mod">
        <pc:chgData name="Ronan, Nicholas" userId="88d71839-45c4-4eb9-ac1c-b47764207ab3" providerId="ADAL" clId="{E6FA1BCB-9EFA-4C71-B158-ECF308DC3033}" dt="2024-05-29T16:48:26.836" v="11" actId="207"/>
        <pc:sldMkLst>
          <pc:docMk/>
          <pc:sldMk cId="208894890" sldId="416"/>
        </pc:sldMkLst>
        <pc:spChg chg="add mod">
          <ac:chgData name="Ronan, Nicholas" userId="88d71839-45c4-4eb9-ac1c-b47764207ab3" providerId="ADAL" clId="{E6FA1BCB-9EFA-4C71-B158-ECF308DC3033}" dt="2024-05-29T16:48:26.836" v="11" actId="207"/>
          <ac:spMkLst>
            <pc:docMk/>
            <pc:sldMk cId="208894890" sldId="416"/>
            <ac:spMk id="3" creationId="{CB64804C-D108-44D4-F8FE-6255A55BB2A0}"/>
          </ac:spMkLst>
        </pc:spChg>
      </pc:sldChg>
      <pc:sldChg chg="modSp mod">
        <pc:chgData name="Ronan, Nicholas" userId="88d71839-45c4-4eb9-ac1c-b47764207ab3" providerId="ADAL" clId="{E6FA1BCB-9EFA-4C71-B158-ECF308DC3033}" dt="2024-05-29T16:49:02.761" v="16" actId="2711"/>
        <pc:sldMkLst>
          <pc:docMk/>
          <pc:sldMk cId="1257227069" sldId="419"/>
        </pc:sldMkLst>
        <pc:spChg chg="mod">
          <ac:chgData name="Ronan, Nicholas" userId="88d71839-45c4-4eb9-ac1c-b47764207ab3" providerId="ADAL" clId="{E6FA1BCB-9EFA-4C71-B158-ECF308DC3033}" dt="2024-05-29T16:49:02.761" v="16" actId="2711"/>
          <ac:spMkLst>
            <pc:docMk/>
            <pc:sldMk cId="1257227069" sldId="419"/>
            <ac:spMk id="2" creationId="{91513B6E-EEB9-4D9C-8C4E-B1DD539BF6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2"/>
            <a:ext cx="4160520" cy="367030"/>
          </a:xfrm>
          <a:prstGeom prst="rect">
            <a:avLst/>
          </a:prstGeom>
        </p:spPr>
        <p:txBody>
          <a:bodyPr vert="horz" lIns="96651" tIns="48325" rIns="96651" bIns="48325"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438458" y="2"/>
            <a:ext cx="4160520" cy="367030"/>
          </a:xfrm>
          <a:prstGeom prst="rect">
            <a:avLst/>
          </a:prstGeom>
        </p:spPr>
        <p:txBody>
          <a:bodyPr vert="horz" lIns="96651" tIns="48325" rIns="96651" bIns="48325" rtlCol="0"/>
          <a:lstStyle>
            <a:lvl1pPr algn="r">
              <a:defRPr sz="1200"/>
            </a:lvl1pPr>
          </a:lstStyle>
          <a:p>
            <a:fld id="{F48FD432-6905-7340-B123-FD524AE3F5E4}" type="datetimeFigureOut">
              <a:rPr lang="en-US" smtClean="0">
                <a:latin typeface="IBM Eliot Sans Medium" panose="020B0703050000000000" pitchFamily="34" charset="0"/>
              </a:rPr>
              <a:t>5/29/2024</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948171"/>
            <a:ext cx="4160520" cy="367029"/>
          </a:xfrm>
          <a:prstGeom prst="rect">
            <a:avLst/>
          </a:prstGeom>
        </p:spPr>
        <p:txBody>
          <a:bodyPr vert="horz" lIns="96651" tIns="48325" rIns="96651" bIns="48325"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438458" y="6948171"/>
            <a:ext cx="4160520" cy="367029"/>
          </a:xfrm>
          <a:prstGeom prst="rect">
            <a:avLst/>
          </a:prstGeom>
        </p:spPr>
        <p:txBody>
          <a:bodyPr vert="horz" lIns="96651" tIns="48325" rIns="96651" bIns="48325"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0" cy="367030"/>
          </a:xfrm>
          <a:prstGeom prst="rect">
            <a:avLst/>
          </a:prstGeom>
        </p:spPr>
        <p:txBody>
          <a:bodyPr vert="horz" lIns="96651" tIns="48325" rIns="96651" bIns="48325"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438458" y="2"/>
            <a:ext cx="4160520" cy="367030"/>
          </a:xfrm>
          <a:prstGeom prst="rect">
            <a:avLst/>
          </a:prstGeom>
        </p:spPr>
        <p:txBody>
          <a:bodyPr vert="horz" lIns="96651" tIns="48325" rIns="96651" bIns="48325" rtlCol="0"/>
          <a:lstStyle>
            <a:lvl1pPr algn="r">
              <a:defRPr sz="1200" b="0" i="0">
                <a:latin typeface="IBM Eliot Sans Medium" panose="020B0703050000000000" pitchFamily="34" charset="0"/>
              </a:defRPr>
            </a:lvl1pPr>
          </a:lstStyle>
          <a:p>
            <a:fld id="{E8A8F20E-7B0B-E74C-8E51-C6759924A7D4}" type="datetimeFigureOut">
              <a:rPr lang="en-US" smtClean="0"/>
              <a:pPr/>
              <a:t>5/29/2024</a:t>
            </a:fld>
            <a:endParaRPr lang="en-US"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960121" y="3520440"/>
            <a:ext cx="7680960" cy="2880360"/>
          </a:xfrm>
          <a:prstGeom prst="rect">
            <a:avLst/>
          </a:prstGeom>
        </p:spPr>
        <p:txBody>
          <a:bodyPr vert="horz" lIns="96651" tIns="48325" rIns="96651" bIns="483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1" tIns="48325" rIns="96651" bIns="48325"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51" tIns="48325" rIns="96651" bIns="48325"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Good evening (afternoon), I’m NAME</a:t>
            </a:r>
          </a:p>
          <a:p>
            <a:pPr eaLnBrk="1" hangingPunct="1"/>
            <a:r>
              <a:rPr lang="en-US" dirty="0"/>
              <a:t>I’d like to welcome you all to our presentation.</a:t>
            </a:r>
          </a:p>
          <a:p>
            <a:pPr eaLnBrk="1" hangingPunct="1"/>
            <a:r>
              <a:rPr lang="en-US" dirty="0"/>
              <a:t>Today, we’re going to introduce an important document – </a:t>
            </a:r>
            <a:r>
              <a:rPr lang="en-US" u="none" dirty="0"/>
              <a:t>the</a:t>
            </a:r>
            <a:r>
              <a:rPr lang="en-US" u="sng" dirty="0"/>
              <a:t> Share Your Love Family Discussion Guide</a:t>
            </a:r>
            <a:r>
              <a:rPr lang="en-US" dirty="0"/>
              <a:t>.</a:t>
            </a:r>
          </a:p>
          <a:p>
            <a:r>
              <a:rPr lang="en-US" dirty="0"/>
              <a:t>Preparing for the inevitable is a tough discussion. It’s one that many people find difficult to have, especially with those closest to them. The Share Your Love Family Discussion Guide is intended to help initiate an open, thoughtful dialogue with your family as you plan for your future and how to honor your final requests. It’s more than a simple list of instructions. It covers many topics such as: where to find important documents and key contacts; who should care for loved ones and minors; and who you want to handle decision-making if you become incapacitated.</a:t>
            </a:r>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304556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first section covers Key contacts, advisors, and access codes.</a:t>
            </a:r>
          </a:p>
          <a:p>
            <a:pPr eaLnBrk="1" hangingPunct="1"/>
            <a:r>
              <a:rPr lang="en-US" dirty="0"/>
              <a:t>First off, you’ll want to include any key contacts that you would want to be contacted in an emergency. Having this information in a central location for your loved ones could prove invaluable.</a:t>
            </a:r>
          </a:p>
          <a:p>
            <a:pPr eaLnBrk="1" hangingPunct="1"/>
            <a:r>
              <a:rPr lang="en-US" dirty="0"/>
              <a:t>You’ll also want to include any important contacts, including financial and asset advisors, and contact information, so your loved ones can reach them if you are no longer able.</a:t>
            </a:r>
          </a:p>
          <a:p>
            <a:pPr eaLnBrk="1" hangingPunct="1"/>
            <a:r>
              <a:rPr lang="en-US" dirty="0"/>
              <a:t>Another important part of this sections is “digital assets and passwords”. You may have heard of Gerald Cotten, who was the CEO of the largest cryptocurrency firm in Canada. When he passed away, he was the only one who knew the passcode to access all of the cryptocurrency. Think about all of the passwords you have. It’s important to list them out so that your loved ones can easily access your important information if you are no longer able.</a:t>
            </a:r>
          </a:p>
          <a:p>
            <a:pPr eaLnBrk="1" hangingPunct="1"/>
            <a:r>
              <a:rPr lang="en-US" dirty="0"/>
              <a:t>You’ll also want to include the location of your safety deposit box, if you use one, and details regarding who has access. Not having these details listed out can significantly delay the settlement of your estate.</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87012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next section covers Financial Information, Assets and Liabilities</a:t>
            </a:r>
          </a:p>
          <a:p>
            <a:pPr eaLnBrk="1" hangingPunct="1"/>
            <a:r>
              <a:rPr lang="en-US" dirty="0"/>
              <a:t>In this section, you’ll want to ensure that all of your assets are accounted for so that your loved ones can effectively manage them if you are no longer able. This can also help to uncover accounts and assets that you may have forgotten about. In addition to listing each of the investments you hold, you should also include a recent statement so your loved ones have all of the necessary information about your accounts.</a:t>
            </a:r>
          </a:p>
          <a:p>
            <a:pPr eaLnBrk="1" hangingPunct="1"/>
            <a:r>
              <a:rPr lang="en-US" dirty="0"/>
              <a:t>The second part of this section covers your liabilities. You’ll want to include credit cards, leases, subscriptions and other obligations that your family will need to handle. Unfortunately, most debts don’t disappear when you pass away. Including the details for the executor of the estate will help to avoid any unnecessary confusion.</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78720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Next, we come to the Insurance &amp; Benefits section.</a:t>
            </a:r>
          </a:p>
          <a:p>
            <a:pPr eaLnBrk="1" hangingPunct="1"/>
            <a:r>
              <a:rPr lang="en-US" dirty="0"/>
              <a:t>In this section, you should include relevant information for every type of insurance you carry – policy numbers, benefit amounts, premiums and how they’re paid. </a:t>
            </a:r>
          </a:p>
          <a:p>
            <a:pPr eaLnBrk="1" hangingPunct="1"/>
            <a:r>
              <a:rPr lang="en-US" dirty="0"/>
              <a:t>It’s important to ensure that all of your policies are listed in detail for your families in case you become incapacitated. Think about this example. An elderly woman has a stroke, and loses her memory and ability to speak. Her family comes together and puts her in a great, expensive facility, where she passes away after two years. Her family goes through her paperwork, and finds a Long Term Care policy that would’ve covered the cost of the facility. </a:t>
            </a:r>
          </a:p>
          <a:p>
            <a:pPr eaLnBrk="1" hangingPunct="1"/>
            <a:r>
              <a:rPr lang="en-US" dirty="0"/>
              <a:t>Just because you have a policy, doesn’t mean your loved ones know it exists. </a:t>
            </a:r>
          </a:p>
          <a:p>
            <a:pPr eaLnBrk="1" hangingPunct="1"/>
            <a:r>
              <a:rPr lang="en-US" dirty="0"/>
              <a:t>Make sure that all of your policies are listed out in detail to avoid a situation like this.</a:t>
            </a:r>
          </a:p>
          <a:p>
            <a:pPr defTabSz="1159807">
              <a:defRPr/>
            </a:pPr>
            <a:r>
              <a:rPr lang="en-US" dirty="0"/>
              <a:t>Listing out all of your policies can also help to ensure that they’re all accounted for. You may have moved, for example, and forgotten to change your address on a life insurance policy. This could leave you thinking you have more coverage than you actually do, and leave your family in a tough situation if you pass away.</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108442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next section covers Important Documents &amp; Other Information.</a:t>
            </a:r>
          </a:p>
          <a:p>
            <a:r>
              <a:rPr lang="en-US" dirty="0"/>
              <a:t>As you can see, there are many important documents that need to be accounted for, and some that you may not think of immediately. </a:t>
            </a:r>
          </a:p>
          <a:p>
            <a:r>
              <a:rPr lang="en-US" dirty="0"/>
              <a:t>For example, I’m sure most of you here know someone who has served in the military. Military discharge papers are one example of a document that often isn’t thought of in terms of estate planning – but they’re incredibly important in that they allow provide eligibility for a military funeral.</a:t>
            </a:r>
          </a:p>
          <a:p>
            <a:r>
              <a:rPr lang="en-US" dirty="0"/>
              <a:t>Filling out your </a:t>
            </a:r>
            <a:r>
              <a:rPr lang="en-US" u="sng" dirty="0"/>
              <a:t>Share Your Love Family Discussion Guide </a:t>
            </a:r>
            <a:r>
              <a:rPr lang="en-US" u="none" dirty="0"/>
              <a:t>will help to ensure that all of these important documents are accounted for – and may help to identify any documents that you may need to create.</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30547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Let’s talk about the important estate planning documents that you’ll need to complete to go along with this guide.</a:t>
            </a:r>
          </a:p>
          <a:p>
            <a:pPr eaLnBrk="1" hangingPunct="1"/>
            <a:r>
              <a:rPr lang="en-US" dirty="0"/>
              <a:t>[READ SLIDE]</a:t>
            </a:r>
          </a:p>
          <a:p>
            <a:pPr eaLnBrk="1" hangingPunct="1"/>
            <a:r>
              <a:rPr lang="en-US" dirty="0"/>
              <a:t>These include your Will, Living Will, Medical Power of Attorney, Durable General Power of Attorney, and Ethical Will.</a:t>
            </a:r>
          </a:p>
          <a:p>
            <a:pPr eaLnBrk="1" hangingPunct="1"/>
            <a:r>
              <a:rPr lang="en-US" dirty="0"/>
              <a:t>Let’s take a look at each of these documents.</a:t>
            </a:r>
          </a:p>
          <a:p>
            <a:pPr>
              <a:spcBef>
                <a:spcPct val="0"/>
              </a:spcBef>
            </a:pPr>
            <a:endParaRPr lang="en-US" dirty="0">
              <a:cs typeface="Arial" charset="0"/>
            </a:endParaRP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130616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Completing a will ensures that your assets will be distributed according to your wishes after your death.</a:t>
            </a:r>
          </a:p>
          <a:p>
            <a:pPr eaLnBrk="1" hangingPunct="1"/>
            <a:r>
              <a:rPr lang="en-US" dirty="0"/>
              <a:t>However, it also serves several other important purposes:</a:t>
            </a:r>
          </a:p>
          <a:p>
            <a:pPr eaLnBrk="1" hangingPunct="1"/>
            <a:r>
              <a:rPr lang="en-US" dirty="0"/>
              <a:t>It establishes clear guidelines for the passing of assets to avoid familial conflict. Everyone has heard stories of familial disputes following the death of a loved one. Having a clear, detailed will can help to minimize any conflict.</a:t>
            </a:r>
          </a:p>
          <a:p>
            <a:pPr eaLnBrk="1" hangingPunct="1"/>
            <a:r>
              <a:rPr lang="en-US" dirty="0"/>
              <a:t>A will also provides guardianship for your minor children. This can be especially important if you have a domestic partner that you would like to care for your children.</a:t>
            </a:r>
          </a:p>
          <a:p>
            <a:pPr eaLnBrk="1" hangingPunct="1"/>
            <a:r>
              <a:rPr lang="en-US" dirty="0"/>
              <a:t>Everyone’s circumstances are different. There is no “one size fits all” will. If you try to get by with something general, then the results may not be what you intend, and may cause serious problems for your heirs.</a:t>
            </a:r>
          </a:p>
          <a:p>
            <a:pPr eaLnBrk="1" hangingPunct="1"/>
            <a:r>
              <a:rPr lang="en-US" dirty="0"/>
              <a:t>You can also choose for some of your assets to be left as gifts or donations. The value of what you give away will reduce the value of your estate when paying estate taxes.</a:t>
            </a:r>
          </a:p>
          <a:p>
            <a:pPr eaLnBrk="1" hangingPunct="1"/>
            <a:r>
              <a:rPr lang="en-US" dirty="0"/>
              <a:t>It’s important that you provide clear guidelines in your will, and update it as your circumstances change.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1841700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Personal Property Disposal List</a:t>
            </a:r>
          </a:p>
          <a:p>
            <a:pPr eaLnBrk="1" hangingPunct="1"/>
            <a:r>
              <a:rPr lang="en-US" dirty="0"/>
              <a:t>You may own items that you wouldn’t think to include in your will, but could cause family turmoil if you don’t lay out how you’d like them to be distributed.</a:t>
            </a:r>
          </a:p>
          <a:p>
            <a:pPr eaLnBrk="1" hangingPunct="1"/>
            <a:r>
              <a:rPr lang="en-US" dirty="0"/>
              <a:t>Making up a detailed list of these items can save a lot of grief. Take Marlon Brando for example. When the actor passed away in 2004, he had made oral promises to pass his house to his longtime housekeeper. However, he left nothing in writing, and the court was restrained by what Brando had left in his will. The housekeeper was left with $125,000, and many consider her lucky to have even received that amount.</a:t>
            </a:r>
          </a:p>
          <a:p>
            <a:pPr eaLnBrk="1" hangingPunct="1"/>
            <a:r>
              <a:rPr lang="en-US" dirty="0"/>
              <a:t>This example can play itself out for much smaller, but just as meaningful, possessions of yours. If you want someone to receive a particular item that you own, be sure to write it down. Don’t leave anything to word of mouth.</a:t>
            </a:r>
          </a:p>
          <a:p>
            <a:pPr eaLnBrk="1" hangingPunct="1"/>
            <a:r>
              <a:rPr lang="en-US" dirty="0"/>
              <a:t>Also, be sure to include pictures so there’s no doubt what you’re referring to.</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4332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Another important document you should have in place is a Living Will</a:t>
            </a:r>
          </a:p>
          <a:p>
            <a:pPr eaLnBrk="1" hangingPunct="1"/>
            <a:r>
              <a:rPr lang="en-US" dirty="0"/>
              <a:t>In the landmark Supreme Court case Cruzon v. Director*, Missouri Department of Health ruled that for a person to be taken off life support (including intravenous nourishment and fluids), they must have declared their desire prior to becoming incapacitated. </a:t>
            </a:r>
          </a:p>
          <a:p>
            <a:pPr eaLnBrk="1" hangingPunct="1"/>
            <a:r>
              <a:rPr lang="en-US" dirty="0"/>
              <a:t>It’s important to note that this is not just a concern for the elderly.</a:t>
            </a:r>
          </a:p>
          <a:p>
            <a:pPr eaLnBrk="1" hangingPunct="1"/>
            <a:r>
              <a:rPr lang="en-US" dirty="0"/>
              <a:t>For those who remember the Terri Schiavo case – she was in her 20’s when she became incapacitated. If you witnessed this case, you shouldn’t have to be convinced of the necessity of putting your wishes in writing by drawing up a living will. Even if your family understands your wishes, having a living will completed will relieve them of having to make this difficult decision for you.</a:t>
            </a:r>
          </a:p>
          <a:p>
            <a:pPr eaLnBrk="1" hangingPunct="1"/>
            <a:endParaRPr lang="en-US" dirty="0"/>
          </a:p>
          <a:p>
            <a:pPr eaLnBrk="1" hangingPunct="1"/>
            <a:endParaRPr lang="en-US" dirty="0"/>
          </a:p>
          <a:p>
            <a:pPr eaLnBrk="1" hangingPunct="1"/>
            <a:r>
              <a:rPr lang="en-US" dirty="0"/>
              <a:t>* 497 U.S. 261, 110 S. Ct. 2841 (1990)</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20325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Your medical power of attorney grants someone other than your spouse or next of kin the power to make medical decisions in the event that you are no longer able to make them for yourself.</a:t>
            </a:r>
          </a:p>
          <a:p>
            <a:pPr eaLnBrk="1" hangingPunct="1"/>
            <a:r>
              <a:rPr lang="en-US" dirty="0"/>
              <a:t>You should provide details on a range of medical treatments and can make your wishes known through a Medical Directive.</a:t>
            </a:r>
          </a:p>
          <a:p>
            <a:pPr eaLnBrk="1" hangingPunct="1"/>
            <a:r>
              <a:rPr lang="en-US" dirty="0"/>
              <a:t>This document is especially important for Domestic Partners. If you become incapacitated, the right to make medical decisions for you would go to your parents or siblings. As in the Terri Schiavo case, these parties might have different idea of your wishes. Clearly spelling them out and designating someone to make decisions for you can avoid issues regarding who should be deciding what medical care you will receive.</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318194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It’s important that Durable general power of attorney is thoughtfully considered. The person you designate can manage bank accounts and bills, file tax returns, and even buy and sell property.</a:t>
            </a:r>
          </a:p>
          <a:p>
            <a:pPr eaLnBrk="1" hangingPunct="1"/>
            <a:r>
              <a:rPr lang="en-US" dirty="0"/>
              <a:t>This responsibility is often left to a spouse, but you should also consider trusted friends or advisors who may be more familiar with your assets.</a:t>
            </a:r>
          </a:p>
          <a:p>
            <a:pPr eaLnBrk="1" hangingPunct="1"/>
            <a:r>
              <a:rPr lang="en-US" dirty="0"/>
              <a:t>It’s also important to document when you want this power to go into effect, and when it should cease.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411785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299240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It’s natural to focus solely on your loved ones and providing for them, but there are costs associated with how you want to be laid to rest. This can be difficult to think about, but it’s best if you decide how and where you would like to be remembered.</a:t>
            </a:r>
          </a:p>
          <a:p>
            <a:pPr eaLnBrk="1" hangingPunct="1"/>
            <a:r>
              <a:rPr lang="en-US" dirty="0"/>
              <a:t>You should consider discussing the items on this list with your family members. There will be many decisions to be made, and some can be costly. It’s important to discuss with your family and provide them with access to this information.</a:t>
            </a:r>
          </a:p>
          <a:p>
            <a:pPr eaLnBrk="1" hangingPunct="1"/>
            <a:r>
              <a:rPr lang="en-US" dirty="0"/>
              <a:t>These are difficult decisions for a grieving family to make and preparing them in advance can help to lessen the burden.</a:t>
            </a:r>
          </a:p>
          <a:p>
            <a:pPr eaLnBrk="1" hangingPunct="1"/>
            <a:endParaRPr lang="en-US" dirty="0"/>
          </a:p>
          <a:p>
            <a:pPr eaLnBrk="1" hangingPunct="1"/>
            <a:r>
              <a:rPr lang="en-US" dirty="0"/>
              <a:t> </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97496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final section covers Family History &amp; Ethical Will.</a:t>
            </a:r>
          </a:p>
          <a:p>
            <a:pPr eaLnBrk="1" hangingPunct="1"/>
            <a:r>
              <a:rPr lang="en-US" dirty="0"/>
              <a:t>One of the most meaningful tasks you’ll do as you plan for your future is to define your legacy. How do you want family, friends and even someone new to know you? This is an opportunity to tell your story and pass down your values. It’s also a chance to express to your loved ones what you want them to share about your connection with them. </a:t>
            </a:r>
          </a:p>
          <a:p>
            <a:pPr eaLnBrk="1" hangingPunct="1"/>
            <a:endParaRPr lang="en-US" dirty="0"/>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03393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Once you’ve completed your </a:t>
            </a:r>
            <a:r>
              <a:rPr lang="en-US" u="sng" dirty="0"/>
              <a:t>Share Your Love Family Discussion Guide</a:t>
            </a:r>
            <a:r>
              <a:rPr lang="en-US" u="none" dirty="0"/>
              <a:t>, you’ll want to ensure that you store it in a safe location and provide access to your loved ones.</a:t>
            </a:r>
            <a:endParaRPr lang="en-US" dirty="0"/>
          </a:p>
          <a:p>
            <a:pPr eaLnBrk="1" hangingPunct="1"/>
            <a:r>
              <a:rPr lang="en-US" dirty="0"/>
              <a:t>Copies should be provided to your spouse, an adult child, and attorneys or other advisors</a:t>
            </a:r>
          </a:p>
          <a:p>
            <a:pPr eaLnBrk="1" hangingPunct="1"/>
            <a:r>
              <a:rPr lang="en-US" dirty="0"/>
              <a:t>If you fill out a physical copy, be sure to store it in a safe deposit box or home safe – but make sure that loved ones will have access.</a:t>
            </a:r>
          </a:p>
          <a:p>
            <a:pPr eaLnBrk="1" hangingPunct="1"/>
            <a:r>
              <a:rPr lang="en-US" dirty="0"/>
              <a:t>If you fill out a digital copy, be sure to share the location and password with your loved ones. You can fill out our beneficiary notecard to provide your loved ones with this information.</a:t>
            </a:r>
          </a:p>
          <a:p>
            <a:pPr eaLnBrk="1" hangingPunct="1"/>
            <a:r>
              <a:rPr lang="en-US" dirty="0"/>
              <a:t>It’s also a good idea to discuss your </a:t>
            </a:r>
            <a:r>
              <a:rPr lang="en-US" u="sng" dirty="0"/>
              <a:t>Share Your Love Family Discussion Guide </a:t>
            </a:r>
            <a:r>
              <a:rPr lang="en-US" dirty="0"/>
              <a:t>at a family meeting and with your advisors.</a:t>
            </a:r>
          </a:p>
          <a:p>
            <a:pPr eaLnBrk="1" hangingPunct="1"/>
            <a:r>
              <a:rPr lang="en-US" dirty="0"/>
              <a:t>Discussing your plan with your loved ones can help to put your mind at ease and lessen the burden for them later on.</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336111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07946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Our agenda today (this evening)</a:t>
            </a:r>
          </a:p>
          <a:p>
            <a:pPr eaLnBrk="1" hangingPunct="1"/>
            <a:r>
              <a:rPr lang="en-US" dirty="0"/>
              <a:t>First, I’d like to put the </a:t>
            </a:r>
            <a:r>
              <a:rPr lang="en-US" u="sng" dirty="0"/>
              <a:t>Share Your Love Family Discussion Guide </a:t>
            </a:r>
            <a:r>
              <a:rPr lang="en-US" u="none" dirty="0"/>
              <a:t>by discussing the importance of Estate Planning.</a:t>
            </a:r>
          </a:p>
          <a:p>
            <a:pPr eaLnBrk="1" hangingPunct="1"/>
            <a:r>
              <a:rPr lang="en-US" u="none" dirty="0"/>
              <a:t>Next, I</a:t>
            </a:r>
            <a:r>
              <a:rPr lang="en-US" dirty="0"/>
              <a:t> want to explain the reason for the Share Your Love Family Discussion Guide. This guide helps individuals with estate planning by taking them step by step through the decisions they’ll need to make to ensure the effective and efficient transfer of their assets. This guide will facilitate conversations with family members and significant others and will reassure you that you have addressed all issues relevant to your estate.</a:t>
            </a:r>
          </a:p>
          <a:p>
            <a:pPr eaLnBrk="1" hangingPunct="1"/>
            <a:r>
              <a:rPr lang="en-US" dirty="0">
                <a:cs typeface="+mn-cs"/>
              </a:rPr>
              <a:t>	</a:t>
            </a:r>
            <a:endParaRPr lang="en-US" dirty="0">
              <a:cs typeface="Arial"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98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Why should you take the time to plan your estate? Many people think they can wait until they are much older before they can make an estate plan – the odds of anything happening to them are so low, so they make estate planning a low priority. Others think that they don’t have enough assets to warrant an estate plan. The fact is that some people will be faced with an unexpected illness or a tragic accident. Having a plan in place will ensure transfer of assets to your loved ones. No matter the extent of your assets, you doubtless want to choose who will ultimately benefit from them.</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49848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estate planning process will accomplish two important goals. The ultimate goal is for you to complete the legal documents that will guarantee that your assets are transferred according to your wishes. But the process of reading through and answering the questions in the Share Your Love Family Discussion Guide will facilitate discussions with your loved ones – discussions that you may have found difficult to initiate up until now. As you go step by step through the guide, you will note each of your important assets and documents and will be able to talk with family members about your wishes regarding these assets.</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282168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If you have not completed estate planning documents prior to your death or disability, the courts will have to decide on distribution of your assets. Your estate will have to pay attorney’s fees and administrative fees. The legal process takes time, and your assets cannot be distributed during the process. If you have not gone through the estate planning process, you likely will not have made your wishes clear to your loved ones. They may challenge how the court distributes your assets, dragging the process out further and causing potential conflict among family members.</a:t>
            </a:r>
          </a:p>
          <a:p>
            <a:pPr eaLnBrk="1" hangingPunct="1"/>
            <a:r>
              <a:rPr lang="en-US" dirty="0"/>
              <a:t>There can also be significant tax consequences if you have not planned for your estate, so that your assets are not passed along with maximum efficiency.</a:t>
            </a:r>
          </a:p>
          <a:p>
            <a:pPr eaLnBrk="1" hangingPunct="1"/>
            <a:r>
              <a:rPr lang="en-US" dirty="0"/>
              <a:t>One example that you may be familiar with is Prince – After his death in 2016, we learned that he didn’t have a will. The state was left to divvy up his assets, an estimated $300 million, among his siblings and half siblings. To make things more difficult, a federal inmate claimed to be Prince’s son and only heir. After two years, the family had paid out millions to lawyers and bankers but had received nothing themselves.</a:t>
            </a:r>
          </a:p>
          <a:p>
            <a:pPr eaLnBrk="1" hangingPunct="1"/>
            <a:r>
              <a:rPr lang="en-US" dirty="0">
                <a:highlight>
                  <a:srgbClr val="FFFF00"/>
                </a:highlight>
              </a:rPr>
              <a:t>As you can see with this example, not having clearly spelled out, legally binding declarations can lead to a great deal of conflict and confusion.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18748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a:t>
            </a:r>
            <a:r>
              <a:rPr lang="en-US" u="sng" dirty="0"/>
              <a:t>Share Your Love Family Discussion Guide </a:t>
            </a:r>
            <a:r>
              <a:rPr lang="en-US" u="none" dirty="0"/>
              <a:t>ensures a thorough, step by step consideration of your wishes with regard to your assets. The guide is straightforward, helping you to clarify your wishes and to communicate them effectively to your loved ones. By completing this guide, you will help your family to understand the extent of your assets, to know your wishes, and to be prepared in case of your incapacity or death.</a:t>
            </a:r>
            <a:endParaRPr lang="en-US" dirty="0"/>
          </a:p>
          <a:p>
            <a:pPr eaLnBrk="1" hangingPunct="1"/>
            <a:r>
              <a:rPr lang="en-US" dirty="0"/>
              <a:t>Having a plan is incredibly important, but it’s even more important that you discuss this plan with your loved ones and provide them with all of the necessary details.</a:t>
            </a:r>
          </a:p>
          <a:p>
            <a:pPr defTabSz="1159807">
              <a:defRPr/>
            </a:pPr>
            <a:r>
              <a:rPr lang="en-US" dirty="0"/>
              <a:t>Let’s take a look at a real-life example that shows the importance of sharing and discussing your estate plan with loved ones. Some of you may have heard the story of Florence Griffith Joyner, the Olympic gold medalist. She prepared a will, but when she passed away at 38, her family couldn’t locate the document. This pitted her relatives in an estate planning battle, and it took them four years to close her probate estate.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127326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Simply put, its purpose is to put your mind at ease and prepare your loved ones to carry out your wishes as you want. Taking inventory of a life can be daunting, but this will help you break it down into small, manageable steps to prepare your loved ones for your later life.</a:t>
            </a:r>
          </a:p>
          <a:p>
            <a:pPr eaLnBrk="1" hangingPunct="1"/>
            <a:r>
              <a:rPr lang="en-US" dirty="0"/>
              <a:t>Engaging in an open discussion with your family can help to lessen the emotional energies your loved ones will spend trying to gather the necessary information, and avoid the turmoil that can be caused if your family is unable to locate your important documents.</a:t>
            </a:r>
          </a:p>
          <a:p>
            <a:pPr eaLnBrk="1" hangingPunct="1"/>
            <a:r>
              <a:rPr lang="en-US" dirty="0"/>
              <a:t>There also may be assets or documents that they don’t know to look for, which could be lost.</a:t>
            </a:r>
          </a:p>
          <a:p>
            <a:pPr eaLnBrk="1" hangingPunct="1"/>
            <a:r>
              <a:rPr lang="en-US" dirty="0"/>
              <a:t>It’s important to engage in a thoughtful discussion with them about one of life’s most difficult times – that’s why this document is called </a:t>
            </a:r>
            <a:r>
              <a:rPr lang="en-US" u="none" dirty="0"/>
              <a:t>the </a:t>
            </a:r>
            <a:r>
              <a:rPr lang="en-US" u="sng" dirty="0"/>
              <a:t>Share Your Love Family Discussion Guide </a:t>
            </a:r>
            <a:r>
              <a:rPr lang="en-US" dirty="0"/>
              <a:t>– you’re discussing this information and putting this together because you love them and want the best for them.</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180912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dirty="0"/>
              <a:t>The </a:t>
            </a:r>
            <a:r>
              <a:rPr lang="en-US" u="sng" dirty="0"/>
              <a:t>Share Your Love Family Discussion Guide</a:t>
            </a:r>
            <a:r>
              <a:rPr lang="en-US" u="none" dirty="0"/>
              <a:t> can be broken down into four sections, which together will provide your loved ones with all the necessary information to carry out your wishes.</a:t>
            </a:r>
          </a:p>
          <a:p>
            <a:pPr eaLnBrk="1" hangingPunct="1"/>
            <a:r>
              <a:rPr lang="en-US" u="none" dirty="0"/>
              <a:t>These sections are broken down into:</a:t>
            </a:r>
            <a:endParaRPr lang="en-US" dirty="0"/>
          </a:p>
          <a:p>
            <a:pPr eaLnBrk="1" hangingPunct="1">
              <a:buFontTx/>
              <a:buChar char="•"/>
            </a:pPr>
            <a:r>
              <a:rPr lang="en-US" dirty="0"/>
              <a:t>Key contacts, advisors, and access codes</a:t>
            </a:r>
          </a:p>
          <a:p>
            <a:pPr eaLnBrk="1" hangingPunct="1">
              <a:buFontTx/>
              <a:buChar char="•"/>
            </a:pPr>
            <a:r>
              <a:rPr lang="en-US" dirty="0"/>
              <a:t>Financial Information and Assets</a:t>
            </a:r>
          </a:p>
          <a:p>
            <a:pPr eaLnBrk="1" hangingPunct="1">
              <a:buFontTx/>
              <a:buChar char="•"/>
            </a:pPr>
            <a:r>
              <a:rPr lang="en-US" dirty="0"/>
              <a:t>Important documents, information and arrangements</a:t>
            </a:r>
          </a:p>
          <a:p>
            <a:pPr eaLnBrk="1" hangingPunct="1">
              <a:buFontTx/>
              <a:buChar char="•"/>
            </a:pPr>
            <a:r>
              <a:rPr lang="en-US" dirty="0"/>
              <a:t>Family history and ethical will</a:t>
            </a:r>
          </a:p>
          <a:p>
            <a:r>
              <a:rPr lang="en-US" dirty="0"/>
              <a:t>Let’s take a look at the first section.</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30008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p:ext uri="{DCECCB84-F9BA-43D5-87BE-67443E8EF086}">
      <p15:sldGuideLst xmlns:p15="http://schemas.microsoft.com/office/powerpoint/2012/main">
        <p15:guide id="3" orient="horz" pos="235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p:ext uri="{DCECCB84-F9BA-43D5-87BE-67443E8EF086}">
      <p15:sldGuideLst xmlns:p15="http://schemas.microsoft.com/office/powerpoint/2012/main">
        <p15:guide id="2" orient="horz" pos="1272">
          <p15:clr>
            <a:srgbClr val="FBAE40"/>
          </p15:clr>
        </p15:guide>
        <p15:guide id="3" orient="horz" pos="2592">
          <p15:clr>
            <a:srgbClr val="FBAE40"/>
          </p15:clr>
        </p15:guide>
        <p15:guide id="4" orient="horz" pos="3888">
          <p15:clr>
            <a:srgbClr val="FBAE40"/>
          </p15:clr>
        </p15:guide>
        <p15:guide id="5" pos="1128">
          <p15:clr>
            <a:srgbClr val="FBAE40"/>
          </p15:clr>
        </p15:guide>
        <p15:guide id="6" pos="7704">
          <p15:clr>
            <a:srgbClr val="FBAE40"/>
          </p15:clr>
        </p15:guide>
        <p15:guide id="7" orient="horz" pos="283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IBM Eliot Sans Medium" panose="020B0703050000000000"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2"/>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IBM Plex Sans" panose="020B050305020300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IBM Eliot Sans Medium" panose="020B0703050000000000" pitchFamily="34" charset="0"/>
              </a:defRPr>
            </a:lvl1pPr>
          </a:lstStyle>
          <a:p>
            <a:pPr lvl="0"/>
            <a:r>
              <a:rPr lang="en-US" dirty="0"/>
              <a:t>Month 00 2019</a:t>
            </a:r>
          </a:p>
        </p:txBody>
      </p:sp>
    </p:spTree>
    <p:extLst>
      <p:ext uri="{BB962C8B-B14F-4D97-AF65-F5344CB8AC3E}">
        <p14:creationId xmlns:p14="http://schemas.microsoft.com/office/powerpoint/2010/main" val="3077434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25763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p:ext uri="{DCECCB84-F9BA-43D5-87BE-67443E8EF086}">
      <p15:sldGuideLst xmlns:p15="http://schemas.microsoft.com/office/powerpoint/2012/main">
        <p15:guide id="1" pos="3435"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p:ext uri="{DCECCB84-F9BA-43D5-87BE-67443E8EF086}">
      <p15:sldGuideLst xmlns:p15="http://schemas.microsoft.com/office/powerpoint/2012/main">
        <p15:guide id="1" orient="horz" pos="4602">
          <p15:clr>
            <a:srgbClr val="FBAE40"/>
          </p15:clr>
        </p15:guide>
        <p15:guide id="2" orient="horz" pos="14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p:ext uri="{DCECCB84-F9BA-43D5-87BE-67443E8EF086}">
      <p15:sldGuideLst xmlns:p15="http://schemas.microsoft.com/office/powerpoint/2012/main">
        <p15:guide id="1" pos="3435">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p:ext uri="{DCECCB84-F9BA-43D5-87BE-67443E8EF086}">
      <p15:sldGuideLst xmlns:p15="http://schemas.microsoft.com/office/powerpoint/2012/main">
        <p15:guide id="1" orient="horz" pos="2088">
          <p15:clr>
            <a:srgbClr val="FBAE40"/>
          </p15:clr>
        </p15:guide>
        <p15:guide id="3" orient="horz" pos="3168">
          <p15:clr>
            <a:srgbClr val="FBAE40"/>
          </p15:clr>
        </p15:guide>
        <p15:guide id="9" pos="504">
          <p15:clr>
            <a:srgbClr val="FBAE40"/>
          </p15:clr>
        </p15:guide>
        <p15:guide id="11" orient="horz" pos="436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p:ext uri="{DCECCB84-F9BA-43D5-87BE-67443E8EF086}">
      <p15:sldGuideLst xmlns:p15="http://schemas.microsoft.com/office/powerpoint/2012/main">
        <p15:guide id="1" orient="horz" pos="2088">
          <p15:clr>
            <a:srgbClr val="FBAE40"/>
          </p15:clr>
        </p15:guide>
        <p15:guide id="4" pos="8616">
          <p15:clr>
            <a:srgbClr val="FBAE40"/>
          </p15:clr>
        </p15:guide>
        <p15:guide id="8" orient="horz" pos="2280">
          <p15:clr>
            <a:srgbClr val="FBAE40"/>
          </p15:clr>
        </p15:guide>
        <p15:guide id="9" orient="horz" pos="3168">
          <p15:clr>
            <a:srgbClr val="FBAE40"/>
          </p15:clr>
        </p15:guide>
        <p15:guide id="10" orient="horz" pos="4368">
          <p15:clr>
            <a:srgbClr val="FBAE40"/>
          </p15:clr>
        </p15:guide>
        <p15:guide id="11" pos="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p:ext uri="{DCECCB84-F9BA-43D5-87BE-67443E8EF086}">
      <p15:sldGuideLst xmlns:p15="http://schemas.microsoft.com/office/powerpoint/2012/main">
        <p15:guide id="3" orient="horz" pos="235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p:ext uri="{DCECCB84-F9BA-43D5-87BE-67443E8EF086}">
      <p15:sldGuideLst xmlns:p15="http://schemas.microsoft.com/office/powerpoint/2012/main">
        <p15:guide id="2" orient="horz" pos="1272">
          <p15:clr>
            <a:srgbClr val="FBAE40"/>
          </p15:clr>
        </p15:guide>
        <p15:guide id="3" orient="horz" pos="2592">
          <p15:clr>
            <a:srgbClr val="FBAE40"/>
          </p15:clr>
        </p15:guide>
        <p15:guide id="4" orient="horz" pos="3888">
          <p15:clr>
            <a:srgbClr val="FBAE40"/>
          </p15:clr>
        </p15:guide>
        <p15:guide id="5" pos="1128">
          <p15:clr>
            <a:srgbClr val="FBAE40"/>
          </p15:clr>
        </p15:guide>
        <p15:guide id="6" pos="7704">
          <p15:clr>
            <a:srgbClr val="FBAE40"/>
          </p15:clr>
        </p15:guide>
        <p15:guide id="7" orient="horz" pos="2832">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IBM Eliot Sans Medium" panose="020B0703050000000000"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2"/>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965813069"/>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0"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7"/>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6"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6"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6"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67104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46304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20955"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872779"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chemeClr val="bg2"/>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358140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dirty="0"/>
              <a:t>Presentation Title Here – Month 00, 000</a:t>
            </a:r>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504" userDrawn="1">
          <p15:clr>
            <a:srgbClr val="FBAE40"/>
          </p15:clr>
        </p15:guide>
        <p15:guide id="11" orient="horz" pos="4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8616"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45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8" y="3670303"/>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0"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8" y="3650639"/>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895604"/>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895604"/>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4"/>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3"/>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2"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6"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7"/>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7"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0"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8"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1128" userDrawn="1">
          <p15:clr>
            <a:srgbClr val="FBAE40"/>
          </p15:clr>
        </p15:guide>
        <p15:guide id="6" pos="7704"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0"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7"/>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6"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6"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6"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748520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dirty="0"/>
              <a:t>Presentation Title Here – Month 00, 000</a:t>
            </a:r>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p:ext uri="{DCECCB84-F9BA-43D5-87BE-67443E8EF086}">
      <p15:sldGuideLst xmlns:p15="http://schemas.microsoft.com/office/powerpoint/2012/main">
        <p15:guide id="1" pos="418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7"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IBM Eliot Sans Medium" panose="020B0703050000000000"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2"/>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IBM Plex Sans" panose="020B050305020300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IBM Eliot Sans Medium" panose="020B0703050000000000" pitchFamily="34" charset="0"/>
              </a:defRPr>
            </a:lvl1pPr>
          </a:lstStyle>
          <a:p>
            <a:pPr lvl="0"/>
            <a:r>
              <a:rPr lang="en-US" dirty="0"/>
              <a:t>Month 00 2019</a:t>
            </a:r>
          </a:p>
        </p:txBody>
      </p:sp>
    </p:spTree>
    <p:extLst>
      <p:ext uri="{BB962C8B-B14F-4D97-AF65-F5344CB8AC3E}">
        <p14:creationId xmlns:p14="http://schemas.microsoft.com/office/powerpoint/2010/main" val="2571011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8212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0" y="501418"/>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5"/>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p:ext uri="{DCECCB84-F9BA-43D5-87BE-67443E8EF086}">
      <p15:sldGuideLst xmlns:p15="http://schemas.microsoft.com/office/powerpoint/2012/main">
        <p15:guide id="1" pos="4186"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p:ext uri="{DCECCB84-F9BA-43D5-87BE-67443E8EF086}">
      <p15:sldGuideLst xmlns:p15="http://schemas.microsoft.com/office/powerpoint/2012/main">
        <p15:guide id="1" pos="2616">
          <p15:clr>
            <a:srgbClr val="FBAE40"/>
          </p15:clr>
        </p15:guide>
        <p15:guide id="2" pos="4920">
          <p15:clr>
            <a:srgbClr val="FBAE40"/>
          </p15:clr>
        </p15:guide>
        <p15:guide id="3" pos="7224">
          <p15:clr>
            <a:srgbClr val="FBAE40"/>
          </p15:clr>
        </p15:guide>
        <p15:guide id="4" orient="horz" pos="31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8"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6"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p:ext uri="{DCECCB84-F9BA-43D5-87BE-67443E8EF086}">
      <p15:sldGuideLst xmlns:p15="http://schemas.microsoft.com/office/powerpoint/2012/main">
        <p15:guide id="1" orient="horz" pos="4602">
          <p15:clr>
            <a:srgbClr val="FBAE40"/>
          </p15:clr>
        </p15:guide>
        <p15:guide id="2" orient="horz" pos="14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4"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7"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7"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5" y="400484"/>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4"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7"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7"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4"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7"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7"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4"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7"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7"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09" y="438052"/>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4"/>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09" y="138080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09" y="22952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09" y="3209603"/>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5"/>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p:ext uri="{DCECCB84-F9BA-43D5-87BE-67443E8EF086}">
      <p15:sldGuideLst xmlns:p15="http://schemas.microsoft.com/office/powerpoint/2012/main">
        <p15:guide id="1" pos="343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5" y="400484"/>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2"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8"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4"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5" y="400484"/>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6"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1"/>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7"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6"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1"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1"/>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p:ext uri="{DCECCB84-F9BA-43D5-87BE-67443E8EF086}">
      <p15:sldGuideLst xmlns:p15="http://schemas.microsoft.com/office/powerpoint/2012/main">
        <p15:guide id="1" orient="horz" pos="2088">
          <p15:clr>
            <a:srgbClr val="FBAE40"/>
          </p15:clr>
        </p15:guide>
        <p15:guide id="3" orient="horz" pos="3168">
          <p15:clr>
            <a:srgbClr val="FBAE40"/>
          </p15:clr>
        </p15:guide>
        <p15:guide id="9" pos="504">
          <p15:clr>
            <a:srgbClr val="FBAE40"/>
          </p15:clr>
        </p15:guide>
        <p15:guide id="11" orient="horz" pos="436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6"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8"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1"/>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dirty="0">
                <a:effectLst/>
                <a:latin typeface="Segoe UI" panose="020B0502040204020203" pitchFamily="34" charset="0"/>
                <a:ea typeface="Calibri" panose="020F0502020204030204" pitchFamily="34" charset="0"/>
                <a:cs typeface="Times New Roman" panose="02020603050405020304" pitchFamily="18" charset="0"/>
              </a:rPr>
              <a:t> ex </a:t>
            </a:r>
            <a:r>
              <a:rPr lang="en-US" sz="12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p:ext uri="{DCECCB84-F9BA-43D5-87BE-67443E8EF086}">
      <p15:sldGuideLst xmlns:p15="http://schemas.microsoft.com/office/powerpoint/2012/main">
        <p15:guide id="1" orient="horz" pos="2088">
          <p15:clr>
            <a:srgbClr val="FBAE40"/>
          </p15:clr>
        </p15:guide>
        <p15:guide id="4" pos="8616">
          <p15:clr>
            <a:srgbClr val="FBAE40"/>
          </p15:clr>
        </p15:guide>
        <p15:guide id="8" orient="horz" pos="2280">
          <p15:clr>
            <a:srgbClr val="FBAE40"/>
          </p15:clr>
        </p15:guide>
        <p15:guide id="9" orient="horz" pos="3168">
          <p15:clr>
            <a:srgbClr val="FBAE40"/>
          </p15:clr>
        </p15:guide>
        <p15:guide id="10" orient="horz" pos="4368">
          <p15:clr>
            <a:srgbClr val="FBAE40"/>
          </p15:clr>
        </p15:guide>
        <p15:guide id="11" pos="45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oleObject" Target="../embeddings/oleObject2.bin"/><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7.xml"/><Relationship Id="rId7" Type="http://schemas.openxmlformats.org/officeDocument/2006/relationships/tags" Target="../tags/tag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slideLayout" Target="../slideLayouts/slideLayout112.xml"/><Relationship Id="rId54" Type="http://schemas.openxmlformats.org/officeDocument/2006/relationships/image" Target="../media/image1.emf"/><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oleObject" Target="../embeddings/oleObject5.bin"/><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tags" Target="../tags/tag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theme" Target="../theme/theme6.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41" Type="http://schemas.openxmlformats.org/officeDocument/2006/relationships/slideLayout" Target="../slideLayouts/slideLayout162.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image" Target="../media/image1.emf"/><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oleObject" Target="../embeddings/oleObject6.bin"/><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8" Type="http://schemas.openxmlformats.org/officeDocument/2006/relationships/slideLayout" Target="../slideLayouts/slideLayout129.xml"/><Relationship Id="rId51" Type="http://schemas.openxmlformats.org/officeDocument/2006/relationships/tags" Target="../tags/tag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oleObject" Target="../embeddings/oleObject7.bin"/><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ags" Target="../tags/tag8.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theme" Target="../theme/theme7.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191.xml"/><Relationship Id="rId7" Type="http://schemas.openxmlformats.org/officeDocument/2006/relationships/tags" Target="../tags/tag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theme" Target="../theme/theme8.xml"/><Relationship Id="rId5" Type="http://schemas.openxmlformats.org/officeDocument/2006/relationships/slideLayout" Target="../slideLayouts/slideLayout193.xml"/><Relationship Id="rId4" Type="http://schemas.openxmlformats.org/officeDocument/2006/relationships/slideLayout" Target="../slideLayouts/slideLayout192.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0"/>
            </p:custDataLst>
            <p:extLst>
              <p:ext uri="{D42A27DB-BD31-4B8C-83A1-F6EECF244321}">
                <p14:modId xmlns:p14="http://schemas.microsoft.com/office/powerpoint/2010/main" val="3218024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216" imgH="216" progId="TCLayout.ActiveDocument.1">
                  <p:embed/>
                </p:oleObj>
              </mc:Choice>
              <mc:Fallback>
                <p:oleObj name="think-cell Slide" r:id="rId51"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Share the Love Family Discussion Guide</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2"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4" userDrawn="1">
          <p15:clr>
            <a:srgbClr val="FDE53C"/>
          </p15:clr>
        </p15:guide>
        <p15:guide id="23" pos="6850" userDrawn="1">
          <p15:clr>
            <a:srgbClr val="FDE53C"/>
          </p15:clr>
        </p15:guide>
        <p15:guide id="24" pos="2400" userDrawn="1">
          <p15:clr>
            <a:srgbClr val="FDE53C"/>
          </p15:clr>
        </p15:guide>
        <p15:guide id="25" pos="1659" userDrawn="1">
          <p15:clr>
            <a:srgbClr val="FDE53C"/>
          </p15:clr>
        </p15:guide>
        <p15:guide id="26" pos="1754" userDrawn="1">
          <p15:clr>
            <a:srgbClr val="FDE53C"/>
          </p15:clr>
        </p15:guide>
        <p15:guide id="27" pos="3110" userDrawn="1">
          <p15:clr>
            <a:srgbClr val="FDE53C"/>
          </p15:clr>
        </p15:guide>
        <p15:guide id="28" pos="3205" userDrawn="1">
          <p15:clr>
            <a:srgbClr val="FDE53C"/>
          </p15:clr>
        </p15:guide>
        <p15:guide id="29" pos="6016" userDrawn="1">
          <p15:clr>
            <a:srgbClr val="FDE53C"/>
          </p15:clr>
        </p15:guide>
        <p15:guide id="30" pos="6102" userDrawn="1">
          <p15:clr>
            <a:srgbClr val="FDE53C"/>
          </p15:clr>
        </p15:guide>
        <p15:guide id="31" pos="7462"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18"/>
            </p:custDataLst>
            <p:extLst>
              <p:ext uri="{D42A27DB-BD31-4B8C-83A1-F6EECF244321}">
                <p14:modId xmlns:p14="http://schemas.microsoft.com/office/powerpoint/2010/main" val="1830873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216" imgH="216" progId="TCLayout.ActiveDocument.1">
                  <p:embed/>
                </p:oleObj>
              </mc:Choice>
              <mc:Fallback>
                <p:oleObj name="think-cell Slide" r:id="rId19"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960" r:id="rId8"/>
    <p:sldLayoutId id="2147483794" r:id="rId9"/>
    <p:sldLayoutId id="2147483795" r:id="rId10"/>
    <p:sldLayoutId id="2147483796" r:id="rId11"/>
    <p:sldLayoutId id="2147483728" r:id="rId12"/>
    <p:sldLayoutId id="2147483797" r:id="rId13"/>
    <p:sldLayoutId id="2147483798" r:id="rId14"/>
    <p:sldLayoutId id="2147483799" r:id="rId15"/>
    <p:sldLayoutId id="2147483800" r:id="rId16"/>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7"/>
            </p:custDataLst>
            <p:extLst>
              <p:ext uri="{D42A27DB-BD31-4B8C-83A1-F6EECF244321}">
                <p14:modId xmlns:p14="http://schemas.microsoft.com/office/powerpoint/2010/main" val="106740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extLst>
              <p:ext uri="{D42A27DB-BD31-4B8C-83A1-F6EECF244321}">
                <p14:modId xmlns:p14="http://schemas.microsoft.com/office/powerpoint/2010/main" val="365852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pos="8928" userDrawn="1">
          <p15:clr>
            <a:srgbClr val="FDE53C"/>
          </p15:clr>
        </p15:guide>
        <p15:guide id="3" pos="288"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418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2"/>
            </p:custDataLst>
            <p:extLst>
              <p:ext uri="{D42A27DB-BD31-4B8C-83A1-F6EECF244321}">
                <p14:modId xmlns:p14="http://schemas.microsoft.com/office/powerpoint/2010/main" val="1521685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3" imgW="216" imgH="216" progId="TCLayout.ActiveDocument.1">
                  <p:embed/>
                </p:oleObj>
              </mc:Choice>
              <mc:Fallback>
                <p:oleObj name="think-cell Slide" r:id="rId53"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4065" r:id="rId32"/>
    <p:sldLayoutId id="2147484066" r:id="rId33"/>
    <p:sldLayoutId id="2147484067" r:id="rId34"/>
    <p:sldLayoutId id="2147484068" r:id="rId35"/>
    <p:sldLayoutId id="2147484069" r:id="rId36"/>
    <p:sldLayoutId id="2147484070" r:id="rId37"/>
    <p:sldLayoutId id="2147484071" r:id="rId38"/>
    <p:sldLayoutId id="2147484072" r:id="rId39"/>
    <p:sldLayoutId id="2147484073" r:id="rId40"/>
    <p:sldLayoutId id="2147484074" r:id="rId41"/>
    <p:sldLayoutId id="2147484075" r:id="rId42"/>
    <p:sldLayoutId id="2147484076" r:id="rId43"/>
    <p:sldLayoutId id="2147484077" r:id="rId44"/>
    <p:sldLayoutId id="2147484078" r:id="rId45"/>
    <p:sldLayoutId id="2147484079" r:id="rId46"/>
    <p:sldLayoutId id="2147484080" r:id="rId47"/>
    <p:sldLayoutId id="2147484081" r:id="rId48"/>
    <p:sldLayoutId id="2147484082" r:id="rId49"/>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216" imgH="216" progId="TCLayout.ActiveDocument.1">
                  <p:embed/>
                </p:oleObj>
              </mc:Choice>
              <mc:Fallback>
                <p:oleObj name="think-cell Slide" r:id="rId21"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pos="8928">
          <p15:clr>
            <a:srgbClr val="FDE53C"/>
          </p15:clr>
        </p15:guide>
        <p15:guide id="3" pos="288">
          <p15:clr>
            <a:srgbClr val="FDE53C"/>
          </p15:clr>
        </p15:guide>
        <p15:guide id="4" orient="horz" pos="2592">
          <p15:clr>
            <a:srgbClr val="FDE53C"/>
          </p15:clr>
        </p15:guide>
        <p15:guide id="5" orient="horz" pos="288">
          <p15:clr>
            <a:srgbClr val="F26B43"/>
          </p15:clr>
        </p15:guide>
        <p15:guide id="6" orient="horz" pos="4896">
          <p15:clr>
            <a:srgbClr val="F26B43"/>
          </p15:clr>
        </p15:guide>
        <p15:guide id="7" pos="41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2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2A680B-005F-F24F-AC10-5A7FCEB1EC79}"/>
              </a:ext>
            </a:extLst>
          </p:cNvPr>
          <p:cNvSpPr>
            <a:spLocks noGrp="1"/>
          </p:cNvSpPr>
          <p:nvPr>
            <p:ph type="body" sz="quarter" idx="12"/>
          </p:nvPr>
        </p:nvSpPr>
        <p:spPr>
          <a:xfrm>
            <a:off x="390235" y="3552999"/>
            <a:ext cx="13716000" cy="831767"/>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Share Your Love</a:t>
            </a:r>
          </a:p>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Family Discussion Guide</a:t>
            </a:r>
            <a:r>
              <a:rPr kumimoji="0" lang="en-US" sz="2800" b="0" i="0" u="none" strike="noStrike" kern="1200" cap="none" spc="0" normalizeH="0" baseline="7200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a:t>
            </a:r>
            <a:endParaRPr kumimoji="0" lang="en-US" sz="4800" b="0" i="0" u="none" strike="noStrike" kern="1200" cap="none" spc="0" normalizeH="0" baseline="7200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a:p>
            <a:endParaRPr lang="en-US" sz="2800" baseline="300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D8CEFABB-C0AE-E047-9042-48A7015DE5BE}"/>
              </a:ext>
            </a:extLst>
          </p:cNvPr>
          <p:cNvSpPr/>
          <p:nvPr/>
        </p:nvSpPr>
        <p:spPr>
          <a:xfrm>
            <a:off x="11543350" y="7772720"/>
            <a:ext cx="184731" cy="461665"/>
          </a:xfrm>
          <a:prstGeom prst="rect">
            <a:avLst/>
          </a:prstGeom>
        </p:spPr>
        <p:txBody>
          <a:bodyPr wrap="none">
            <a:spAutoFit/>
          </a:bodyPr>
          <a:lstStyle/>
          <a:p>
            <a:pPr>
              <a:spcBef>
                <a:spcPct val="50000"/>
              </a:spcBef>
            </a:pPr>
            <a:endParaRPr lang="en-US" sz="900" dirty="0">
              <a:latin typeface="+mn-lt"/>
              <a:ea typeface="Calibri" panose="020F0502020204030204" pitchFamily="34" charset="0"/>
              <a:cs typeface="Calibri" panose="020F0502020204030204" pitchFamily="34" charset="0"/>
            </a:endParaRPr>
          </a:p>
          <a:p>
            <a:pPr defTabSz="914400" eaLnBrk="1" hangingPunct="1">
              <a:spcBef>
                <a:spcPct val="50000"/>
              </a:spcBef>
            </a:pPr>
            <a:endParaRPr lang="en-US" sz="1000" dirty="0">
              <a:solidFill>
                <a:srgbClr val="8C8E8E"/>
              </a:solidFill>
              <a:cs typeface="Arial" charset="0"/>
            </a:endParaRPr>
          </a:p>
        </p:txBody>
      </p:sp>
      <p:sp>
        <p:nvSpPr>
          <p:cNvPr id="9" name="Rectangle 8">
            <a:extLst>
              <a:ext uri="{FF2B5EF4-FFF2-40B4-BE49-F238E27FC236}">
                <a16:creationId xmlns:a16="http://schemas.microsoft.com/office/drawing/2014/main" id="{09A6070B-6F4D-4B67-AF00-3014E4652B17}"/>
              </a:ext>
            </a:extLst>
          </p:cNvPr>
          <p:cNvSpPr/>
          <p:nvPr/>
        </p:nvSpPr>
        <p:spPr>
          <a:xfrm>
            <a:off x="10918338" y="7640062"/>
            <a:ext cx="3254861" cy="254726"/>
          </a:xfrm>
          <a:prstGeom prst="rect">
            <a:avLst/>
          </a:prstGeom>
        </p:spPr>
        <p:txBody>
          <a:bodyPr/>
          <a:lstStyle/>
          <a:p>
            <a:pPr algn="r" defTabSz="1097198">
              <a:lnSpc>
                <a:spcPct val="90000"/>
              </a:lnSpc>
              <a:spcBef>
                <a:spcPts val="1200"/>
              </a:spcBef>
            </a:pPr>
            <a:r>
              <a:rPr lang="en-US" sz="1100" dirty="0">
                <a:solidFill>
                  <a:schemeClr val="tx2"/>
                </a:solidFill>
                <a:latin typeface="Segoe UL"/>
                <a:cs typeface="Segoe UI" panose="020B0502040204020203" pitchFamily="34" charset="0"/>
              </a:rPr>
              <a:t>GE-6615475.1 (5/24) (Exp. 5/26) </a:t>
            </a:r>
          </a:p>
        </p:txBody>
      </p:sp>
      <p:grpSp>
        <p:nvGrpSpPr>
          <p:cNvPr id="7" name="Group 6">
            <a:extLst>
              <a:ext uri="{FF2B5EF4-FFF2-40B4-BE49-F238E27FC236}">
                <a16:creationId xmlns:a16="http://schemas.microsoft.com/office/drawing/2014/main" id="{BB1391CC-073C-4B02-BD03-94E927B3F862}"/>
              </a:ext>
            </a:extLst>
          </p:cNvPr>
          <p:cNvGrpSpPr/>
          <p:nvPr/>
        </p:nvGrpSpPr>
        <p:grpSpPr>
          <a:xfrm>
            <a:off x="2491508" y="6145888"/>
            <a:ext cx="9647382" cy="908446"/>
            <a:chOff x="4525817" y="5783299"/>
            <a:chExt cx="9647382" cy="908446"/>
          </a:xfrm>
        </p:grpSpPr>
        <p:sp>
          <p:nvSpPr>
            <p:cNvPr id="10" name="TextBox 9">
              <a:extLst>
                <a:ext uri="{FF2B5EF4-FFF2-40B4-BE49-F238E27FC236}">
                  <a16:creationId xmlns:a16="http://schemas.microsoft.com/office/drawing/2014/main" id="{3D7963B4-0906-4955-B178-E2E28E260000}"/>
                </a:ext>
              </a:extLst>
            </p:cNvPr>
            <p:cNvSpPr txBox="1"/>
            <p:nvPr/>
          </p:nvSpPr>
          <p:spPr>
            <a:xfrm>
              <a:off x="4585853" y="5835834"/>
              <a:ext cx="9393383" cy="738664"/>
            </a:xfrm>
            <a:prstGeom prst="rect">
              <a:avLst/>
            </a:prstGeom>
            <a:noFill/>
            <a:ln>
              <a:noFill/>
            </a:ln>
          </p:spPr>
          <p:txBody>
            <a:bodyPr wrap="square" lIns="0" tIns="0" rIns="0" bIns="0" rtlCol="0">
              <a:spAutoFit/>
            </a:bodyPr>
            <a:lstStyle/>
            <a:p>
              <a:pPr algn="ctr"/>
              <a:r>
                <a:rPr lang="en-US" sz="1600" b="1" dirty="0">
                  <a:solidFill>
                    <a:schemeClr val="tx1">
                      <a:lumMod val="50000"/>
                      <a:lumOff val="50000"/>
                    </a:schemeClr>
                  </a:solidFill>
                  <a:latin typeface="+mj-lt"/>
                  <a:cs typeface="Arial" pitchFamily="34" charset="0"/>
                </a:rPr>
                <a:t>INVESTMENT AND INSURANCE PRODUCTS ARE: • NOT FDIC INSURED • NOT INSURED BY ANY FEDERAL GOVERNMENT AGENCY • NOT A DEPOSIT OR OTHER OBLIGATION OF, OR GUARANTEED BY, THE BANK OR ANY OF ITS AFFILIATES • SUBJECT TO INVESTMENT RISKS, INCLUDING POSSIBLE LOSS OF THE PRINCIPAL AMOUNT INVESTED</a:t>
              </a:r>
            </a:p>
          </p:txBody>
        </p:sp>
        <p:sp>
          <p:nvSpPr>
            <p:cNvPr id="11" name="Rectangle 10">
              <a:extLst>
                <a:ext uri="{FF2B5EF4-FFF2-40B4-BE49-F238E27FC236}">
                  <a16:creationId xmlns:a16="http://schemas.microsoft.com/office/drawing/2014/main" id="{CD42A5FA-A0BE-4294-9607-F194DA093B50}"/>
                </a:ext>
              </a:extLst>
            </p:cNvPr>
            <p:cNvSpPr/>
            <p:nvPr/>
          </p:nvSpPr>
          <p:spPr>
            <a:xfrm>
              <a:off x="4525817" y="5783299"/>
              <a:ext cx="9647382" cy="908446"/>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grpSp>
      <p:sp>
        <p:nvSpPr>
          <p:cNvPr id="14" name="TextBox 13">
            <a:extLst>
              <a:ext uri="{FF2B5EF4-FFF2-40B4-BE49-F238E27FC236}">
                <a16:creationId xmlns:a16="http://schemas.microsoft.com/office/drawing/2014/main" id="{E4B24D06-1B67-4BD1-8D3E-739DC6F5D15D}"/>
              </a:ext>
            </a:extLst>
          </p:cNvPr>
          <p:cNvSpPr txBox="1"/>
          <p:nvPr/>
        </p:nvSpPr>
        <p:spPr>
          <a:xfrm>
            <a:off x="4954771" y="5855574"/>
            <a:ext cx="4720856" cy="261610"/>
          </a:xfrm>
          <a:prstGeom prst="rect">
            <a:avLst/>
          </a:prstGeom>
          <a:noFill/>
        </p:spPr>
        <p:txBody>
          <a:bodyPr wrap="square" rtlCol="0">
            <a:spAutoFit/>
          </a:bodyPr>
          <a:lstStyle/>
          <a:p>
            <a:pPr algn="ctr"/>
            <a:r>
              <a:rPr lang="en-US" sz="1100" dirty="0">
                <a:solidFill>
                  <a:srgbClr val="75787B"/>
                </a:solidFill>
              </a:rPr>
              <a:t>The disclosure below applies to bank distribution entities. </a:t>
            </a:r>
          </a:p>
        </p:txBody>
      </p:sp>
    </p:spTree>
    <p:extLst>
      <p:ext uri="{BB962C8B-B14F-4D97-AF65-F5344CB8AC3E}">
        <p14:creationId xmlns:p14="http://schemas.microsoft.com/office/powerpoint/2010/main" val="118882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8" y="2003884"/>
            <a:ext cx="135585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Contacts, advisors, doctors and access codes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539419" y="2941145"/>
            <a:ext cx="6120688" cy="4230624"/>
          </a:xfrm>
        </p:spPr>
        <p:txBody>
          <a:bodyPr numCol="1"/>
          <a:lstStyle/>
          <a:p>
            <a:pPr marL="457200" lvl="0" indent="-457200">
              <a:lnSpc>
                <a:spcPct val="100000"/>
              </a:lnSpc>
              <a:buFont typeface="Arial" panose="020B0604020202020204" pitchFamily="34" charset="0"/>
              <a:buChar char="•"/>
            </a:pPr>
            <a:r>
              <a:rPr lang="en-US" sz="2800" b="1" dirty="0">
                <a:latin typeface="Segoe UI" panose="020B0502040204020203" pitchFamily="34" charset="0"/>
                <a:ea typeface="Segoe UI" panose="020B0502040204020203" pitchFamily="34" charset="0"/>
              </a:rPr>
              <a:t>Your financial and asset advisors</a:t>
            </a:r>
          </a:p>
          <a:p>
            <a:pPr marL="548598" lvl="1" indent="0">
              <a:lnSpc>
                <a:spcPct val="100000"/>
              </a:lnSpc>
              <a:buNone/>
            </a:pPr>
            <a:r>
              <a:rPr lang="en-US" sz="2400" dirty="0">
                <a:solidFill>
                  <a:schemeClr val="accent1"/>
                </a:solidFill>
                <a:latin typeface="Segoe UI" panose="020B0502040204020203" pitchFamily="34" charset="0"/>
                <a:ea typeface="Segoe UI" panose="020B0502040204020203" pitchFamily="34" charset="0"/>
              </a:rPr>
              <a:t>Include contact information for your financial professional, attorneys, accountants, and brokers</a:t>
            </a:r>
          </a:p>
          <a:p>
            <a:pPr marL="342900" lvl="0" indent="-342900">
              <a:lnSpc>
                <a:spcPct val="100000"/>
              </a:lnSpc>
              <a:buFont typeface="Arial" panose="020B0604020202020204" pitchFamily="34" charset="0"/>
              <a:buChar char="•"/>
            </a:pPr>
            <a:endParaRPr lang="en-US" sz="2400" b="1" dirty="0">
              <a:latin typeface="Segoe UI" panose="020B0502040204020203" pitchFamily="34" charset="0"/>
              <a:ea typeface="Segoe UI" panose="020B0502040204020203" pitchFamily="34" charset="0"/>
            </a:endParaRPr>
          </a:p>
          <a:p>
            <a:pPr marL="342900" lvl="0" indent="-342900">
              <a:lnSpc>
                <a:spcPct val="100000"/>
              </a:lnSpc>
              <a:buFont typeface="Arial" panose="020B0604020202020204" pitchFamily="34" charset="0"/>
              <a:buChar char="•"/>
            </a:pPr>
            <a:r>
              <a:rPr lang="en-US" sz="2800" b="1" dirty="0">
                <a:latin typeface="Segoe UI" panose="020B0502040204020203" pitchFamily="34" charset="0"/>
              </a:rPr>
              <a:t>Key contacts</a:t>
            </a:r>
          </a:p>
          <a:p>
            <a:pPr marL="548598" lvl="1" indent="0">
              <a:lnSpc>
                <a:spcPct val="100000"/>
              </a:lnSpc>
              <a:buNone/>
            </a:pPr>
            <a:r>
              <a:rPr lang="en-US" sz="2400" dirty="0">
                <a:solidFill>
                  <a:schemeClr val="accent1"/>
                </a:solidFill>
                <a:latin typeface="Segoe UI" panose="020B0502040204020203" pitchFamily="34" charset="0"/>
              </a:rPr>
              <a:t>Include contact information for those you would like to be contacted in an emergency</a:t>
            </a: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Key contacts and advisors</a:t>
            </a:r>
          </a:p>
        </p:txBody>
      </p:sp>
      <p:sp>
        <p:nvSpPr>
          <p:cNvPr id="9" name="Text Placeholder 4">
            <a:extLst>
              <a:ext uri="{FF2B5EF4-FFF2-40B4-BE49-F238E27FC236}">
                <a16:creationId xmlns:a16="http://schemas.microsoft.com/office/drawing/2014/main" id="{D972D11F-102A-4617-94D5-5E11379B5817}"/>
              </a:ext>
            </a:extLst>
          </p:cNvPr>
          <p:cNvSpPr txBox="1">
            <a:spLocks/>
          </p:cNvSpPr>
          <p:nvPr/>
        </p:nvSpPr>
        <p:spPr>
          <a:xfrm>
            <a:off x="7138918" y="2941145"/>
            <a:ext cx="6235887" cy="4421874"/>
          </a:xfrm>
          <a:prstGeom prst="rect">
            <a:avLst/>
          </a:prstGeom>
        </p:spPr>
        <p:txBody>
          <a:bodyPr numCol="1"/>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800" b="1" dirty="0">
                <a:latin typeface="Segoe UI" panose="020B0502040204020203" pitchFamily="34" charset="0"/>
              </a:rPr>
              <a:t>Medical doctors &amp; pharmacy </a:t>
            </a:r>
          </a:p>
          <a:p>
            <a:pPr marL="548598" lvl="1" indent="0">
              <a:lnSpc>
                <a:spcPct val="100000"/>
              </a:lnSpc>
              <a:buNone/>
            </a:pPr>
            <a:r>
              <a:rPr lang="en-US" sz="2400" dirty="0">
                <a:solidFill>
                  <a:schemeClr val="accent1"/>
                </a:solidFill>
                <a:latin typeface="Segoe UI" panose="020B0502040204020203" pitchFamily="34" charset="0"/>
              </a:rPr>
              <a:t>Include all relevant medical information and contacts that your loved ones may need</a:t>
            </a:r>
          </a:p>
          <a:p>
            <a:pPr>
              <a:lnSpc>
                <a:spcPct val="100000"/>
              </a:lnSpc>
            </a:pPr>
            <a:endParaRPr lang="en-US" sz="2400" b="1" dirty="0">
              <a:solidFill>
                <a:schemeClr val="tx2"/>
              </a:solidFill>
              <a:latin typeface="Segoe UI" panose="020B0502040204020203" pitchFamily="34" charset="0"/>
              <a:ea typeface="Segoe UI" panose="020B0502040204020203" pitchFamily="34" charset="0"/>
            </a:endParaRPr>
          </a:p>
          <a:p>
            <a:pPr marL="342900" indent="-342900">
              <a:lnSpc>
                <a:spcPct val="100000"/>
              </a:lnSpc>
              <a:buFont typeface="Arial" panose="020B0604020202020204" pitchFamily="34" charset="0"/>
              <a:buChar char="•"/>
            </a:pPr>
            <a:r>
              <a:rPr lang="en-US" sz="2800" b="1" dirty="0">
                <a:latin typeface="Segoe UI" panose="020B0502040204020203" pitchFamily="34" charset="0"/>
              </a:rPr>
              <a:t>Digital assets and passwords</a:t>
            </a:r>
          </a:p>
          <a:p>
            <a:pPr marL="548598" lvl="1" indent="0">
              <a:lnSpc>
                <a:spcPct val="100000"/>
              </a:lnSpc>
              <a:buNone/>
            </a:pPr>
            <a:r>
              <a:rPr lang="en-US" sz="2400" dirty="0">
                <a:solidFill>
                  <a:schemeClr val="accent1"/>
                </a:solidFill>
                <a:latin typeface="Segoe UI" panose="020B0502040204020203" pitchFamily="34" charset="0"/>
              </a:rPr>
              <a:t>For all important devices and websites, including those where you handle finances, email, social media</a:t>
            </a:r>
            <a:endParaRPr lang="en-US" sz="2400" b="1" dirty="0">
              <a:latin typeface="Segoe UI" panose="020B0502040204020203" pitchFamily="34" charset="0"/>
              <a:ea typeface="Segoe UI" panose="020B0502040204020203" pitchFamily="34" charset="0"/>
            </a:endParaRPr>
          </a:p>
        </p:txBody>
      </p:sp>
      <p:sp>
        <p:nvSpPr>
          <p:cNvPr id="10" name="Footer Placeholder 5">
            <a:extLst>
              <a:ext uri="{FF2B5EF4-FFF2-40B4-BE49-F238E27FC236}">
                <a16:creationId xmlns:a16="http://schemas.microsoft.com/office/drawing/2014/main" id="{C12208F7-576D-4A7A-8107-54C3EBD1E680}"/>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37979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8" y="1900861"/>
            <a:ext cx="135585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Financial accounts, assets, and liabilities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Financial information and assets</a:t>
            </a:r>
          </a:p>
        </p:txBody>
      </p:sp>
      <p:sp>
        <p:nvSpPr>
          <p:cNvPr id="4" name="Rectangle 3">
            <a:extLst>
              <a:ext uri="{FF2B5EF4-FFF2-40B4-BE49-F238E27FC236}">
                <a16:creationId xmlns:a16="http://schemas.microsoft.com/office/drawing/2014/main" id="{3FFE4033-ACA6-44F4-AB85-02BB2FB2315F}"/>
              </a:ext>
            </a:extLst>
          </p:cNvPr>
          <p:cNvSpPr/>
          <p:nvPr/>
        </p:nvSpPr>
        <p:spPr>
          <a:xfrm>
            <a:off x="7138919" y="2677965"/>
            <a:ext cx="7315200" cy="3175228"/>
          </a:xfrm>
          <a:prstGeom prst="rect">
            <a:avLst/>
          </a:prstGeom>
        </p:spPr>
        <p:txBody>
          <a:bodyPr>
            <a:spAutoFit/>
          </a:bodyPr>
          <a:lstStyle/>
          <a:p>
            <a:pPr marL="457200" lvl="0" indent="-457200">
              <a:spcBef>
                <a:spcPts val="1200"/>
              </a:spcBef>
              <a:buFont typeface="Arial" panose="020B0604020202020204" pitchFamily="34" charset="0"/>
              <a:buChar char="•"/>
            </a:pPr>
            <a:r>
              <a:rPr lang="en-US" sz="2800" b="1" dirty="0">
                <a:solidFill>
                  <a:schemeClr val="tx2"/>
                </a:solidFill>
                <a:latin typeface="Segoe UI" panose="020B0502040204020203" pitchFamily="34" charset="0"/>
                <a:ea typeface="Segoe UI" panose="020B0502040204020203" pitchFamily="34" charset="0"/>
              </a:rPr>
              <a:t>Liabilities</a:t>
            </a:r>
          </a:p>
          <a:p>
            <a:pPr lvl="1" indent="0">
              <a:spcBef>
                <a:spcPts val="0"/>
              </a:spcBef>
              <a:buNone/>
            </a:pPr>
            <a:r>
              <a:rPr lang="en-US" sz="2400" dirty="0">
                <a:solidFill>
                  <a:schemeClr val="accent1"/>
                </a:solidFill>
                <a:latin typeface="Segoe UI" panose="020B0502040204020203" pitchFamily="34" charset="0"/>
                <a:ea typeface="Segoe UI Historic" panose="020B0502040204020203" pitchFamily="34" charset="0"/>
                <a:cs typeface="Segoe UI Historic" panose="020B0502040204020203" pitchFamily="34" charset="0"/>
              </a:rPr>
              <a:t>Mortgages, loans such as home equity loans, lines of credit and student loans, and any borrowed items</a:t>
            </a:r>
            <a:endParaRPr lang="en-US" sz="24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endParaRPr>
          </a:p>
          <a:p>
            <a:pPr lvl="1" indent="0">
              <a:spcBef>
                <a:spcPts val="0"/>
              </a:spcBef>
              <a:buNone/>
            </a:pPr>
            <a:endParaRPr lang="en-US" sz="24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457200" indent="-457200">
              <a:buFont typeface="Arial" panose="020B0604020202020204" pitchFamily="34" charset="0"/>
              <a:buChar char="•"/>
            </a:pPr>
            <a:r>
              <a:rPr lang="en-US" sz="2800" b="1" dirty="0">
                <a:solidFill>
                  <a:schemeClr val="tx2"/>
                </a:solidFill>
                <a:latin typeface="Segoe UI" panose="020B0502040204020203" pitchFamily="34" charset="0"/>
                <a:ea typeface="Segoe UI" panose="020B0502040204020203" pitchFamily="34" charset="0"/>
              </a:rPr>
              <a:t>Credit Card Information</a:t>
            </a:r>
          </a:p>
          <a:p>
            <a:pPr lvl="1"/>
            <a:r>
              <a:rPr lang="en-US" sz="2400" dirty="0">
                <a:solidFill>
                  <a:schemeClr val="accent1"/>
                </a:solidFill>
                <a:latin typeface="Segoe UI" panose="020B0502040204020203" pitchFamily="34" charset="0"/>
                <a:ea typeface="Segoe UI" panose="020B0502040204020203" pitchFamily="34" charset="0"/>
              </a:rPr>
              <a:t>Card types, account numbers, websites, joint ownership, outstanding debts</a:t>
            </a:r>
          </a:p>
        </p:txBody>
      </p:sp>
      <p:sp>
        <p:nvSpPr>
          <p:cNvPr id="10" name="Rectangle 9">
            <a:extLst>
              <a:ext uri="{FF2B5EF4-FFF2-40B4-BE49-F238E27FC236}">
                <a16:creationId xmlns:a16="http://schemas.microsoft.com/office/drawing/2014/main" id="{A7759AA0-99D3-4EF5-82A2-CD2278CA0EA2}"/>
              </a:ext>
            </a:extLst>
          </p:cNvPr>
          <p:cNvSpPr/>
          <p:nvPr/>
        </p:nvSpPr>
        <p:spPr>
          <a:xfrm>
            <a:off x="712199" y="2652390"/>
            <a:ext cx="6426720" cy="3847207"/>
          </a:xfrm>
          <a:prstGeom prst="rect">
            <a:avLst/>
          </a:prstGeom>
        </p:spPr>
        <p:txBody>
          <a:bodyPr wrap="square">
            <a:spAutoFit/>
          </a:bodyPr>
          <a:lstStyle/>
          <a:p>
            <a:pPr marL="457200" lvl="0" indent="-457200">
              <a:lnSpc>
                <a:spcPct val="100000"/>
              </a:lnSpc>
              <a:buFont typeface="Arial" panose="020B0604020202020204" pitchFamily="34" charset="0"/>
              <a:buChar char="•"/>
            </a:pPr>
            <a:r>
              <a:rPr lang="en-US" sz="2800" b="1" dirty="0">
                <a:solidFill>
                  <a:schemeClr val="tx2"/>
                </a:solidFill>
                <a:latin typeface="Segoe UI" panose="020B0502040204020203" pitchFamily="34" charset="0"/>
                <a:ea typeface="Segoe UI" panose="020B0502040204020203" pitchFamily="34" charset="0"/>
              </a:rPr>
              <a:t>Investments and other assets</a:t>
            </a:r>
          </a:p>
          <a:p>
            <a:pPr>
              <a:lnSpc>
                <a:spcPct val="100000"/>
              </a:lnSpc>
            </a:pPr>
            <a:r>
              <a:rPr lang="en-US" sz="2400" b="1" dirty="0">
                <a:latin typeface="Segoe UI" panose="020B0502040204020203" pitchFamily="34" charset="0"/>
                <a:ea typeface="Segoe UI" panose="020B0502040204020203" pitchFamily="34" charset="0"/>
              </a:rPr>
              <a:t>	</a:t>
            </a:r>
            <a:r>
              <a:rPr lang="en-US" sz="2400" dirty="0">
                <a:solidFill>
                  <a:schemeClr val="accent1"/>
                </a:solidFill>
                <a:latin typeface="Segoe UI" panose="020B0502040204020203" pitchFamily="34" charset="0"/>
                <a:ea typeface="Segoe UI" panose="020B0502040204020203" pitchFamily="34" charset="0"/>
              </a:rPr>
              <a:t>Investment, retirement accounts,</a:t>
            </a:r>
            <a:br>
              <a:rPr lang="en-US" sz="2400" dirty="0">
                <a:solidFill>
                  <a:schemeClr val="accent1"/>
                </a:solidFill>
                <a:latin typeface="Segoe UI" panose="020B0502040204020203" pitchFamily="34" charset="0"/>
                <a:ea typeface="Segoe UI" panose="020B0502040204020203" pitchFamily="34" charset="0"/>
              </a:rPr>
            </a:br>
            <a:r>
              <a:rPr lang="en-US" sz="2400" dirty="0">
                <a:solidFill>
                  <a:schemeClr val="accent1"/>
                </a:solidFill>
                <a:latin typeface="Segoe UI" panose="020B0502040204020203" pitchFamily="34" charset="0"/>
                <a:ea typeface="Segoe UI" panose="020B0502040204020203" pitchFamily="34" charset="0"/>
              </a:rPr>
              <a:t>	</a:t>
            </a:r>
            <a:r>
              <a:rPr lang="en-US" sz="2400" dirty="0" err="1">
                <a:solidFill>
                  <a:schemeClr val="accent1"/>
                </a:solidFill>
                <a:latin typeface="Segoe UI" panose="020B0502040204020203" pitchFamily="34" charset="0"/>
                <a:ea typeface="Segoe UI" panose="020B0502040204020203" pitchFamily="34" charset="0"/>
              </a:rPr>
              <a:t>eg.</a:t>
            </a:r>
            <a:r>
              <a:rPr lang="en-US" sz="2400" dirty="0">
                <a:solidFill>
                  <a:schemeClr val="accent1"/>
                </a:solidFill>
                <a:latin typeface="Segoe UI" panose="020B0502040204020203" pitchFamily="34" charset="0"/>
                <a:ea typeface="Segoe UI" panose="020B0502040204020203" pitchFamily="34" charset="0"/>
              </a:rPr>
              <a:t>, IRAs, 401</a:t>
            </a:r>
            <a:r>
              <a:rPr lang="en-US" sz="2400"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solidFill>
                  <a:schemeClr val="accent1"/>
                </a:solidFill>
                <a:latin typeface="Segoe UI" panose="020B0502040204020203" pitchFamily="34" charset="0"/>
                <a:ea typeface="Segoe UI" panose="020B0502040204020203" pitchFamily="34" charset="0"/>
              </a:rPr>
              <a:t>k</a:t>
            </a:r>
            <a:r>
              <a:rPr lang="en-US" sz="2400"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solidFill>
                  <a:schemeClr val="accent1"/>
                </a:solidFill>
                <a:latin typeface="Segoe UI" panose="020B0502040204020203" pitchFamily="34" charset="0"/>
                <a:ea typeface="Segoe UI" panose="020B0502040204020203" pitchFamily="34" charset="0"/>
              </a:rPr>
              <a:t>, Social security</a:t>
            </a:r>
            <a:br>
              <a:rPr lang="en-US" sz="2400" dirty="0">
                <a:solidFill>
                  <a:schemeClr val="accent1"/>
                </a:solidFill>
                <a:latin typeface="Segoe UI" panose="020B0502040204020203" pitchFamily="34" charset="0"/>
                <a:ea typeface="Segoe UI" panose="020B0502040204020203" pitchFamily="34" charset="0"/>
              </a:rPr>
            </a:br>
            <a:r>
              <a:rPr lang="en-US" sz="2400" dirty="0">
                <a:solidFill>
                  <a:schemeClr val="accent1"/>
                </a:solidFill>
                <a:latin typeface="Segoe UI" panose="020B0502040204020203" pitchFamily="34" charset="0"/>
                <a:ea typeface="Segoe UI" panose="020B0502040204020203" pitchFamily="34" charset="0"/>
              </a:rPr>
              <a:t>	benefits, bank accounts,</a:t>
            </a:r>
          </a:p>
          <a:p>
            <a:pPr lvl="0">
              <a:lnSpc>
                <a:spcPct val="100000"/>
              </a:lnSpc>
            </a:pPr>
            <a:r>
              <a:rPr lang="en-US" sz="2400" dirty="0">
                <a:solidFill>
                  <a:schemeClr val="accent1"/>
                </a:solidFill>
                <a:latin typeface="Segoe UI" panose="020B0502040204020203" pitchFamily="34" charset="0"/>
                <a:ea typeface="Segoe UI" panose="020B0502040204020203" pitchFamily="34" charset="0"/>
              </a:rPr>
              <a:t>     debts owed to you</a:t>
            </a:r>
          </a:p>
          <a:p>
            <a:pPr marL="457200" lvl="0" indent="-457200">
              <a:lnSpc>
                <a:spcPct val="100000"/>
              </a:lnSpc>
              <a:spcBef>
                <a:spcPts val="1200"/>
              </a:spcBef>
              <a:buFont typeface="Arial" panose="020B0604020202020204" pitchFamily="34" charset="0"/>
              <a:buChar char="•"/>
            </a:pPr>
            <a:r>
              <a:rPr lang="en-US" sz="2800" b="1" dirty="0">
                <a:solidFill>
                  <a:schemeClr val="tx2"/>
                </a:solidFill>
                <a:latin typeface="Segoe UI" panose="020B0502040204020203" pitchFamily="34" charset="0"/>
                <a:ea typeface="Segoe UI" panose="020B0502040204020203" pitchFamily="34" charset="0"/>
              </a:rPr>
              <a:t>Personal property and real estate</a:t>
            </a:r>
          </a:p>
          <a:p>
            <a:pPr marL="548598" lvl="1" indent="0">
              <a:lnSpc>
                <a:spcPct val="100000"/>
              </a:lnSpc>
              <a:spcBef>
                <a:spcPts val="1200"/>
              </a:spcBef>
              <a:buNone/>
            </a:pPr>
            <a:r>
              <a:rPr lang="en-US" sz="2400" dirty="0">
                <a:solidFill>
                  <a:schemeClr val="accent1"/>
                </a:solidFill>
                <a:latin typeface="Segoe UI" panose="020B0502040204020203" pitchFamily="34" charset="0"/>
                <a:ea typeface="Segoe UI" panose="020B0502040204020203" pitchFamily="34" charset="0"/>
              </a:rPr>
              <a:t>Include any real estate holdings and any valuables that you’d like to be passed on to your loved ones</a:t>
            </a:r>
          </a:p>
        </p:txBody>
      </p:sp>
      <p:sp>
        <p:nvSpPr>
          <p:cNvPr id="9" name="Footer Placeholder 5">
            <a:extLst>
              <a:ext uri="{FF2B5EF4-FFF2-40B4-BE49-F238E27FC236}">
                <a16:creationId xmlns:a16="http://schemas.microsoft.com/office/drawing/2014/main" id="{551F1DEF-4C7C-4413-B1B5-050C984BDF25}"/>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276258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8" y="1580350"/>
            <a:ext cx="13392955"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Policies/documents, premiums, how paid</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400326" y="3154575"/>
            <a:ext cx="13829748" cy="4055872"/>
          </a:xfrm>
        </p:spPr>
        <p:txBody>
          <a:bodyPr numCol="2"/>
          <a:lstStyle/>
          <a:p>
            <a:pPr marL="457200" indent="-457200">
              <a:lnSpc>
                <a:spcPct val="100000"/>
              </a:lnSpc>
              <a:buFont typeface="Arial" panose="020B0604020202020204" pitchFamily="34" charset="0"/>
              <a:buChar char="•"/>
            </a:pPr>
            <a:r>
              <a:rPr lang="en-US" sz="2400" b="1" dirty="0">
                <a:latin typeface="Segoe UI" panose="020B0502040204020203" pitchFamily="34" charset="0"/>
                <a:ea typeface="Segoe UI" panose="020B0502040204020203" pitchFamily="34" charset="0"/>
              </a:rPr>
              <a:t>All insurance – Life, health, disability, </a:t>
            </a:r>
            <a:br>
              <a:rPr lang="en-US" sz="2400" b="1" dirty="0">
                <a:latin typeface="Segoe UI" panose="020B0502040204020203" pitchFamily="34" charset="0"/>
                <a:ea typeface="Segoe UI" panose="020B0502040204020203" pitchFamily="34" charset="0"/>
              </a:rPr>
            </a:br>
            <a:r>
              <a:rPr lang="en-US" sz="2400" b="1" dirty="0">
                <a:latin typeface="Segoe UI" panose="020B0502040204020203" pitchFamily="34" charset="0"/>
                <a:ea typeface="Segoe UI" panose="020B0502040204020203" pitchFamily="34" charset="0"/>
              </a:rPr>
              <a:t>LTC, medical, dental, Medicare/Medigap, property </a:t>
            </a:r>
          </a:p>
          <a:p>
            <a:pPr marL="548598" lvl="1" indent="0">
              <a:lnSpc>
                <a:spcPct val="100000"/>
              </a:lnSpc>
              <a:buNone/>
            </a:pPr>
            <a:r>
              <a:rPr lang="en-US" sz="2400" dirty="0">
                <a:solidFill>
                  <a:schemeClr val="accent1"/>
                </a:solidFill>
                <a:latin typeface="Segoe UI" panose="020B0502040204020203" pitchFamily="34" charset="0"/>
                <a:ea typeface="Segoe UI" panose="020B0502040204020203" pitchFamily="34" charset="0"/>
              </a:rPr>
              <a:t>Carriers, policy numbers,</a:t>
            </a:r>
            <a:br>
              <a:rPr lang="en-US" sz="2400" dirty="0">
                <a:solidFill>
                  <a:schemeClr val="accent1"/>
                </a:solidFill>
                <a:latin typeface="Segoe UI" panose="020B0502040204020203" pitchFamily="34" charset="0"/>
                <a:ea typeface="Segoe UI" panose="020B0502040204020203" pitchFamily="34" charset="0"/>
              </a:rPr>
            </a:br>
            <a:r>
              <a:rPr lang="en-US" sz="2400" dirty="0">
                <a:solidFill>
                  <a:schemeClr val="accent1"/>
                </a:solidFill>
                <a:latin typeface="Segoe UI" panose="020B0502040204020203" pitchFamily="34" charset="0"/>
                <a:ea typeface="Segoe UI" panose="020B0502040204020203" pitchFamily="34" charset="0"/>
              </a:rPr>
              <a:t>benefit amount, premiums, how paid,   beneficiaries</a:t>
            </a:r>
          </a:p>
          <a:p>
            <a:pPr marL="457200" lvl="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lvl="0">
              <a:lnSpc>
                <a:spcPts val="3360"/>
              </a:lnSpc>
              <a:spcBef>
                <a:spcPts val="1200"/>
              </a:spcBef>
            </a:pPr>
            <a:endParaRPr lang="en-US" sz="2400"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Employer &amp; Military benefits</a:t>
            </a:r>
          </a:p>
          <a:p>
            <a:pPr marL="548598" lvl="1" indent="0">
              <a:lnSpc>
                <a:spcPts val="3360"/>
              </a:lnSpc>
              <a:spcBef>
                <a:spcPts val="1200"/>
              </a:spcBef>
              <a:buNone/>
            </a:pPr>
            <a:r>
              <a:rPr lang="en-US" sz="2400" dirty="0">
                <a:solidFill>
                  <a:schemeClr val="accent1"/>
                </a:solidFill>
                <a:latin typeface="Segoe UI" panose="020B0502040204020203" pitchFamily="34" charset="0"/>
                <a:ea typeface="Segoe UI" panose="020B0502040204020203" pitchFamily="34" charset="0"/>
              </a:rPr>
              <a:t>Type of benefit, employer, military service information and records, government benefits</a:t>
            </a: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Insurance and other benefits</a:t>
            </a:r>
          </a:p>
        </p:txBody>
      </p:sp>
      <p:sp>
        <p:nvSpPr>
          <p:cNvPr id="9" name="Footer Placeholder 5">
            <a:extLst>
              <a:ext uri="{FF2B5EF4-FFF2-40B4-BE49-F238E27FC236}">
                <a16:creationId xmlns:a16="http://schemas.microsoft.com/office/drawing/2014/main" id="{EF6B25B3-DED3-4C5E-A064-C8E42A42E703}"/>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87242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153DDF-661C-41B7-921F-37BED8B69309}"/>
              </a:ext>
            </a:extLst>
          </p:cNvPr>
          <p:cNvPicPr>
            <a:picLocks noChangeAspect="1"/>
          </p:cNvPicPr>
          <p:nvPr/>
        </p:nvPicPr>
        <p:blipFill rotWithShape="1">
          <a:blip r:embed="rId3"/>
          <a:srcRect l="28438" t="13824" r="21808" b="2536"/>
          <a:stretch/>
        </p:blipFill>
        <p:spPr>
          <a:xfrm>
            <a:off x="7284587" y="0"/>
            <a:ext cx="7345813" cy="8229600"/>
          </a:xfrm>
          <a:prstGeom prst="rect">
            <a:avLst/>
          </a:prstGeom>
        </p:spPr>
      </p:pic>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8" y="1122844"/>
            <a:ext cx="6477890" cy="1554208"/>
          </a:xfrm>
        </p:spPr>
        <p:txBody>
          <a:bodyPr/>
          <a:lstStyle/>
          <a:p>
            <a:r>
              <a:rPr lang="en-US" sz="2000" dirty="0">
                <a:latin typeface="Segoe UI" panose="020B0502040204020203" pitchFamily="34" charset="0"/>
                <a:ea typeface="Segoe UI" panose="020B0502040204020203" pitchFamily="34" charset="0"/>
                <a:cs typeface="Segoe UI" panose="020B0502040204020203" pitchFamily="34" charset="0"/>
              </a:rPr>
              <a:t>Include location and date signed </a:t>
            </a:r>
            <a:r>
              <a:rPr lang="en-US" sz="2000" b="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2000" b="0" dirty="0">
                <a:latin typeface="Segoe UI" panose="020B0502040204020203" pitchFamily="34" charset="0"/>
                <a:ea typeface="Segoe UI" panose="020B0502040204020203" pitchFamily="34" charset="0"/>
                <a:cs typeface="Segoe UI" panose="020B0502040204020203" pitchFamily="34" charset="0"/>
              </a:rPr>
              <a:t>if applicable</a:t>
            </a:r>
            <a:r>
              <a:rPr lang="en-US" sz="2000" b="0" dirty="0">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9638" y="1781150"/>
            <a:ext cx="13200719" cy="5966027"/>
          </a:xfrm>
        </p:spPr>
        <p:txBody>
          <a:bodyPr numCol="2"/>
          <a:lstStyle/>
          <a:p>
            <a:pPr marL="457200" lvl="0" indent="-457200">
              <a:lnSpc>
                <a:spcPct val="100000"/>
              </a:lnSpc>
              <a:buFont typeface="Arial" panose="020B0604020202020204" pitchFamily="34" charset="0"/>
              <a:buChar char="•"/>
            </a:pPr>
            <a:r>
              <a:rPr lang="en-US" sz="2400" b="1" dirty="0">
                <a:latin typeface="Segoe UI" panose="020B0502040204020203" pitchFamily="34" charset="0"/>
                <a:ea typeface="Segoe UI" panose="020B0502040204020203" pitchFamily="34" charset="0"/>
              </a:rPr>
              <a:t>Estate Planning</a:t>
            </a:r>
          </a:p>
          <a:p>
            <a:pPr marL="548598" lvl="1" indent="0">
              <a:lnSpc>
                <a:spcPct val="100000"/>
              </a:lnSpc>
              <a:buNone/>
            </a:pPr>
            <a:r>
              <a:rPr lang="en-US" sz="2400" dirty="0">
                <a:solidFill>
                  <a:schemeClr val="accent1"/>
                </a:solidFill>
                <a:latin typeface="Segoe UI" panose="020B0502040204020203" pitchFamily="34" charset="0"/>
                <a:ea typeface="Segoe UI" panose="020B0502040204020203" pitchFamily="34" charset="0"/>
              </a:rPr>
              <a:t>Will, Living Will, Powers of Attorney</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 </a:t>
            </a:r>
            <a:r>
              <a:rPr lang="en-US" sz="2400" b="1" dirty="0">
                <a:latin typeface="Segoe UI" panose="020B0502040204020203" pitchFamily="34" charset="0"/>
                <a:ea typeface="Segoe UI" panose="020B0502040204020203" pitchFamily="34" charset="0"/>
              </a:rPr>
              <a:t>Accounts, deeds and title</a:t>
            </a:r>
          </a:p>
          <a:p>
            <a:pPr marL="548598" lvl="1" indent="0">
              <a:lnSpc>
                <a:spcPct val="100000"/>
              </a:lnSpc>
              <a:buNone/>
            </a:pPr>
            <a:r>
              <a:rPr lang="en-US" sz="2400" dirty="0">
                <a:solidFill>
                  <a:schemeClr val="accent1"/>
                </a:solidFill>
                <a:latin typeface="Segoe UI" panose="020B0502040204020203" pitchFamily="34" charset="0"/>
                <a:ea typeface="Segoe UI" panose="020B0502040204020203" pitchFamily="34" charset="0"/>
              </a:rPr>
              <a:t>Educational plans, custodial accounts, family partnerships or LLC</a:t>
            </a:r>
            <a:endParaRPr lang="en-US" sz="3680" dirty="0">
              <a:solidFill>
                <a:schemeClr val="accent1"/>
              </a:solidFill>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Family Forms</a:t>
            </a:r>
          </a:p>
          <a:p>
            <a:pPr marL="548598" lvl="1" indent="0">
              <a:lnSpc>
                <a:spcPct val="100000"/>
              </a:lnSpc>
              <a:buNone/>
            </a:pPr>
            <a:r>
              <a:rPr lang="en-US" sz="2400" dirty="0">
                <a:solidFill>
                  <a:schemeClr val="accent1"/>
                </a:solidFill>
                <a:latin typeface="Segoe UI" panose="020B0502040204020203" pitchFamily="34" charset="0"/>
                <a:ea typeface="Segoe UI" panose="020B0502040204020203" pitchFamily="34" charset="0"/>
              </a:rPr>
              <a:t>Marriage license, birth certificates, adoption papers, citizenship papers, etc.</a:t>
            </a:r>
          </a:p>
          <a:p>
            <a:pPr marL="457200" lvl="0" indent="-457200">
              <a:lnSpc>
                <a:spcPts val="3360"/>
              </a:lnSpc>
              <a:spcBef>
                <a:spcPts val="12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Business documents and tax returns</a:t>
            </a:r>
          </a:p>
          <a:p>
            <a:pPr marL="457200" lvl="0" indent="-457200">
              <a:lnSpc>
                <a:spcPts val="3360"/>
              </a:lnSpc>
              <a:spcBef>
                <a:spcPts val="12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Monthly budget and expenses</a:t>
            </a:r>
            <a:endParaRPr lang="en-US" sz="2400" b="1" dirty="0">
              <a:solidFill>
                <a:srgbClr val="002577"/>
              </a:solidFill>
              <a:latin typeface="Segoe UI" panose="020B0502040204020203" pitchFamily="34" charset="0"/>
              <a:ea typeface="Segoe UI" panose="020B0502040204020203" pitchFamily="34" charset="0"/>
            </a:endParaRPr>
          </a:p>
          <a:p>
            <a:pPr marL="457200" lvl="0" indent="-457200">
              <a:lnSpc>
                <a:spcPts val="3360"/>
              </a:lnSpc>
              <a:spcBef>
                <a:spcPts val="1200"/>
              </a:spcBef>
              <a:buFont typeface="Arial" panose="020B0604020202020204" pitchFamily="34" charset="0"/>
              <a:buChar char="•"/>
            </a:pPr>
            <a:endParaRPr lang="en-US" sz="3680" dirty="0">
              <a:latin typeface="Segoe UI" panose="020B0502040204020203" pitchFamily="34" charset="0"/>
              <a:ea typeface="Segoe UI" panose="020B0502040204020203" pitchFamily="34" charset="0"/>
            </a:endParaRPr>
          </a:p>
          <a:p>
            <a:pPr>
              <a:lnSpc>
                <a:spcPts val="3360"/>
              </a:lnSpc>
              <a:spcBef>
                <a:spcPts val="1200"/>
              </a:spcBef>
            </a:pPr>
            <a:endParaRPr lang="en-US" sz="2400" dirty="0">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Documents and information</a:t>
            </a:r>
          </a:p>
        </p:txBody>
      </p:sp>
      <p:sp>
        <p:nvSpPr>
          <p:cNvPr id="9" name="Footer Placeholder 5">
            <a:extLst>
              <a:ext uri="{FF2B5EF4-FFF2-40B4-BE49-F238E27FC236}">
                <a16:creationId xmlns:a16="http://schemas.microsoft.com/office/drawing/2014/main" id="{3F2A5726-6FDD-4748-8100-82ACA0E5BD7B}"/>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
        <p:nvSpPr>
          <p:cNvPr id="4" name="Slide Number Placeholder 2">
            <a:extLst>
              <a:ext uri="{FF2B5EF4-FFF2-40B4-BE49-F238E27FC236}">
                <a16:creationId xmlns:a16="http://schemas.microsoft.com/office/drawing/2014/main" id="{D259997E-8BB5-FFDD-AFDA-184941416476}"/>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736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67855" y="1985818"/>
            <a:ext cx="12350865" cy="4514667"/>
          </a:xfrm>
        </p:spPr>
        <p:txBody>
          <a:bodyPr numCol="2"/>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Will</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Personal Property Disposal List</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Living Will</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Medical Power of Attorney</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Durable General Power of Attorney</a:t>
            </a:r>
          </a:p>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Ethical Will</a:t>
            </a:r>
          </a:p>
          <a:p>
            <a:pPr marL="457200" indent="-457200">
              <a:lnSpc>
                <a:spcPts val="3360"/>
              </a:lnSpc>
              <a:spcBef>
                <a:spcPts val="1200"/>
              </a:spcBef>
              <a:buFont typeface="Arial" panose="020B0604020202020204" pitchFamily="34" charset="0"/>
              <a:buChar char="•"/>
            </a:pPr>
            <a:endParaRPr lang="en-US" sz="2400" dirty="0">
              <a:latin typeface="Segoe UI" panose="020B0502040204020203" pitchFamily="34" charset="0"/>
              <a:ea typeface="Segoe UI" panose="020B0502040204020203" pitchFamily="34" charset="0"/>
            </a:endParaRPr>
          </a:p>
          <a:p>
            <a:pPr lvl="1" indent="0">
              <a:lnSpc>
                <a:spcPct val="100000"/>
              </a:lnSpc>
              <a:spcBef>
                <a:spcPts val="0"/>
              </a:spcBef>
              <a:buNone/>
            </a:pPr>
            <a:endParaRPr lang="en-US" sz="2400" dirty="0">
              <a:solidFill>
                <a:srgbClr val="002577"/>
              </a:solidFill>
              <a:latin typeface="Segoe UI" panose="020B0502040204020203" pitchFamily="34" charset="0"/>
              <a:ea typeface="Segoe UI" panose="020B0502040204020203" pitchFamily="34" charset="0"/>
            </a:endParaRP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Estate Planning Documents</a:t>
            </a:r>
          </a:p>
        </p:txBody>
      </p:sp>
      <p:sp>
        <p:nvSpPr>
          <p:cNvPr id="11" name="Slide Number Placeholder 2">
            <a:extLst>
              <a:ext uri="{FF2B5EF4-FFF2-40B4-BE49-F238E27FC236}">
                <a16:creationId xmlns:a16="http://schemas.microsoft.com/office/drawing/2014/main" id="{7B0EC11A-55DA-46BB-995E-AF9321EB214E}"/>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14</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66ABE8A8-8CA1-4B00-94FF-9489FFF6F143}"/>
              </a:ext>
            </a:extLst>
          </p:cNvPr>
          <p:cNvPicPr>
            <a:picLocks noChangeAspect="1"/>
          </p:cNvPicPr>
          <p:nvPr/>
        </p:nvPicPr>
        <p:blipFill rotWithShape="1">
          <a:blip r:embed="rId3"/>
          <a:srcRect l="34270"/>
          <a:stretch/>
        </p:blipFill>
        <p:spPr>
          <a:xfrm>
            <a:off x="6522720" y="0"/>
            <a:ext cx="8107680" cy="8229600"/>
          </a:xfrm>
          <a:prstGeom prst="rect">
            <a:avLst/>
          </a:prstGeom>
        </p:spPr>
      </p:pic>
      <p:sp>
        <p:nvSpPr>
          <p:cNvPr id="10" name="Footer Placeholder 5">
            <a:extLst>
              <a:ext uri="{FF2B5EF4-FFF2-40B4-BE49-F238E27FC236}">
                <a16:creationId xmlns:a16="http://schemas.microsoft.com/office/drawing/2014/main" id="{F10C57CE-A6DB-4261-AD51-BE8D489CF92C}"/>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
        <p:nvSpPr>
          <p:cNvPr id="4" name="Slide Number Placeholder 2">
            <a:extLst>
              <a:ext uri="{FF2B5EF4-FFF2-40B4-BE49-F238E27FC236}">
                <a16:creationId xmlns:a16="http://schemas.microsoft.com/office/drawing/2014/main" id="{72DC3BB1-EE7A-8448-1553-3D1A14A6A114}"/>
              </a:ext>
            </a:extLst>
          </p:cNvPr>
          <p:cNvSpPr txBox="1">
            <a:spLocks/>
          </p:cNvSpPr>
          <p:nvPr/>
        </p:nvSpPr>
        <p:spPr>
          <a:xfrm>
            <a:off x="13791131" y="7617811"/>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14</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126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764276" y="1758242"/>
            <a:ext cx="12528644" cy="1554208"/>
          </a:xfrm>
        </p:spPr>
        <p:txBody>
          <a:bodyPr/>
          <a:lstStyle/>
          <a:p>
            <a:r>
              <a:rPr lang="en-US" sz="4000" dirty="0">
                <a:latin typeface="Segoe UI" panose="020B0502040204020203" pitchFamily="34" charset="0"/>
                <a:ea typeface="Segoe UI" panose="020B0502040204020203" pitchFamily="34" charset="0"/>
                <a:cs typeface="Segoe UI" panose="020B0502040204020203" pitchFamily="34" charset="0"/>
              </a:rPr>
              <a:t>A legal document that designates your executor(s) and directs how your assets should be distributed after you have passed on</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1993392" y="3877443"/>
            <a:ext cx="10762952" cy="3608832"/>
          </a:xfrm>
        </p:spPr>
        <p:txBody>
          <a:bodyPr numCol="1"/>
          <a:lstStyle/>
          <a:p>
            <a:pPr lvl="0">
              <a:lnSpc>
                <a:spcPct val="100000"/>
              </a:lnSpc>
            </a:pPr>
            <a:r>
              <a:rPr lang="en-US" sz="2800" dirty="0">
                <a:latin typeface="Segoe UI" panose="020B0502040204020203" pitchFamily="34" charset="0"/>
                <a:ea typeface="Segoe UI" panose="020B0502040204020203" pitchFamily="34" charset="0"/>
              </a:rPr>
              <a:t>Can serve many purposes: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Guarantee that your wishes regarding your estate are carried out</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Minimize familial conflict</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Provide guardians for your minor children</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Avoid a lengthy probate process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Minimize estate taxes</a:t>
            </a:r>
          </a:p>
          <a:p>
            <a:pPr marL="457200" lvl="0" indent="-457200">
              <a:lnSpc>
                <a:spcPct val="100000"/>
              </a:lnSpc>
              <a:spcBef>
                <a:spcPts val="300"/>
              </a:spcBef>
              <a:buFont typeface="Arial" panose="020B0604020202020204" pitchFamily="34" charset="0"/>
              <a:buChar char="•"/>
            </a:pPr>
            <a:r>
              <a:rPr lang="en-US" sz="2400" b="1" dirty="0">
                <a:latin typeface="Segoe UI" panose="020B0502040204020203" pitchFamily="34" charset="0"/>
                <a:ea typeface="Segoe UI" panose="020B0502040204020203" pitchFamily="34" charset="0"/>
              </a:rPr>
              <a:t>Make gifts or donations</a:t>
            </a:r>
          </a:p>
          <a:p>
            <a:pPr marL="457200" lvl="0" indent="-457200">
              <a:lnSpc>
                <a:spcPct val="100000"/>
              </a:lnSpc>
              <a:buFont typeface="Arial" panose="020B0604020202020204" pitchFamily="34" charset="0"/>
              <a:buChar char="•"/>
            </a:pPr>
            <a:endParaRPr lang="en-US" sz="24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Your will</a:t>
            </a:r>
          </a:p>
        </p:txBody>
      </p:sp>
      <p:sp>
        <p:nvSpPr>
          <p:cNvPr id="9" name="Footer Placeholder 5">
            <a:extLst>
              <a:ext uri="{FF2B5EF4-FFF2-40B4-BE49-F238E27FC236}">
                <a16:creationId xmlns:a16="http://schemas.microsoft.com/office/drawing/2014/main" id="{886766FA-589A-41F2-BD6D-B40D43ECACBB}"/>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90948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9638" y="1373220"/>
            <a:ext cx="15691000" cy="3498715"/>
          </a:xfrm>
        </p:spPr>
        <p:txBody>
          <a:bodyPr numCol="1"/>
          <a:lstStyle/>
          <a:p>
            <a:pPr marL="457200" lvl="0" indent="-457200">
              <a:lnSpc>
                <a:spcPct val="100000"/>
              </a:lnSpc>
              <a:spcBef>
                <a:spcPts val="6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Directs how personal property should pass</a:t>
            </a:r>
          </a:p>
          <a:p>
            <a:pPr marL="457200" lvl="0" indent="-457200">
              <a:lnSpc>
                <a:spcPct val="100000"/>
              </a:lnSpc>
              <a:spcBef>
                <a:spcPts val="600"/>
              </a:spcBef>
              <a:buFont typeface="Arial" panose="020B0604020202020204" pitchFamily="34" charset="0"/>
              <a:buChar char="•"/>
            </a:pPr>
            <a:r>
              <a:rPr lang="en-US" sz="2400" dirty="0">
                <a:solidFill>
                  <a:srgbClr val="002577"/>
                </a:solidFill>
                <a:latin typeface="Segoe UI" panose="020B0502040204020203" pitchFamily="34" charset="0"/>
                <a:ea typeface="Segoe UI" panose="020B0502040204020203" pitchFamily="34" charset="0"/>
              </a:rPr>
              <a:t>Include details &amp; pictures</a:t>
            </a:r>
            <a:endParaRPr lang="en-US" sz="2400" dirty="0">
              <a:latin typeface="Segoe UI" panose="020B0502040204020203" pitchFamily="34" charset="0"/>
              <a:ea typeface="Segoe UI" panose="020B0502040204020203" pitchFamily="34" charset="0"/>
            </a:endParaRPr>
          </a:p>
          <a:p>
            <a:pPr lvl="0"/>
            <a:endParaRPr lang="en-US" sz="20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Personal property disposal list</a:t>
            </a:r>
          </a:p>
        </p:txBody>
      </p:sp>
      <p:sp>
        <p:nvSpPr>
          <p:cNvPr id="11" name="Slide Number Placeholder 2">
            <a:extLst>
              <a:ext uri="{FF2B5EF4-FFF2-40B4-BE49-F238E27FC236}">
                <a16:creationId xmlns:a16="http://schemas.microsoft.com/office/drawing/2014/main" id="{2AE337EF-012F-4809-BE16-767670033845}"/>
              </a:ext>
            </a:extLst>
          </p:cNvPr>
          <p:cNvSpPr txBox="1">
            <a:spLocks/>
          </p:cNvSpPr>
          <p:nvPr/>
        </p:nvSpPr>
        <p:spPr>
          <a:xfrm>
            <a:off x="14044429" y="77650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16</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01FC5315-CD08-4E97-913C-AD6F1F7B0F9B}"/>
              </a:ext>
            </a:extLst>
          </p:cNvPr>
          <p:cNvPicPr>
            <a:picLocks noChangeAspect="1"/>
          </p:cNvPicPr>
          <p:nvPr/>
        </p:nvPicPr>
        <p:blipFill>
          <a:blip r:embed="rId3"/>
          <a:stretch>
            <a:fillRect/>
          </a:stretch>
        </p:blipFill>
        <p:spPr>
          <a:xfrm>
            <a:off x="1681372" y="2662016"/>
            <a:ext cx="11267656" cy="4953583"/>
          </a:xfrm>
          <a:prstGeom prst="rect">
            <a:avLst/>
          </a:prstGeom>
        </p:spPr>
      </p:pic>
      <p:sp>
        <p:nvSpPr>
          <p:cNvPr id="12" name="Footer Placeholder 5">
            <a:extLst>
              <a:ext uri="{FF2B5EF4-FFF2-40B4-BE49-F238E27FC236}">
                <a16:creationId xmlns:a16="http://schemas.microsoft.com/office/drawing/2014/main" id="{0D56BEBB-03C3-4606-9032-6DF3E6827464}"/>
              </a:ext>
            </a:extLst>
          </p:cNvPr>
          <p:cNvSpPr txBox="1">
            <a:spLocks/>
          </p:cNvSpPr>
          <p:nvPr/>
        </p:nvSpPr>
        <p:spPr>
          <a:xfrm>
            <a:off x="9030469" y="7604855"/>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353967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805218" y="2106158"/>
            <a:ext cx="13086811"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A written statement expressing your desires regarding medical treatment if you are no longer able to express informed consent</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445787" y="4579834"/>
            <a:ext cx="10762952" cy="1161267"/>
          </a:xfrm>
        </p:spPr>
        <p:txBody>
          <a:bodyPr numCol="1"/>
          <a:lstStyle/>
          <a:p>
            <a:pPr marL="342900" lvl="0" indent="-342900">
              <a:lnSpc>
                <a:spcPct val="100000"/>
              </a:lnSpc>
              <a:buFont typeface="Arial" panose="020B0604020202020204" pitchFamily="34" charset="0"/>
              <a:buChar char="•"/>
            </a:pPr>
            <a:r>
              <a:rPr lang="en-US" sz="3200" dirty="0">
                <a:latin typeface="Segoe UI" panose="020B0502040204020203" pitchFamily="34" charset="0"/>
                <a:ea typeface="Segoe UI" panose="020B0502040204020203" pitchFamily="34" charset="0"/>
              </a:rPr>
              <a:t>Takes the emotional burden off your family</a:t>
            </a:r>
          </a:p>
          <a:p>
            <a:pPr marL="342900" lvl="0" indent="-342900">
              <a:lnSpc>
                <a:spcPct val="10000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Guarantees that the decision will be yours</a:t>
            </a:r>
            <a:endParaRPr lang="en-US" sz="3200" b="1" dirty="0">
              <a:solidFill>
                <a:srgbClr val="002577"/>
              </a:solidFill>
              <a:latin typeface="Segoe UI" panose="020B0502040204020203" pitchFamily="34" charset="0"/>
              <a:ea typeface="Segoe UI" panose="020B0502040204020203" pitchFamily="34" charset="0"/>
            </a:endParaRPr>
          </a:p>
          <a:p>
            <a:pPr lvl="0"/>
            <a:endParaRPr lang="en-US" sz="24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Living Will</a:t>
            </a:r>
          </a:p>
        </p:txBody>
      </p:sp>
      <p:sp>
        <p:nvSpPr>
          <p:cNvPr id="9" name="Footer Placeholder 5">
            <a:extLst>
              <a:ext uri="{FF2B5EF4-FFF2-40B4-BE49-F238E27FC236}">
                <a16:creationId xmlns:a16="http://schemas.microsoft.com/office/drawing/2014/main" id="{8432F5BE-FEFB-40B4-B490-92A94B4B42C3}"/>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369611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941696" y="2208618"/>
            <a:ext cx="13409304"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Grants someone the power to make medical decisions for you if you become incapacitated</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1542926" y="3991663"/>
            <a:ext cx="12145777" cy="3621024"/>
          </a:xfrm>
        </p:spPr>
        <p:txBody>
          <a:bodyPr numCol="1"/>
          <a:lstStyle/>
          <a:p>
            <a:pPr marL="342900" lvl="0" indent="-342900">
              <a:lnSpc>
                <a:spcPct val="100000"/>
              </a:lnSpc>
              <a:buFont typeface="Arial" panose="020B0604020202020204" pitchFamily="34" charset="0"/>
              <a:buChar char="•"/>
            </a:pPr>
            <a:r>
              <a:rPr lang="en-US" sz="2400" dirty="0">
                <a:latin typeface="Segoe UI" panose="020B0502040204020203" pitchFamily="34" charset="0"/>
                <a:ea typeface="Segoe UI" panose="020B0502040204020203" pitchFamily="34" charset="0"/>
              </a:rPr>
              <a:t>Also referred to as Durable Healthcare Power of Attorney or Healthcare Proxy</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Covers medical conditions and treatment</a:t>
            </a:r>
          </a:p>
          <a:p>
            <a:pPr marL="1165798" lvl="1" indent="-342900">
              <a:lnSpc>
                <a:spcPct val="100000"/>
              </a:lnSpc>
              <a:spcBef>
                <a:spcPts val="1200"/>
              </a:spcBef>
            </a:pPr>
            <a:r>
              <a:rPr lang="en-US" sz="2200" dirty="0">
                <a:solidFill>
                  <a:schemeClr val="tx2"/>
                </a:solidFill>
                <a:latin typeface="Segoe UI" panose="020B0502040204020203" pitchFamily="34" charset="0"/>
                <a:ea typeface="Segoe UI" panose="020B0502040204020203" pitchFamily="34" charset="0"/>
              </a:rPr>
              <a:t>Pain relievers, life-sustaining options, organ donation, etc.</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Provide your specific wishes through a Medical Directive</a:t>
            </a:r>
          </a:p>
          <a:p>
            <a:pPr lvl="0">
              <a:lnSpc>
                <a:spcPct val="100000"/>
              </a:lnSpc>
            </a:pPr>
            <a:r>
              <a:rPr lang="en-US" sz="2400" b="1" dirty="0">
                <a:latin typeface="Segoe UI" panose="020B0502040204020203" pitchFamily="34" charset="0"/>
                <a:ea typeface="Segoe UI" panose="020B0502040204020203" pitchFamily="34" charset="0"/>
              </a:rPr>
              <a:t>	</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Medical power of attorney</a:t>
            </a:r>
          </a:p>
        </p:txBody>
      </p:sp>
      <p:sp>
        <p:nvSpPr>
          <p:cNvPr id="9" name="Footer Placeholder 5">
            <a:extLst>
              <a:ext uri="{FF2B5EF4-FFF2-40B4-BE49-F238E27FC236}">
                <a16:creationId xmlns:a16="http://schemas.microsoft.com/office/drawing/2014/main" id="{E0C9BFBD-90B3-4421-862B-077DB4328C63}"/>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10470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2208618"/>
            <a:ext cx="13837963" cy="2351190"/>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Gives authority to a trusted friend or relative to manage your assets if you are unable to do so</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900901" y="4220756"/>
            <a:ext cx="10762952" cy="3621024"/>
          </a:xfrm>
        </p:spPr>
        <p:txBody>
          <a:bodyPr numCol="1"/>
          <a:lstStyle/>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This can cover managing bank accounts and bills, filing tax returns, and applying for government benefits</a:t>
            </a:r>
          </a:p>
          <a:p>
            <a:pPr marL="342900" lvl="0" indent="-342900">
              <a:lnSpc>
                <a:spcPct val="10000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Without this document, loved ones may have to go to court to be able to take care of your finances for you.</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Durable general power of attorney</a:t>
            </a:r>
          </a:p>
        </p:txBody>
      </p:sp>
      <p:sp>
        <p:nvSpPr>
          <p:cNvPr id="9" name="Footer Placeholder 5">
            <a:extLst>
              <a:ext uri="{FF2B5EF4-FFF2-40B4-BE49-F238E27FC236}">
                <a16:creationId xmlns:a16="http://schemas.microsoft.com/office/drawing/2014/main" id="{7D035DB8-AFC9-47E1-8901-A9D2A3715F4D}"/>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348257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BD53829D-98AA-2949-B41B-92BF967B25A0}"/>
              </a:ext>
            </a:extLst>
          </p:cNvPr>
          <p:cNvSpPr>
            <a:spLocks noGrp="1"/>
          </p:cNvSpPr>
          <p:nvPr>
            <p:ph type="ctrTitle"/>
          </p:nvPr>
        </p:nvSpPr>
        <p:spPr>
          <a:xfrm>
            <a:off x="419599" y="517147"/>
            <a:ext cx="3165892" cy="305258"/>
          </a:xfrm>
        </p:spPr>
        <p:txBody>
          <a:bodyPr/>
          <a:lstStyle/>
          <a:p>
            <a:r>
              <a:rPr lang="en-US" sz="2000" b="1" dirty="0">
                <a:latin typeface="Segoe UI" panose="020B0502040204020203" pitchFamily="34" charset="0"/>
                <a:ea typeface="Segoe UI" panose="020B0502040204020203" pitchFamily="34" charset="0"/>
                <a:cs typeface="Segoe UI" panose="020B0502040204020203" pitchFamily="34" charset="0"/>
              </a:rPr>
              <a:t>IMPORTANT NOTES</a:t>
            </a:r>
          </a:p>
        </p:txBody>
      </p:sp>
      <p:sp>
        <p:nvSpPr>
          <p:cNvPr id="5" name="Slide Number Placeholder 4">
            <a:extLst>
              <a:ext uri="{FF2B5EF4-FFF2-40B4-BE49-F238E27FC236}">
                <a16:creationId xmlns:a16="http://schemas.microsoft.com/office/drawing/2014/main" id="{D29B45D2-4D96-1B41-A635-C011D4E7466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Subtitle 2">
            <a:extLst>
              <a:ext uri="{FF2B5EF4-FFF2-40B4-BE49-F238E27FC236}">
                <a16:creationId xmlns:a16="http://schemas.microsoft.com/office/drawing/2014/main" id="{C71B4232-C57A-4791-95D5-6CFD98A1CE04}"/>
              </a:ext>
            </a:extLst>
          </p:cNvPr>
          <p:cNvSpPr txBox="1">
            <a:spLocks/>
          </p:cNvSpPr>
          <p:nvPr/>
        </p:nvSpPr>
        <p:spPr>
          <a:xfrm>
            <a:off x="419599" y="1096487"/>
            <a:ext cx="14103929" cy="6690879"/>
          </a:xfrm>
          <a:prstGeom prst="rect">
            <a:avLst/>
          </a:prstGeom>
        </p:spPr>
        <p:txBody>
          <a:bodyPr anchor="t" anchorCtr="0">
            <a:noAutofit/>
          </a:bodyPr>
          <a:lstStyle>
            <a:lvl1pPr marL="0" indent="0" algn="l" defTabSz="1097198" rtl="0" eaLnBrk="1" latinLnBrk="0" hangingPunct="1">
              <a:lnSpc>
                <a:spcPct val="90000"/>
              </a:lnSpc>
              <a:spcBef>
                <a:spcPts val="1200"/>
              </a:spcBef>
              <a:buFont typeface="Arial" panose="020B0604020202020204" pitchFamily="34" charset="0"/>
              <a:buNone/>
              <a:defRPr sz="5500" b="1" i="0" kern="1200">
                <a:solidFill>
                  <a:srgbClr val="002677"/>
                </a:solidFill>
                <a:latin typeface="IBM Eliot Sans" panose="020B0503050000000000" pitchFamily="34" charset="0"/>
                <a:ea typeface="+mn-ea"/>
                <a:cs typeface="+mn-cs"/>
              </a:defRPr>
            </a:lvl1pPr>
            <a:lvl2pPr marL="548600" indent="0" algn="ctr"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2pPr>
            <a:lvl3pPr marL="1097198" indent="0" algn="ctr"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3pPr>
            <a:lvl4pPr marL="1645798"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4pPr>
            <a:lvl5pPr marL="2194396"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5pPr>
            <a:lvl6pPr marL="2742994"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6pPr>
            <a:lvl7pPr marL="3291592"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7pPr>
            <a:lvl8pPr marL="3840192"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8pPr>
            <a:lvl9pPr marL="4388792" indent="0" algn="ctr" defTabSz="1097198" rtl="0" eaLnBrk="1" latinLnBrk="0" hangingPunct="1">
              <a:lnSpc>
                <a:spcPct val="90000"/>
              </a:lnSpc>
              <a:spcBef>
                <a:spcPts val="601"/>
              </a:spcBef>
              <a:buFont typeface="Arial" panose="020B0604020202020204" pitchFamily="34" charset="0"/>
              <a:buNone/>
              <a:defRPr sz="1920" kern="1200">
                <a:solidFill>
                  <a:schemeClr val="tx1"/>
                </a:solidFill>
                <a:latin typeface="+mn-lt"/>
                <a:ea typeface="+mn-ea"/>
                <a:cs typeface="+mn-cs"/>
              </a:defRPr>
            </a:lvl9pPr>
          </a:lstStyle>
          <a:p>
            <a:r>
              <a:rPr lang="en-US" sz="1600" b="0" dirty="0">
                <a:latin typeface="Segoe UI" panose="020B0502040204020203" pitchFamily="34" charset="0"/>
                <a:cs typeface="Segoe UI" panose="020B0502040204020203" pitchFamily="34" charset="0"/>
              </a:rPr>
              <a:t>This material is designed for informational purposes only. Please be advised that this document is not intended as legal or tax advice. Accordingly, any tax information provided in this document is not intended or written to be used and cannot be used, by any taxpayer for the purpose of avoiding penalties that may be imposed on the taxpayer. The tax information was written to support the promotion of marketing transaction(s) or matter(s) addressed and you should seek advice based on your particular circumstances from an independent tax advisor. This material is for informational purposes only and does not constitute investment advice or a recommendation.</a:t>
            </a:r>
          </a:p>
          <a:p>
            <a:r>
              <a:rPr lang="en-US" sz="1600" b="0" dirty="0">
                <a:latin typeface="Segoe UI" panose="020B0502040204020203" pitchFamily="34" charset="0"/>
                <a:cs typeface="Segoe UI" panose="020B0502040204020203" pitchFamily="34" charset="0"/>
              </a:rPr>
              <a:t>Share Your Love Family Discussion Guide</a:t>
            </a:r>
            <a:r>
              <a:rPr lang="en-US" sz="1600" b="0" baseline="30000" dirty="0">
                <a:latin typeface="Segoe UI" panose="020B0502040204020203" pitchFamily="34" charset="0"/>
                <a:cs typeface="Segoe UI" panose="020B0502040204020203" pitchFamily="34" charset="0"/>
              </a:rPr>
              <a:t>®</a:t>
            </a:r>
            <a:r>
              <a:rPr lang="en-US" sz="1600" b="0" dirty="0">
                <a:latin typeface="Segoe UI" panose="020B0502040204020203" pitchFamily="34" charset="0"/>
                <a:cs typeface="Segoe UI" panose="020B0502040204020203" pitchFamily="34" charset="0"/>
              </a:rPr>
              <a:t> is a registered service mark of Equitable Financial Life Insurance Company.</a:t>
            </a:r>
          </a:p>
          <a:p>
            <a:r>
              <a:rPr lang="en-US" sz="1600" b="0" dirty="0">
                <a:latin typeface="Segoe UI" panose="020B0502040204020203" pitchFamily="34" charset="0"/>
                <a:cs typeface="Segoe UI" panose="020B0502040204020203" pitchFamily="34" charset="0"/>
              </a:rPr>
              <a:t>A variable annuity is a long-term financial product designed for retirement purposes. An annuity is a contractual agreement in which payment(s) are made to an insurance company, which agrees to pay out an income or a lump sum amount at a later date. Variable annuities are subject to market risk, including the possible loss of principal invested, and they have mortality and expense charges, account fees, investment management fees, administrative fees, charges for special contract features, and restrictions and limitations. Earnings are taxable as ordinary income when distributed and may be subject to a 10% additional tax if withdrawn before age 59½. Optional benefits are available for an extra charge in addition to the ongoing fees and expenses of the variable annuity. </a:t>
            </a:r>
          </a:p>
          <a:p>
            <a:r>
              <a:rPr lang="en-US" sz="1800" i="1" dirty="0">
                <a:latin typeface="Segoe UI" panose="020B0502040204020203" pitchFamily="34" charset="0"/>
                <a:cs typeface="Segoe UI" panose="020B0502040204020203" pitchFamily="34" charset="0"/>
              </a:rPr>
              <a:t>Variable annuities are sold by prospectus only, which contains more complete information about the policy, including risks, charges, expenses and investment objectives. You should review the prospectus carefully before purchasing a policy. Contact your financial professional for a copy of the current prospectus.</a:t>
            </a:r>
            <a:endParaRPr lang="en-US" sz="1800" dirty="0">
              <a:latin typeface="Segoe UI" panose="020B0502040204020203" pitchFamily="34" charset="0"/>
              <a:cs typeface="Segoe UI" panose="020B0502040204020203" pitchFamily="34" charset="0"/>
            </a:endParaRPr>
          </a:p>
          <a:p>
            <a:r>
              <a:rPr lang="en-US" sz="1600" b="0" dirty="0">
                <a:latin typeface="Segoe UI" panose="020B0502040204020203" pitchFamily="34" charset="0"/>
                <a:cs typeface="Segoe UI" panose="020B0502040204020203" pitchFamily="34" charset="0"/>
              </a:rPr>
              <a:t>Equitable Financial Life Insurance Company (Equitable Financial), Equitable Financial Life Insurance Company of America (Equitable America), Equitable Distributors, LLC and Equitable Advisors, LLC (member FINRA, SIPC) (Equitable Financial Advisors in MI &amp; TN) are affiliated companies and do not provide tax or legal advice.</a:t>
            </a:r>
          </a:p>
          <a:p>
            <a:r>
              <a:rPr lang="en-US" sz="1600" b="0" dirty="0">
                <a:latin typeface="Segoe UI"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an administrative office located in Charlotte, NC, and Equitable Distributors, LLC.  Equitable Advisors is the brand name of Equitable Advisors, LLC (member FINRA, SIPC) (Equitable Financial Advisors in MI and TN). The obligations of Equitable Financial Life Insurance Company and Equitable Financial Life Insurance Company of America are backed solely by their own claims-paying abilities.</a:t>
            </a:r>
          </a:p>
          <a:p>
            <a:pPr>
              <a:lnSpc>
                <a:spcPct val="100000"/>
              </a:lnSpc>
            </a:pPr>
            <a:r>
              <a:rPr lang="en-US" sz="1600" b="0" dirty="0">
                <a:solidFill>
                  <a:srgbClr val="002577"/>
                </a:solidFill>
                <a:latin typeface="Segoe UI" panose="020B0502040204020203" pitchFamily="34" charset="0"/>
                <a:ea typeface="Segoe UI Historic" panose="020B0502040204020203" pitchFamily="34" charset="0"/>
                <a:cs typeface="Segoe UI Historic" panose="020B0502040204020203" pitchFamily="34" charset="0"/>
              </a:rPr>
              <a:t>© 2024 Equitable Holdings, Inc. All Rights Reserved.</a:t>
            </a:r>
          </a:p>
        </p:txBody>
      </p:sp>
      <p:sp>
        <p:nvSpPr>
          <p:cNvPr id="9" name="Footer Placeholder 5">
            <a:extLst>
              <a:ext uri="{FF2B5EF4-FFF2-40B4-BE49-F238E27FC236}">
                <a16:creationId xmlns:a16="http://schemas.microsoft.com/office/drawing/2014/main" id="{B126F5B1-2F8A-44D3-A50C-953FA3428E09}"/>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4391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7467625"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Arrangements</a:t>
            </a:r>
          </a:p>
        </p:txBody>
      </p:sp>
      <p:sp>
        <p:nvSpPr>
          <p:cNvPr id="9" name="Text Placeholder 4">
            <a:extLst>
              <a:ext uri="{FF2B5EF4-FFF2-40B4-BE49-F238E27FC236}">
                <a16:creationId xmlns:a16="http://schemas.microsoft.com/office/drawing/2014/main" id="{59D0BFD5-7BD5-F447-B397-3A9833E4D8C2}"/>
              </a:ext>
            </a:extLst>
          </p:cNvPr>
          <p:cNvSpPr txBox="1">
            <a:spLocks/>
          </p:cNvSpPr>
          <p:nvPr/>
        </p:nvSpPr>
        <p:spPr>
          <a:xfrm>
            <a:off x="1173591" y="2683159"/>
            <a:ext cx="8260100" cy="3503633"/>
          </a:xfrm>
          <a:prstGeom prst="rect">
            <a:avLst/>
          </a:prstGeom>
        </p:spPr>
        <p:txBody>
          <a:bodyPr numCol="1"/>
          <a:lstStyle>
            <a:lvl1pPr marL="0" indent="0" algn="l" defTabSz="1097198" rtl="0" eaLnBrk="1" latinLnBrk="0" hangingPunct="1">
              <a:lnSpc>
                <a:spcPts val="2000"/>
              </a:lnSpc>
              <a:spcBef>
                <a:spcPts val="0"/>
              </a:spcBef>
              <a:buFont typeface="Arial" panose="020B0604020202020204" pitchFamily="34" charset="0"/>
              <a:buNone/>
              <a:defRPr sz="1600" b="0" i="0" kern="1200" spc="11" baseline="0">
                <a:solidFill>
                  <a:srgbClr val="002577"/>
                </a:solidFill>
                <a:latin typeface="IBM Eliot Sans Medium" panose="020B0703050000000000"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Organ donation</a:t>
            </a:r>
          </a:p>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Funeral home</a:t>
            </a:r>
          </a:p>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Cemetery</a:t>
            </a:r>
          </a:p>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Obituary, tombstone, plaque</a:t>
            </a:r>
          </a:p>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Who you’d like to be involved</a:t>
            </a:r>
          </a:p>
          <a:p>
            <a:pPr marL="457200" indent="-457200">
              <a:lnSpc>
                <a:spcPts val="3360"/>
              </a:lnSpc>
              <a:spcBef>
                <a:spcPts val="1200"/>
              </a:spcBef>
              <a:buFont typeface="Arial" panose="020B0604020202020204" pitchFamily="34" charset="0"/>
              <a:buChar char="•"/>
            </a:pPr>
            <a:r>
              <a:rPr lang="en-US" sz="3200" dirty="0">
                <a:latin typeface="Segoe UI" panose="020B0502040204020203" pitchFamily="34" charset="0"/>
                <a:ea typeface="Segoe UI" panose="020B0502040204020203" pitchFamily="34" charset="0"/>
              </a:rPr>
              <a:t>Military funeral honors</a:t>
            </a:r>
          </a:p>
          <a:p>
            <a:endParaRPr lang="en-US" sz="3200" dirty="0">
              <a:latin typeface="Segoe UI" panose="020B0502040204020203" pitchFamily="34" charset="0"/>
              <a:ea typeface="Segoe UI" panose="020B0502040204020203" pitchFamily="34" charset="0"/>
            </a:endParaRPr>
          </a:p>
        </p:txBody>
      </p:sp>
      <p:sp>
        <p:nvSpPr>
          <p:cNvPr id="13" name="Text Placeholder 1">
            <a:extLst>
              <a:ext uri="{FF2B5EF4-FFF2-40B4-BE49-F238E27FC236}">
                <a16:creationId xmlns:a16="http://schemas.microsoft.com/office/drawing/2014/main" id="{D2AE51A8-7D38-49EF-A01A-5D1EF8CED8E0}"/>
              </a:ext>
            </a:extLst>
          </p:cNvPr>
          <p:cNvSpPr>
            <a:spLocks noGrp="1"/>
          </p:cNvSpPr>
          <p:nvPr>
            <p:ph type="body" sz="quarter" idx="12"/>
          </p:nvPr>
        </p:nvSpPr>
        <p:spPr>
          <a:xfrm>
            <a:off x="607613" y="1645530"/>
            <a:ext cx="9606430" cy="794555"/>
          </a:xfrm>
        </p:spPr>
        <p:txBody>
          <a:bodyPr/>
          <a:lstStyle/>
          <a:p>
            <a:pPr>
              <a:spcBef>
                <a:spcPts val="0"/>
              </a:spcBef>
            </a:pPr>
            <a:r>
              <a:rPr lang="en-US" dirty="0">
                <a:latin typeface="Segoe UI" panose="020B0502040204020203" pitchFamily="34" charset="0"/>
                <a:ea typeface="Segoe UI" panose="020B0502040204020203" pitchFamily="34" charset="0"/>
                <a:cs typeface="Segoe UI" panose="020B0502040204020203" pitchFamily="34" charset="0"/>
              </a:rPr>
              <a:t>Planning and considerations</a:t>
            </a:r>
          </a:p>
        </p:txBody>
      </p:sp>
      <p:sp>
        <p:nvSpPr>
          <p:cNvPr id="8" name="Footer Placeholder 5">
            <a:extLst>
              <a:ext uri="{FF2B5EF4-FFF2-40B4-BE49-F238E27FC236}">
                <a16:creationId xmlns:a16="http://schemas.microsoft.com/office/drawing/2014/main" id="{97E2AD51-D0B6-436C-9D16-654FF951C9E8}"/>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428240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99405" y="2208618"/>
            <a:ext cx="6725963"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Define your legacy</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506278" y="3446150"/>
            <a:ext cx="5662511" cy="3840480"/>
          </a:xfrm>
        </p:spPr>
        <p:txBody>
          <a:bodyPr numCol="1"/>
          <a:lstStyle/>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How do you want your family and friends to remember you?</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An opportunity to tell your story and pass down your values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Thoughts and feelings you’d like your family to know  </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6"/>
            <a:ext cx="5809151" cy="425823"/>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Ethical will and family history</a:t>
            </a:r>
          </a:p>
        </p:txBody>
      </p:sp>
      <p:pic>
        <p:nvPicPr>
          <p:cNvPr id="11" name="Picture 10">
            <a:extLst>
              <a:ext uri="{FF2B5EF4-FFF2-40B4-BE49-F238E27FC236}">
                <a16:creationId xmlns:a16="http://schemas.microsoft.com/office/drawing/2014/main" id="{79B84117-BE99-4CE8-8F22-761CF08865A9}"/>
              </a:ext>
            </a:extLst>
          </p:cNvPr>
          <p:cNvPicPr>
            <a:picLocks noChangeAspect="1"/>
          </p:cNvPicPr>
          <p:nvPr/>
        </p:nvPicPr>
        <p:blipFill rotWithShape="1">
          <a:blip r:embed="rId3"/>
          <a:srcRect l="19559" r="8790"/>
          <a:stretch/>
        </p:blipFill>
        <p:spPr>
          <a:xfrm>
            <a:off x="6946710" y="0"/>
            <a:ext cx="7683690" cy="8229599"/>
          </a:xfrm>
          <a:prstGeom prst="rect">
            <a:avLst/>
          </a:prstGeom>
        </p:spPr>
      </p:pic>
      <p:sp>
        <p:nvSpPr>
          <p:cNvPr id="8" name="Slide Number Placeholder 1">
            <a:extLst>
              <a:ext uri="{FF2B5EF4-FFF2-40B4-BE49-F238E27FC236}">
                <a16:creationId xmlns:a16="http://schemas.microsoft.com/office/drawing/2014/main" id="{DD6BAFB0-1D26-4590-9830-E8CEEC0AEDEE}"/>
              </a:ext>
            </a:extLst>
          </p:cNvPr>
          <p:cNvSpPr>
            <a:spLocks noGrp="1"/>
          </p:cNvSpPr>
          <p:nvPr>
            <p:ph type="sldNum" sz="quarter" idx="4"/>
          </p:nvPr>
        </p:nvSpPr>
        <p:spPr>
          <a:xfrm>
            <a:off x="13823205" y="7612677"/>
            <a:ext cx="370072" cy="174679"/>
          </a:xfrm>
        </p:spPr>
        <p:txBody>
          <a:bodyPr/>
          <a:lstStyle/>
          <a:p>
            <a:fld id="{2C7AFF3D-0B71-614B-ACB6-7F45BDA6A838}" type="slidenum">
              <a:rPr lang="en-US" smtClean="0"/>
              <a:pPr/>
              <a:t>21</a:t>
            </a:fld>
            <a:endParaRPr lang="en-US" dirty="0"/>
          </a:p>
        </p:txBody>
      </p:sp>
      <p:sp>
        <p:nvSpPr>
          <p:cNvPr id="9" name="Footer Placeholder 5">
            <a:extLst>
              <a:ext uri="{FF2B5EF4-FFF2-40B4-BE49-F238E27FC236}">
                <a16:creationId xmlns:a16="http://schemas.microsoft.com/office/drawing/2014/main" id="{2ED821A0-4051-4121-A635-A0CF378AA99C}"/>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
        <p:nvSpPr>
          <p:cNvPr id="3" name="Slide Number Placeholder 2">
            <a:extLst>
              <a:ext uri="{FF2B5EF4-FFF2-40B4-BE49-F238E27FC236}">
                <a16:creationId xmlns:a16="http://schemas.microsoft.com/office/drawing/2014/main" id="{CB64804C-D108-44D4-F8FE-6255A55BB2A0}"/>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21</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889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9639" y="2560592"/>
            <a:ext cx="6104076" cy="155420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After completion</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9639" y="3616564"/>
            <a:ext cx="4990284" cy="3840480"/>
          </a:xfrm>
        </p:spPr>
        <p:txBody>
          <a:bodyPr numCol="1"/>
          <a:lstStyle/>
          <a:p>
            <a:pPr marL="45720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Discuss the contents of the document with your loved ones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Include attachments and who has copies</a:t>
            </a:r>
          </a:p>
          <a:p>
            <a:pPr marL="457200" lvl="0" indent="-457200">
              <a:lnSpc>
                <a:spcPts val="3360"/>
              </a:lnSpc>
              <a:spcBef>
                <a:spcPts val="1200"/>
              </a:spcBef>
              <a:buFont typeface="Arial" panose="020B0604020202020204" pitchFamily="34" charset="0"/>
              <a:buChar char="•"/>
            </a:pPr>
            <a:r>
              <a:rPr lang="en-US" sz="2400" dirty="0">
                <a:latin typeface="Segoe UI" panose="020B0502040204020203" pitchFamily="34" charset="0"/>
                <a:ea typeface="Segoe UI" panose="020B0502040204020203" pitchFamily="34" charset="0"/>
              </a:rPr>
              <a:t>If you have a physical copy, keep the document in a locked location</a:t>
            </a:r>
          </a:p>
          <a:p>
            <a:pPr lvl="0"/>
            <a:endParaRPr lang="en-US" sz="24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9" y="517147"/>
            <a:ext cx="6955562"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Share Your Love Family Discussion Guide</a:t>
            </a:r>
            <a:r>
              <a:rPr lang="en-US" sz="3500" b="1"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p>
        </p:txBody>
      </p:sp>
      <p:pic>
        <p:nvPicPr>
          <p:cNvPr id="9" name="Picture 8">
            <a:extLst>
              <a:ext uri="{FF2B5EF4-FFF2-40B4-BE49-F238E27FC236}">
                <a16:creationId xmlns:a16="http://schemas.microsoft.com/office/drawing/2014/main" id="{4B3EE8D1-6D6F-4768-881F-D38DBB2B2BC2}"/>
              </a:ext>
            </a:extLst>
          </p:cNvPr>
          <p:cNvPicPr>
            <a:picLocks noChangeAspect="1"/>
          </p:cNvPicPr>
          <p:nvPr/>
        </p:nvPicPr>
        <p:blipFill rotWithShape="1">
          <a:blip r:embed="rId3"/>
          <a:srcRect l="21975" r="12121"/>
          <a:stretch/>
        </p:blipFill>
        <p:spPr>
          <a:xfrm>
            <a:off x="6658839" y="0"/>
            <a:ext cx="7971562" cy="8229600"/>
          </a:xfrm>
          <a:prstGeom prst="rect">
            <a:avLst/>
          </a:prstGeom>
        </p:spPr>
      </p:pic>
      <p:sp>
        <p:nvSpPr>
          <p:cNvPr id="11" name="Slide Number Placeholder 1">
            <a:extLst>
              <a:ext uri="{FF2B5EF4-FFF2-40B4-BE49-F238E27FC236}">
                <a16:creationId xmlns:a16="http://schemas.microsoft.com/office/drawing/2014/main" id="{B80C2550-A825-4F4C-BF9E-4D8B59BEAF6A}"/>
              </a:ext>
            </a:extLst>
          </p:cNvPr>
          <p:cNvSpPr>
            <a:spLocks noGrp="1"/>
          </p:cNvSpPr>
          <p:nvPr>
            <p:ph type="sldNum" sz="quarter" idx="4"/>
          </p:nvPr>
        </p:nvSpPr>
        <p:spPr>
          <a:xfrm>
            <a:off x="13823205" y="7612677"/>
            <a:ext cx="370072" cy="174679"/>
          </a:xfrm>
        </p:spPr>
        <p:txBody>
          <a:bodyPr/>
          <a:lstStyle/>
          <a:p>
            <a:fld id="{2C7AFF3D-0B71-614B-ACB6-7F45BDA6A838}" type="slidenum">
              <a:rPr lang="en-US" smtClean="0"/>
              <a:pPr/>
              <a:t>22</a:t>
            </a:fld>
            <a:endParaRPr lang="en-US" dirty="0"/>
          </a:p>
        </p:txBody>
      </p:sp>
      <p:sp>
        <p:nvSpPr>
          <p:cNvPr id="8" name="Footer Placeholder 5">
            <a:extLst>
              <a:ext uri="{FF2B5EF4-FFF2-40B4-BE49-F238E27FC236}">
                <a16:creationId xmlns:a16="http://schemas.microsoft.com/office/drawing/2014/main" id="{68E72A28-5BF4-4381-AE1F-045846C0AEB4}"/>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
        <p:nvSpPr>
          <p:cNvPr id="3" name="Slide Number Placeholder 2">
            <a:extLst>
              <a:ext uri="{FF2B5EF4-FFF2-40B4-BE49-F238E27FC236}">
                <a16:creationId xmlns:a16="http://schemas.microsoft.com/office/drawing/2014/main" id="{554714E4-5B8F-69A5-00B1-17AC92646BE1}"/>
              </a:ext>
            </a:extLst>
          </p:cNvPr>
          <p:cNvSpPr txBox="1">
            <a:spLocks/>
          </p:cNvSpPr>
          <p:nvPr/>
        </p:nvSpPr>
        <p:spPr>
          <a:xfrm>
            <a:off x="13892029" y="7612687"/>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solidFill>
                  <a:schemeClr val="bg1"/>
                </a:solidFill>
                <a:latin typeface="Segoe UI" panose="020B0502040204020203" pitchFamily="34" charset="0"/>
                <a:ea typeface="Segoe UI" panose="020B0502040204020203" pitchFamily="34" charset="0"/>
                <a:cs typeface="Segoe UI" panose="020B0502040204020203" pitchFamily="34" charset="0"/>
              </a:rPr>
              <a:pPr>
                <a:defRPr/>
              </a:pPr>
              <a:t>22</a:t>
            </a:fld>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940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08FF0-B98A-CD45-BCCA-F77E0A64ADFF}"/>
              </a:ext>
            </a:extLst>
          </p:cNvPr>
          <p:cNvSpPr>
            <a:spLocks noGrp="1"/>
          </p:cNvSpPr>
          <p:nvPr>
            <p:ph type="sldNum" sz="quarter" idx="4"/>
          </p:nvPr>
        </p:nvSpPr>
        <p:spPr/>
        <p:txBody>
          <a:bodyPr/>
          <a:lstStyle/>
          <a:p>
            <a:fld id="{2C7AFF3D-0B71-614B-ACB6-7F45BDA6A838}" type="slidenum">
              <a:rPr lang="en-US" smtClean="0"/>
              <a:pPr/>
              <a:t>23</a:t>
            </a:fld>
            <a:endParaRPr lang="en-US" dirty="0"/>
          </a:p>
        </p:txBody>
      </p:sp>
      <p:sp>
        <p:nvSpPr>
          <p:cNvPr id="4" name="Text Placeholder 3">
            <a:extLst>
              <a:ext uri="{FF2B5EF4-FFF2-40B4-BE49-F238E27FC236}">
                <a16:creationId xmlns:a16="http://schemas.microsoft.com/office/drawing/2014/main" id="{675D5C1F-E8D5-D840-8550-F4A3F15BFCE3}"/>
              </a:ext>
            </a:extLst>
          </p:cNvPr>
          <p:cNvSpPr txBox="1">
            <a:spLocks/>
          </p:cNvSpPr>
          <p:nvPr/>
        </p:nvSpPr>
        <p:spPr>
          <a:xfrm>
            <a:off x="0" y="3020741"/>
            <a:ext cx="14630400" cy="2277683"/>
          </a:xfrm>
          <a:prstGeom prst="rect">
            <a:avLst/>
          </a:prstGeom>
          <a:solidFill>
            <a:srgbClr val="002577"/>
          </a:solidFill>
        </p:spPr>
        <p:txBody>
          <a:bodyPr tIns="457200"/>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8000" b="1" dirty="0">
                <a:solidFill>
                  <a:schemeClr val="bg1"/>
                </a:solidFill>
                <a:latin typeface="Segoe UI" panose="020B0502040204020203" pitchFamily="34" charset="0"/>
                <a:ea typeface="Segoe UI" panose="020B0502040204020203" pitchFamily="34" charset="0"/>
                <a:cs typeface="Segoe UI" panose="020B0502040204020203" pitchFamily="34" charset="0"/>
              </a:rPr>
              <a:t>Thank you.</a:t>
            </a:r>
          </a:p>
        </p:txBody>
      </p:sp>
      <p:sp>
        <p:nvSpPr>
          <p:cNvPr id="6" name="Rectangle 5">
            <a:extLst>
              <a:ext uri="{FF2B5EF4-FFF2-40B4-BE49-F238E27FC236}">
                <a16:creationId xmlns:a16="http://schemas.microsoft.com/office/drawing/2014/main" id="{92D39C0F-9BBC-4B62-8115-EA7A9CEB1127}"/>
              </a:ext>
            </a:extLst>
          </p:cNvPr>
          <p:cNvSpPr/>
          <p:nvPr/>
        </p:nvSpPr>
        <p:spPr>
          <a:xfrm>
            <a:off x="394030" y="7791018"/>
            <a:ext cx="3102131" cy="484748"/>
          </a:xfrm>
          <a:prstGeom prst="rect">
            <a:avLst/>
          </a:prstGeom>
        </p:spPr>
        <p:txBody>
          <a:bodyPr wrap="square">
            <a:spAutoFit/>
          </a:bodyPr>
          <a:lstStyle/>
          <a:p>
            <a:pPr>
              <a:spcBef>
                <a:spcPct val="50000"/>
              </a:spcBef>
            </a:pPr>
            <a:r>
              <a:rPr lang="en-US" sz="1200" dirty="0">
                <a:solidFill>
                  <a:schemeClr val="bg1"/>
                </a:solidFill>
                <a:cs typeface="Segoe UI" panose="020B0502040204020203" pitchFamily="34" charset="0"/>
              </a:rPr>
              <a:t>GE-6615475.1 (5/24</a:t>
            </a:r>
            <a:r>
              <a:rPr lang="en-US" sz="1200" dirty="0">
                <a:solidFill>
                  <a:schemeClr val="bg1"/>
                </a:solidFill>
                <a:latin typeface="+mn-lt"/>
                <a:cs typeface="Arial" charset="0"/>
              </a:rPr>
              <a:t>) (Exp. 5/26)</a:t>
            </a:r>
            <a:r>
              <a:rPr lang="en-US" sz="900" dirty="0">
                <a:solidFill>
                  <a:schemeClr val="bg1"/>
                </a:solidFill>
                <a:latin typeface="+mn-lt"/>
                <a:cs typeface="Arial" charset="0"/>
              </a:rPr>
              <a:t>   </a:t>
            </a:r>
            <a:endParaRPr lang="en-US" sz="800" dirty="0">
              <a:solidFill>
                <a:schemeClr val="bg1"/>
              </a:solidFill>
              <a:latin typeface="+mn-lt"/>
              <a:ea typeface="Calibri" panose="020F0502020204030204" pitchFamily="34" charset="0"/>
              <a:cs typeface="Calibri" panose="020F0502020204030204" pitchFamily="34" charset="0"/>
            </a:endParaRPr>
          </a:p>
          <a:p>
            <a:pPr defTabSz="914400" eaLnBrk="1" hangingPunct="1">
              <a:spcBef>
                <a:spcPct val="50000"/>
              </a:spcBef>
            </a:pPr>
            <a:endParaRPr lang="en-US" sz="900" dirty="0">
              <a:solidFill>
                <a:srgbClr val="8C8E8E"/>
              </a:solidFill>
              <a:cs typeface="Arial" charset="0"/>
            </a:endParaRPr>
          </a:p>
        </p:txBody>
      </p:sp>
      <p:sp>
        <p:nvSpPr>
          <p:cNvPr id="8" name="Footer Placeholder 5">
            <a:extLst>
              <a:ext uri="{FF2B5EF4-FFF2-40B4-BE49-F238E27FC236}">
                <a16:creationId xmlns:a16="http://schemas.microsoft.com/office/drawing/2014/main" id="{93EDF714-F8F9-4C79-BD12-2989C810F32E}"/>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21944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13B6E-EEB9-4D9C-8C4E-B1DD539BF6F3}"/>
              </a:ext>
            </a:extLst>
          </p:cNvPr>
          <p:cNvSpPr>
            <a:spLocks noGrp="1"/>
          </p:cNvSpPr>
          <p:nvPr>
            <p:ph type="sldNum" sz="quarter" idx="4"/>
          </p:nvPr>
        </p:nvSpPr>
        <p:spPr/>
        <p:txBody>
          <a:bodyPr/>
          <a:lstStyle/>
          <a:p>
            <a:fld id="{2C7AFF3D-0B71-614B-ACB6-7F45BDA6A838}" type="slidenum">
              <a:rPr lang="en-US" smtClean="0">
                <a:latin typeface="Segoe UI" panose="020B0502040204020203" pitchFamily="34" charset="0"/>
                <a:cs typeface="Segoe UI" panose="020B0502040204020203" pitchFamily="34" charset="0"/>
              </a:rPr>
              <a:pPr/>
              <a:t>3</a:t>
            </a:fld>
            <a:endParaRPr lang="en-US" dirty="0">
              <a:latin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457924E2-3B1F-4E82-9376-B5BA09986F25}"/>
              </a:ext>
            </a:extLst>
          </p:cNvPr>
          <p:cNvSpPr>
            <a:spLocks noGrp="1"/>
          </p:cNvSpPr>
          <p:nvPr>
            <p:ph type="ctrTitle"/>
          </p:nvPr>
        </p:nvSpPr>
        <p:spPr/>
        <p:txBody>
          <a:bodyPr/>
          <a:lstStyle/>
          <a:p>
            <a:r>
              <a:rPr lang="en-US" dirty="0"/>
              <a:t>Agenda</a:t>
            </a:r>
          </a:p>
        </p:txBody>
      </p:sp>
      <p:sp>
        <p:nvSpPr>
          <p:cNvPr id="5" name="Text Placeholder 4">
            <a:extLst>
              <a:ext uri="{FF2B5EF4-FFF2-40B4-BE49-F238E27FC236}">
                <a16:creationId xmlns:a16="http://schemas.microsoft.com/office/drawing/2014/main" id="{6E633414-DB14-49D1-97D4-CA76572C0E5A}"/>
              </a:ext>
            </a:extLst>
          </p:cNvPr>
          <p:cNvSpPr>
            <a:spLocks noGrp="1"/>
          </p:cNvSpPr>
          <p:nvPr>
            <p:ph type="body" sz="quarter" idx="21"/>
          </p:nvPr>
        </p:nvSpPr>
        <p:spPr/>
        <p:txBody>
          <a:bodyPr/>
          <a:lstStyle/>
          <a:p>
            <a:r>
              <a:rPr lang="en-US" dirty="0"/>
              <a:t>1</a:t>
            </a:r>
          </a:p>
        </p:txBody>
      </p:sp>
      <p:sp>
        <p:nvSpPr>
          <p:cNvPr id="6" name="Text Placeholder 5">
            <a:extLst>
              <a:ext uri="{FF2B5EF4-FFF2-40B4-BE49-F238E27FC236}">
                <a16:creationId xmlns:a16="http://schemas.microsoft.com/office/drawing/2014/main" id="{E289D63B-78EB-482E-9113-3302C81802ED}"/>
              </a:ext>
            </a:extLst>
          </p:cNvPr>
          <p:cNvSpPr>
            <a:spLocks noGrp="1"/>
          </p:cNvSpPr>
          <p:nvPr>
            <p:ph type="body" sz="quarter" idx="22"/>
          </p:nvPr>
        </p:nvSpPr>
        <p:spPr/>
        <p:txBody>
          <a:bodyPr/>
          <a:lstStyle/>
          <a:p>
            <a:r>
              <a:rPr lang="en-US" dirty="0"/>
              <a:t>2</a:t>
            </a:r>
          </a:p>
        </p:txBody>
      </p:sp>
      <p:sp>
        <p:nvSpPr>
          <p:cNvPr id="7" name="Text Placeholder 6">
            <a:extLst>
              <a:ext uri="{FF2B5EF4-FFF2-40B4-BE49-F238E27FC236}">
                <a16:creationId xmlns:a16="http://schemas.microsoft.com/office/drawing/2014/main" id="{E6E92859-C5BF-4986-9463-252BE676D1EC}"/>
              </a:ext>
            </a:extLst>
          </p:cNvPr>
          <p:cNvSpPr>
            <a:spLocks noGrp="1"/>
          </p:cNvSpPr>
          <p:nvPr>
            <p:ph type="body" sz="quarter" idx="23"/>
          </p:nvPr>
        </p:nvSpPr>
        <p:spPr/>
        <p:txBody>
          <a:bodyPr/>
          <a:lstStyle/>
          <a:p>
            <a:r>
              <a:rPr lang="en-US" dirty="0"/>
              <a:t>3</a:t>
            </a:r>
          </a:p>
        </p:txBody>
      </p:sp>
      <p:sp>
        <p:nvSpPr>
          <p:cNvPr id="8" name="Text Placeholder 7">
            <a:extLst>
              <a:ext uri="{FF2B5EF4-FFF2-40B4-BE49-F238E27FC236}">
                <a16:creationId xmlns:a16="http://schemas.microsoft.com/office/drawing/2014/main" id="{A7EFF53D-FD40-4870-AE95-7B8D0A9BFCED}"/>
              </a:ext>
            </a:extLst>
          </p:cNvPr>
          <p:cNvSpPr>
            <a:spLocks noGrp="1"/>
          </p:cNvSpPr>
          <p:nvPr>
            <p:ph type="body" sz="quarter" idx="24"/>
          </p:nvPr>
        </p:nvSpPr>
        <p:spPr/>
        <p:txBody>
          <a:bodyPr/>
          <a:lstStyle/>
          <a:p>
            <a:pPr>
              <a:lnSpc>
                <a:spcPct val="100000"/>
              </a:lnSpc>
            </a:pPr>
            <a:r>
              <a:rPr lang="en-US" sz="3200" dirty="0"/>
              <a:t>Importance of Estate Planning</a:t>
            </a:r>
          </a:p>
        </p:txBody>
      </p:sp>
      <p:sp>
        <p:nvSpPr>
          <p:cNvPr id="9" name="Text Placeholder 8">
            <a:extLst>
              <a:ext uri="{FF2B5EF4-FFF2-40B4-BE49-F238E27FC236}">
                <a16:creationId xmlns:a16="http://schemas.microsoft.com/office/drawing/2014/main" id="{31861E9A-D539-42D2-A809-1B07383A3710}"/>
              </a:ext>
            </a:extLst>
          </p:cNvPr>
          <p:cNvSpPr>
            <a:spLocks noGrp="1"/>
          </p:cNvSpPr>
          <p:nvPr>
            <p:ph type="body" sz="quarter" idx="25"/>
          </p:nvPr>
        </p:nvSpPr>
        <p:spPr/>
        <p:txBody>
          <a:bodyPr/>
          <a:lstStyle/>
          <a:p>
            <a:pPr>
              <a:lnSpc>
                <a:spcPct val="100000"/>
              </a:lnSpc>
            </a:pPr>
            <a:r>
              <a:rPr lang="en-US" sz="3200" dirty="0"/>
              <a:t>Share Your Love Family Discussion Guide</a:t>
            </a:r>
            <a:r>
              <a:rPr lang="en-US" sz="3200" baseline="30000" dirty="0"/>
              <a:t>®</a:t>
            </a:r>
          </a:p>
        </p:txBody>
      </p:sp>
      <p:sp>
        <p:nvSpPr>
          <p:cNvPr id="10" name="Text Placeholder 9">
            <a:extLst>
              <a:ext uri="{FF2B5EF4-FFF2-40B4-BE49-F238E27FC236}">
                <a16:creationId xmlns:a16="http://schemas.microsoft.com/office/drawing/2014/main" id="{9932BC25-C81E-4F6C-9131-DB19E3945CE0}"/>
              </a:ext>
            </a:extLst>
          </p:cNvPr>
          <p:cNvSpPr>
            <a:spLocks noGrp="1"/>
          </p:cNvSpPr>
          <p:nvPr>
            <p:ph type="body" sz="quarter" idx="26"/>
          </p:nvPr>
        </p:nvSpPr>
        <p:spPr>
          <a:xfrm>
            <a:off x="9962849" y="3895447"/>
            <a:ext cx="4180035" cy="872496"/>
          </a:xfrm>
        </p:spPr>
        <p:txBody>
          <a:bodyPr/>
          <a:lstStyle/>
          <a:p>
            <a:r>
              <a:rPr lang="en-US" sz="3200" dirty="0"/>
              <a:t>After completion</a:t>
            </a:r>
          </a:p>
        </p:txBody>
      </p:sp>
      <p:sp>
        <p:nvSpPr>
          <p:cNvPr id="12" name="Footer Placeholder 5">
            <a:extLst>
              <a:ext uri="{FF2B5EF4-FFF2-40B4-BE49-F238E27FC236}">
                <a16:creationId xmlns:a16="http://schemas.microsoft.com/office/drawing/2014/main" id="{C5D2062A-186B-4F70-B147-3037C7E9DF78}"/>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2572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7A4359-0B5E-4250-8A1F-E651A9F4035F}"/>
              </a:ext>
            </a:extLst>
          </p:cNvPr>
          <p:cNvPicPr>
            <a:picLocks noChangeAspect="1"/>
          </p:cNvPicPr>
          <p:nvPr/>
        </p:nvPicPr>
        <p:blipFill rotWithShape="1">
          <a:blip r:embed="rId3"/>
          <a:srcRect l="38094" r="-1"/>
          <a:stretch/>
        </p:blipFill>
        <p:spPr>
          <a:xfrm>
            <a:off x="6994358" y="0"/>
            <a:ext cx="7636042" cy="8229600"/>
          </a:xfrm>
          <a:prstGeom prst="rect">
            <a:avLst/>
          </a:prstGeom>
        </p:spPr>
      </p:pic>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2088107" y="2586500"/>
            <a:ext cx="4537952" cy="1098465"/>
          </a:xfrm>
        </p:spPr>
        <p:txBody>
          <a:bodyPr/>
          <a:lstStyle/>
          <a:p>
            <a:pPr lvl="0">
              <a:lnSpc>
                <a:spcPct val="100000"/>
              </a:lnSpc>
              <a:spcAft>
                <a:spcPts val="4800"/>
              </a:spcAft>
            </a:pPr>
            <a:r>
              <a:rPr lang="en-US" sz="2800" b="1" dirty="0">
                <a:solidFill>
                  <a:srgbClr val="002677"/>
                </a:solidFill>
                <a:latin typeface="Segoe UI" panose="020B0502040204020203" pitchFamily="34" charset="0"/>
                <a:ea typeface="Segoe UI" panose="020B0502040204020203" pitchFamily="34" charset="0"/>
              </a:rPr>
              <a:t>Controlling distribution of your assets</a:t>
            </a: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4376135" cy="165241"/>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Importance of Estate Planning</a:t>
            </a:r>
          </a:p>
        </p:txBody>
      </p:sp>
      <p:sp>
        <p:nvSpPr>
          <p:cNvPr id="17" name="Slide Number Placeholder 1">
            <a:extLst>
              <a:ext uri="{FF2B5EF4-FFF2-40B4-BE49-F238E27FC236}">
                <a16:creationId xmlns:a16="http://schemas.microsoft.com/office/drawing/2014/main" id="{0A405947-71B6-4B3F-AB96-3E8833D23BF8}"/>
              </a:ext>
            </a:extLst>
          </p:cNvPr>
          <p:cNvSpPr txBox="1">
            <a:spLocks/>
          </p:cNvSpPr>
          <p:nvPr/>
        </p:nvSpPr>
        <p:spPr>
          <a:xfrm>
            <a:off x="14044429" y="7615599"/>
            <a:ext cx="370072" cy="324167"/>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Graphic 7" descr="Presentation with pie chart">
            <a:extLst>
              <a:ext uri="{FF2B5EF4-FFF2-40B4-BE49-F238E27FC236}">
                <a16:creationId xmlns:a16="http://schemas.microsoft.com/office/drawing/2014/main" id="{3898F333-272D-4081-BE1D-A57BC1818F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505" y="2586500"/>
            <a:ext cx="1098465" cy="1098465"/>
          </a:xfrm>
          <a:prstGeom prst="rect">
            <a:avLst/>
          </a:prstGeom>
        </p:spPr>
      </p:pic>
      <p:pic>
        <p:nvPicPr>
          <p:cNvPr id="10" name="Graphic 9" descr="Stopwatch">
            <a:extLst>
              <a:ext uri="{FF2B5EF4-FFF2-40B4-BE49-F238E27FC236}">
                <a16:creationId xmlns:a16="http://schemas.microsoft.com/office/drawing/2014/main" id="{631DB034-BF36-4A8F-A87B-EF751F2154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0505" y="4528556"/>
            <a:ext cx="992221" cy="992221"/>
          </a:xfrm>
          <a:prstGeom prst="rect">
            <a:avLst/>
          </a:prstGeom>
        </p:spPr>
      </p:pic>
      <p:pic>
        <p:nvPicPr>
          <p:cNvPr id="14" name="Graphic 13" descr="Group of people">
            <a:extLst>
              <a:ext uri="{FF2B5EF4-FFF2-40B4-BE49-F238E27FC236}">
                <a16:creationId xmlns:a16="http://schemas.microsoft.com/office/drawing/2014/main" id="{8388C857-6FD6-4F6D-A565-85E7EEE611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587" y="6153833"/>
            <a:ext cx="1080055" cy="1080055"/>
          </a:xfrm>
          <a:prstGeom prst="rect">
            <a:avLst/>
          </a:prstGeom>
        </p:spPr>
      </p:pic>
      <p:sp>
        <p:nvSpPr>
          <p:cNvPr id="9" name="TextBox 8">
            <a:extLst>
              <a:ext uri="{FF2B5EF4-FFF2-40B4-BE49-F238E27FC236}">
                <a16:creationId xmlns:a16="http://schemas.microsoft.com/office/drawing/2014/main" id="{BC2B7F13-68B4-8533-A4A7-BD5CA7349D16}"/>
              </a:ext>
            </a:extLst>
          </p:cNvPr>
          <p:cNvSpPr txBox="1"/>
          <p:nvPr/>
        </p:nvSpPr>
        <p:spPr>
          <a:xfrm>
            <a:off x="2083519" y="4390670"/>
            <a:ext cx="4537952" cy="1077218"/>
          </a:xfrm>
          <a:prstGeom prst="rect">
            <a:avLst/>
          </a:prstGeom>
          <a:noFill/>
        </p:spPr>
        <p:txBody>
          <a:bodyPr wrap="square">
            <a:spAutoFit/>
          </a:body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200" b="1" i="0" u="none" strike="noStrike" kern="1200" cap="none" spc="11"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Preparing ahead </a:t>
            </a:r>
          </a:p>
          <a:p>
            <a:pPr marL="0" marR="0" lvl="0" indent="0" algn="l" defTabSz="1097198" rtl="0" eaLnBrk="1" fontAlgn="auto" latinLnBrk="0" hangingPunct="1">
              <a:lnSpc>
                <a:spcPct val="100000"/>
              </a:lnSpc>
              <a:spcBef>
                <a:spcPts val="0"/>
              </a:spcBef>
              <a:spcAft>
                <a:spcPts val="4800"/>
              </a:spcAft>
              <a:buClrTx/>
              <a:buSzTx/>
              <a:buFont typeface="Arial" panose="020B0604020202020204" pitchFamily="34" charset="0"/>
              <a:buNone/>
              <a:tabLst/>
              <a:defRPr/>
            </a:pPr>
            <a:r>
              <a:rPr kumimoji="0" lang="en-US" sz="3200" b="1" i="0" u="none" strike="noStrike" kern="1200" cap="none" spc="11"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of time</a:t>
            </a:r>
            <a:endParaRPr kumimoji="0" lang="en-US" sz="3200" b="0" i="0" u="none" strike="noStrike" kern="1200" cap="none" spc="11"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58F8576-DBC1-86CC-6B95-8BACC7CB5A39}"/>
              </a:ext>
            </a:extLst>
          </p:cNvPr>
          <p:cNvSpPr txBox="1"/>
          <p:nvPr/>
        </p:nvSpPr>
        <p:spPr>
          <a:xfrm>
            <a:off x="2088107" y="6143298"/>
            <a:ext cx="7315200" cy="1077218"/>
          </a:xfrm>
          <a:prstGeom prst="rect">
            <a:avLst/>
          </a:prstGeom>
          <a:noFill/>
        </p:spPr>
        <p:txBody>
          <a:bodyPr wrap="square">
            <a:spAutoFit/>
          </a:bodyPr>
          <a:lstStyle/>
          <a:p>
            <a:pPr marL="0" marR="0" lvl="0" indent="0" algn="l" defTabSz="109719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11"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Protecting your </a:t>
            </a:r>
          </a:p>
          <a:p>
            <a:pPr marL="0" marR="0" lvl="0" indent="0" algn="l" defTabSz="109719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11"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t>family members</a:t>
            </a:r>
          </a:p>
        </p:txBody>
      </p:sp>
    </p:spTree>
    <p:extLst>
      <p:ext uri="{BB962C8B-B14F-4D97-AF65-F5344CB8AC3E}">
        <p14:creationId xmlns:p14="http://schemas.microsoft.com/office/powerpoint/2010/main" val="301427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275565-5FC1-47A2-BE8C-B75274B0E092}"/>
              </a:ext>
            </a:extLst>
          </p:cNvPr>
          <p:cNvSpPr/>
          <p:nvPr/>
        </p:nvSpPr>
        <p:spPr>
          <a:xfrm>
            <a:off x="7467600" y="2918299"/>
            <a:ext cx="5834974" cy="3715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B7CD809-77CA-43EF-A974-246481424A50}"/>
              </a:ext>
            </a:extLst>
          </p:cNvPr>
          <p:cNvSpPr/>
          <p:nvPr/>
        </p:nvSpPr>
        <p:spPr>
          <a:xfrm>
            <a:off x="1091119" y="2918299"/>
            <a:ext cx="5834975" cy="3715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8555761" cy="30525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Importance of Estate Planning</a:t>
            </a:r>
          </a:p>
        </p:txBody>
      </p:sp>
      <p:sp>
        <p:nvSpPr>
          <p:cNvPr id="16" name="TextBox 15">
            <a:extLst>
              <a:ext uri="{FF2B5EF4-FFF2-40B4-BE49-F238E27FC236}">
                <a16:creationId xmlns:a16="http://schemas.microsoft.com/office/drawing/2014/main" id="{0369DF65-9BD7-4CDE-8695-A777740CDC56}"/>
              </a:ext>
            </a:extLst>
          </p:cNvPr>
          <p:cNvSpPr txBox="1"/>
          <p:nvPr/>
        </p:nvSpPr>
        <p:spPr>
          <a:xfrm>
            <a:off x="1294588" y="3913531"/>
            <a:ext cx="6020612" cy="2123658"/>
          </a:xfrm>
          <a:prstGeom prst="rect">
            <a:avLst/>
          </a:prstGeom>
          <a:noFill/>
        </p:spPr>
        <p:txBody>
          <a:bodyPr wrap="square" rtlCol="0">
            <a:spAutoFit/>
          </a:bodyPr>
          <a:lstStyle/>
          <a:p>
            <a:r>
              <a:rPr lang="en-US" sz="4400" b="1" dirty="0">
                <a:solidFill>
                  <a:schemeClr val="bg1"/>
                </a:solidFill>
                <a:latin typeface="Helvetica" pitchFamily="2" charset="0"/>
              </a:rPr>
              <a:t>Facilitate difficult  conversations with your loved ones</a:t>
            </a:r>
          </a:p>
        </p:txBody>
      </p:sp>
      <p:sp>
        <p:nvSpPr>
          <p:cNvPr id="17" name="TextBox 16">
            <a:extLst>
              <a:ext uri="{FF2B5EF4-FFF2-40B4-BE49-F238E27FC236}">
                <a16:creationId xmlns:a16="http://schemas.microsoft.com/office/drawing/2014/main" id="{0675EA06-95FC-440A-A243-81C5C0C2F194}"/>
              </a:ext>
            </a:extLst>
          </p:cNvPr>
          <p:cNvSpPr txBox="1"/>
          <p:nvPr/>
        </p:nvSpPr>
        <p:spPr>
          <a:xfrm>
            <a:off x="7748892" y="3913531"/>
            <a:ext cx="6303523" cy="2308324"/>
          </a:xfrm>
          <a:prstGeom prst="rect">
            <a:avLst/>
          </a:prstGeom>
          <a:noFill/>
        </p:spPr>
        <p:txBody>
          <a:bodyPr wrap="square" rtlCol="0">
            <a:spAutoFit/>
          </a:bodyPr>
          <a:lstStyle/>
          <a:p>
            <a:r>
              <a:rPr lang="en-US" sz="4800" b="1" dirty="0">
                <a:solidFill>
                  <a:schemeClr val="bg1"/>
                </a:solidFill>
                <a:latin typeface="Helvetica" pitchFamily="2" charset="0"/>
              </a:rPr>
              <a:t>Complete all relevant legal documents</a:t>
            </a:r>
          </a:p>
        </p:txBody>
      </p:sp>
      <p:sp>
        <p:nvSpPr>
          <p:cNvPr id="20" name="TextBox 19">
            <a:extLst>
              <a:ext uri="{FF2B5EF4-FFF2-40B4-BE49-F238E27FC236}">
                <a16:creationId xmlns:a16="http://schemas.microsoft.com/office/drawing/2014/main" id="{E24CF4D4-75F3-4597-9EAF-F39E79712283}"/>
              </a:ext>
            </a:extLst>
          </p:cNvPr>
          <p:cNvSpPr txBox="1"/>
          <p:nvPr/>
        </p:nvSpPr>
        <p:spPr>
          <a:xfrm>
            <a:off x="1095171" y="2918299"/>
            <a:ext cx="1031132" cy="1092607"/>
          </a:xfrm>
          <a:prstGeom prst="rect">
            <a:avLst/>
          </a:prstGeom>
          <a:noFill/>
        </p:spPr>
        <p:txBody>
          <a:bodyPr wrap="square" rtlCol="0">
            <a:spAutoFit/>
          </a:bodyPr>
          <a:lstStyle/>
          <a:p>
            <a:pPr algn="ctr"/>
            <a:r>
              <a:rPr lang="en-US" sz="6500" b="1" dirty="0">
                <a:solidFill>
                  <a:schemeClr val="bg1"/>
                </a:solidFill>
                <a:latin typeface="Helvetica" pitchFamily="2" charset="0"/>
              </a:rPr>
              <a:t>1</a:t>
            </a:r>
          </a:p>
        </p:txBody>
      </p:sp>
      <p:sp>
        <p:nvSpPr>
          <p:cNvPr id="21" name="TextBox 20">
            <a:extLst>
              <a:ext uri="{FF2B5EF4-FFF2-40B4-BE49-F238E27FC236}">
                <a16:creationId xmlns:a16="http://schemas.microsoft.com/office/drawing/2014/main" id="{EF6EB7FC-DAAD-4DF3-B31E-7F59C44E8B4E}"/>
              </a:ext>
            </a:extLst>
          </p:cNvPr>
          <p:cNvSpPr txBox="1"/>
          <p:nvPr/>
        </p:nvSpPr>
        <p:spPr>
          <a:xfrm>
            <a:off x="7467600" y="2940669"/>
            <a:ext cx="1031132" cy="1092607"/>
          </a:xfrm>
          <a:prstGeom prst="rect">
            <a:avLst/>
          </a:prstGeom>
          <a:noFill/>
        </p:spPr>
        <p:txBody>
          <a:bodyPr wrap="square" rtlCol="0">
            <a:spAutoFit/>
          </a:bodyPr>
          <a:lstStyle/>
          <a:p>
            <a:pPr algn="ctr"/>
            <a:r>
              <a:rPr lang="en-US" sz="6500" b="1" dirty="0">
                <a:solidFill>
                  <a:schemeClr val="bg1"/>
                </a:solidFill>
                <a:latin typeface="Helvetica" pitchFamily="2" charset="0"/>
              </a:rPr>
              <a:t>2</a:t>
            </a:r>
          </a:p>
        </p:txBody>
      </p:sp>
      <p:sp>
        <p:nvSpPr>
          <p:cNvPr id="22" name="TextBox 21">
            <a:extLst>
              <a:ext uri="{FF2B5EF4-FFF2-40B4-BE49-F238E27FC236}">
                <a16:creationId xmlns:a16="http://schemas.microsoft.com/office/drawing/2014/main" id="{3313E8A6-275D-4C7B-8F1E-043B02B79E73}"/>
              </a:ext>
            </a:extLst>
          </p:cNvPr>
          <p:cNvSpPr txBox="1"/>
          <p:nvPr/>
        </p:nvSpPr>
        <p:spPr>
          <a:xfrm>
            <a:off x="27417" y="1434338"/>
            <a:ext cx="9220201" cy="1015663"/>
          </a:xfrm>
          <a:prstGeom prst="rect">
            <a:avLst/>
          </a:prstGeom>
          <a:noFill/>
        </p:spPr>
        <p:txBody>
          <a:bodyPr wrap="square" rtlCol="0">
            <a:spAutoFit/>
          </a:bodyPr>
          <a:lstStyle/>
          <a:p>
            <a:pPr algn="ctr"/>
            <a:r>
              <a:rPr lang="en-US" sz="6000" b="1" dirty="0">
                <a:solidFill>
                  <a:schemeClr val="accent1"/>
                </a:solidFill>
                <a:latin typeface="Helvetica" pitchFamily="2" charset="0"/>
              </a:rPr>
              <a:t>Two important goals: </a:t>
            </a:r>
          </a:p>
        </p:txBody>
      </p:sp>
      <p:sp>
        <p:nvSpPr>
          <p:cNvPr id="12" name="Footer Placeholder 5">
            <a:extLst>
              <a:ext uri="{FF2B5EF4-FFF2-40B4-BE49-F238E27FC236}">
                <a16:creationId xmlns:a16="http://schemas.microsoft.com/office/drawing/2014/main" id="{7A06D909-F95A-495F-8008-D536CED137B6}"/>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235073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1802399" y="2098350"/>
            <a:ext cx="4134378" cy="2362199"/>
          </a:xfrm>
        </p:spPr>
        <p:txBody>
          <a:bodyPr/>
          <a:lstStyle/>
          <a:p>
            <a:pPr lvl="0">
              <a:lnSpc>
                <a:spcPct val="100000"/>
              </a:lnSpc>
              <a:spcAft>
                <a:spcPts val="2400"/>
              </a:spcAft>
            </a:pPr>
            <a:r>
              <a:rPr lang="en-US" sz="2800" b="1" dirty="0">
                <a:latin typeface="Segoe UI" panose="020B0502040204020203" pitchFamily="34" charset="0"/>
                <a:ea typeface="Segoe UI" panose="020B0502040204020203" pitchFamily="34" charset="0"/>
              </a:rPr>
              <a:t>Avoiding conflict between family members</a:t>
            </a:r>
          </a:p>
          <a:p>
            <a:pPr lvl="0">
              <a:lnSpc>
                <a:spcPct val="100000"/>
              </a:lnSpc>
              <a:spcAft>
                <a:spcPts val="2400"/>
              </a:spcAft>
            </a:pPr>
            <a:r>
              <a:rPr lang="en-US" sz="2800" b="1" dirty="0">
                <a:latin typeface="Segoe UI" panose="020B0502040204020203" pitchFamily="34" charset="0"/>
                <a:ea typeface="Segoe UI" panose="020B0502040204020203" pitchFamily="34" charset="0"/>
              </a:rPr>
              <a:t>Facilitating timely distribution of your estate</a:t>
            </a:r>
          </a:p>
          <a:p>
            <a:pPr lvl="0">
              <a:lnSpc>
                <a:spcPct val="100000"/>
              </a:lnSpc>
              <a:spcAft>
                <a:spcPts val="2400"/>
              </a:spcAft>
            </a:pPr>
            <a:r>
              <a:rPr lang="en-US" sz="2800" b="1" dirty="0">
                <a:latin typeface="Segoe UI" panose="020B0502040204020203" pitchFamily="34" charset="0"/>
                <a:ea typeface="Segoe UI" panose="020B0502040204020203" pitchFamily="34" charset="0"/>
              </a:rPr>
              <a:t>Ensuring that maximum assets are distributed according to your wishes</a:t>
            </a:r>
          </a:p>
          <a:p>
            <a:pPr lvl="0"/>
            <a:endParaRPr lang="en-US" sz="28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9" y="517146"/>
            <a:ext cx="5467956" cy="629265"/>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Importance of Estate Planning</a:t>
            </a:r>
          </a:p>
        </p:txBody>
      </p:sp>
      <p:pic>
        <p:nvPicPr>
          <p:cNvPr id="6" name="Graphic 5" descr="Connections">
            <a:extLst>
              <a:ext uri="{FF2B5EF4-FFF2-40B4-BE49-F238E27FC236}">
                <a16:creationId xmlns:a16="http://schemas.microsoft.com/office/drawing/2014/main" id="{E8AB5A95-A8F8-428F-A30F-2991AC9AB9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486" y="5610820"/>
            <a:ext cx="1138136" cy="1138136"/>
          </a:xfrm>
          <a:prstGeom prst="rect">
            <a:avLst/>
          </a:prstGeom>
        </p:spPr>
      </p:pic>
      <p:pic>
        <p:nvPicPr>
          <p:cNvPr id="10" name="Graphic 9" descr="Group">
            <a:extLst>
              <a:ext uri="{FF2B5EF4-FFF2-40B4-BE49-F238E27FC236}">
                <a16:creationId xmlns:a16="http://schemas.microsoft.com/office/drawing/2014/main" id="{ADA1D17C-06C9-42B9-B7AB-0DE96957E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486" y="2180666"/>
            <a:ext cx="1138136" cy="1138136"/>
          </a:xfrm>
          <a:prstGeom prst="rect">
            <a:avLst/>
          </a:prstGeom>
        </p:spPr>
      </p:pic>
      <p:pic>
        <p:nvPicPr>
          <p:cNvPr id="13" name="Graphic 12" descr="Handshake">
            <a:extLst>
              <a:ext uri="{FF2B5EF4-FFF2-40B4-BE49-F238E27FC236}">
                <a16:creationId xmlns:a16="http://schemas.microsoft.com/office/drawing/2014/main" id="{B5F3A715-95B5-4B1B-AF5D-E89E987BC8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0486" y="3783989"/>
            <a:ext cx="1138136" cy="1138136"/>
          </a:xfrm>
          <a:prstGeom prst="rect">
            <a:avLst/>
          </a:prstGeom>
        </p:spPr>
      </p:pic>
      <p:pic>
        <p:nvPicPr>
          <p:cNvPr id="2" name="Picture 1">
            <a:extLst>
              <a:ext uri="{FF2B5EF4-FFF2-40B4-BE49-F238E27FC236}">
                <a16:creationId xmlns:a16="http://schemas.microsoft.com/office/drawing/2014/main" id="{7CFABED3-E970-416E-9622-EE63F76551C6}"/>
              </a:ext>
            </a:extLst>
          </p:cNvPr>
          <p:cNvPicPr>
            <a:picLocks noChangeAspect="1"/>
          </p:cNvPicPr>
          <p:nvPr/>
        </p:nvPicPr>
        <p:blipFill rotWithShape="1">
          <a:blip r:embed="rId9"/>
          <a:srcRect l="17445" r="8335"/>
          <a:stretch/>
        </p:blipFill>
        <p:spPr>
          <a:xfrm>
            <a:off x="6091697" y="0"/>
            <a:ext cx="8538703" cy="8229600"/>
          </a:xfrm>
          <a:prstGeom prst="rect">
            <a:avLst/>
          </a:prstGeom>
        </p:spPr>
      </p:pic>
      <p:sp>
        <p:nvSpPr>
          <p:cNvPr id="14" name="Slide Number Placeholder 2">
            <a:extLst>
              <a:ext uri="{FF2B5EF4-FFF2-40B4-BE49-F238E27FC236}">
                <a16:creationId xmlns:a16="http://schemas.microsoft.com/office/drawing/2014/main" id="{19011963-C8B4-485E-9E62-AED2FF3EC391}"/>
              </a:ext>
            </a:extLst>
          </p:cNvPr>
          <p:cNvSpPr>
            <a:spLocks noGrp="1"/>
          </p:cNvSpPr>
          <p:nvPr>
            <p:ph type="sldNum" sz="quarter" idx="4"/>
          </p:nvPr>
        </p:nvSpPr>
        <p:spPr>
          <a:xfrm>
            <a:off x="13892029" y="7612687"/>
            <a:ext cx="370072" cy="17467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Footer Placeholder 5">
            <a:extLst>
              <a:ext uri="{FF2B5EF4-FFF2-40B4-BE49-F238E27FC236}">
                <a16:creationId xmlns:a16="http://schemas.microsoft.com/office/drawing/2014/main" id="{46F0BD1B-3D58-4520-9D99-60E7EAB850C0}"/>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284254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D0B1B-D391-44D5-9CF6-1033A037C387}"/>
              </a:ext>
            </a:extLst>
          </p:cNvPr>
          <p:cNvPicPr>
            <a:picLocks noChangeAspect="1"/>
          </p:cNvPicPr>
          <p:nvPr/>
        </p:nvPicPr>
        <p:blipFill rotWithShape="1">
          <a:blip r:embed="rId3"/>
          <a:srcRect t="4796" r="1843"/>
          <a:stretch/>
        </p:blipFill>
        <p:spPr>
          <a:xfrm>
            <a:off x="9075761" y="-8860"/>
            <a:ext cx="5554639" cy="8233470"/>
          </a:xfrm>
          <a:prstGeom prst="rect">
            <a:avLst/>
          </a:prstGeom>
        </p:spPr>
      </p:pic>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980084" y="1972424"/>
            <a:ext cx="7455278" cy="887508"/>
          </a:xfrm>
        </p:spPr>
        <p:txBody>
          <a:bodyPr wrap="square" lIns="91440"/>
          <a:lstStyle/>
          <a:p>
            <a:pPr marL="457200" lvl="0" indent="-457200">
              <a:lnSpc>
                <a:spcPts val="3360"/>
              </a:lnSpc>
              <a:spcBef>
                <a:spcPts val="1200"/>
              </a:spcBef>
              <a:buFont typeface="Wingdings" panose="05000000000000000000" pitchFamily="2" charset="2"/>
              <a:buChar char="ü"/>
            </a:pPr>
            <a:r>
              <a:rPr lang="en-US" sz="2800" dirty="0">
                <a:latin typeface="Segoe UI" panose="020B0502040204020203" pitchFamily="34" charset="0"/>
                <a:ea typeface="Segoe UI" panose="020B0502040204020203" pitchFamily="34" charset="0"/>
              </a:rPr>
              <a:t>Provides confidence that your assets will be distributed according to your wishes</a:t>
            </a:r>
          </a:p>
          <a:p>
            <a:pPr marL="457200" lvl="0" indent="-457200">
              <a:lnSpc>
                <a:spcPts val="3360"/>
              </a:lnSpc>
              <a:spcBef>
                <a:spcPts val="1200"/>
              </a:spcBef>
              <a:buFont typeface="Wingdings" panose="05000000000000000000" pitchFamily="2" charset="2"/>
              <a:buChar char="ü"/>
            </a:pPr>
            <a:endParaRPr lang="en-US" sz="2800" b="1"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Wingdings" panose="05000000000000000000" pitchFamily="2" charset="2"/>
              <a:buChar char="ü"/>
            </a:pPr>
            <a:r>
              <a:rPr lang="en-US" sz="2800" dirty="0">
                <a:latin typeface="Segoe UI" panose="020B0502040204020203" pitchFamily="34" charset="0"/>
                <a:ea typeface="Segoe UI" panose="020B0502040204020203" pitchFamily="34" charset="0"/>
              </a:rPr>
              <a:t>Promotes honest and productive conversations with your loved ones about your wishes</a:t>
            </a:r>
          </a:p>
          <a:p>
            <a:pPr marL="457200" lvl="0" indent="-457200">
              <a:lnSpc>
                <a:spcPts val="3360"/>
              </a:lnSpc>
              <a:spcBef>
                <a:spcPts val="1200"/>
              </a:spcBef>
              <a:buFont typeface="Wingdings" panose="05000000000000000000" pitchFamily="2" charset="2"/>
              <a:buChar char="ü"/>
            </a:pPr>
            <a:endParaRPr lang="en-US" sz="2800" dirty="0">
              <a:latin typeface="Segoe UI" panose="020B0502040204020203" pitchFamily="34" charset="0"/>
              <a:ea typeface="Segoe UI" panose="020B0502040204020203" pitchFamily="34" charset="0"/>
            </a:endParaRPr>
          </a:p>
          <a:p>
            <a:pPr marL="457200" lvl="0" indent="-457200">
              <a:lnSpc>
                <a:spcPts val="3360"/>
              </a:lnSpc>
              <a:spcBef>
                <a:spcPts val="1200"/>
              </a:spcBef>
              <a:buFont typeface="Wingdings" panose="05000000000000000000" pitchFamily="2" charset="2"/>
              <a:buChar char="ü"/>
            </a:pPr>
            <a:r>
              <a:rPr lang="en-US" sz="2800" dirty="0">
                <a:latin typeface="Segoe UI" panose="020B0502040204020203" pitchFamily="34" charset="0"/>
                <a:ea typeface="Segoe UI" panose="020B0502040204020203" pitchFamily="34" charset="0"/>
              </a:rPr>
              <a:t>Reassures your loved ones that they know your wishes and can help to carry them out</a:t>
            </a:r>
          </a:p>
          <a:p>
            <a:pPr marL="457200" lvl="0" indent="-457200">
              <a:lnSpc>
                <a:spcPts val="3360"/>
              </a:lnSpc>
              <a:spcBef>
                <a:spcPts val="1200"/>
              </a:spcBef>
              <a:buFont typeface="Arial" panose="020B0604020202020204" pitchFamily="34" charset="0"/>
              <a:buChar char="•"/>
            </a:pPr>
            <a:endParaRPr lang="en-US" sz="2800" dirty="0">
              <a:latin typeface="Segoe UI" panose="020B0502040204020203" pitchFamily="34" charset="0"/>
              <a:ea typeface="Segoe UI" panose="020B0502040204020203" pitchFamily="34" charset="0"/>
            </a:endParaRPr>
          </a:p>
          <a:p>
            <a:pPr lvl="0"/>
            <a:endParaRPr lang="en-US" sz="2800" b="1"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9" y="517147"/>
            <a:ext cx="6955562" cy="88750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Share Your Love </a:t>
            </a:r>
          </a:p>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Family Discussion Guide</a:t>
            </a:r>
            <a:r>
              <a:rPr lang="en-US" sz="1100" b="1"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r>
              <a:rPr lang="en-US" sz="3500" b="1"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sz="1200" b="1"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Footer Placeholder 5">
            <a:extLst>
              <a:ext uri="{FF2B5EF4-FFF2-40B4-BE49-F238E27FC236}">
                <a16:creationId xmlns:a16="http://schemas.microsoft.com/office/drawing/2014/main" id="{94B014A3-48D0-45E9-B976-C4810AEA6FBC}"/>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38227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51124" y="1604208"/>
            <a:ext cx="12100280" cy="1273884"/>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Put your mind at ease and lessen the burden for your loved ones</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1124" y="3231880"/>
            <a:ext cx="12333744" cy="882920"/>
          </a:xfrm>
        </p:spPr>
        <p:txBody>
          <a:bodyPr wrap="square" lIns="91440"/>
          <a:lstStyle/>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Discussing and writing down your plan with your loved ones ensures that nothing is left unknown</a:t>
            </a:r>
          </a:p>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Save loved ones from searching for information and documents</a:t>
            </a:r>
          </a:p>
          <a:p>
            <a:pPr marL="457200" lvl="0" indent="-457200">
              <a:lnSpc>
                <a:spcPts val="3360"/>
              </a:lnSpc>
              <a:spcBef>
                <a:spcPts val="1200"/>
              </a:spcBef>
              <a:buFont typeface="Arial" panose="020B0604020202020204" pitchFamily="34" charset="0"/>
              <a:buChar char="•"/>
            </a:pPr>
            <a:r>
              <a:rPr lang="en-US" sz="2800" dirty="0">
                <a:latin typeface="Segoe UI" panose="020B0502040204020203" pitchFamily="34" charset="0"/>
                <a:ea typeface="Segoe UI" panose="020B0502040204020203" pitchFamily="34" charset="0"/>
              </a:rPr>
              <a:t>Ensure that your final wishes can be carried out as you want</a:t>
            </a:r>
          </a:p>
          <a:p>
            <a:pPr lvl="0"/>
            <a:endParaRPr lang="en-US" sz="2800" dirty="0">
              <a:latin typeface="Segoe UI" panose="020B0502040204020203" pitchFamily="34" charset="0"/>
              <a:ea typeface="Segoe UI" panose="020B0502040204020203" pitchFamily="34" charset="0"/>
            </a:endParaRPr>
          </a:p>
        </p:txBody>
      </p:sp>
      <p:sp>
        <p:nvSpPr>
          <p:cNvPr id="7" name="Title 1">
            <a:extLst>
              <a:ext uri="{FF2B5EF4-FFF2-40B4-BE49-F238E27FC236}">
                <a16:creationId xmlns:a16="http://schemas.microsoft.com/office/drawing/2014/main" id="{1A042275-A5BB-184A-984D-51397E9AD2AD}"/>
              </a:ext>
            </a:extLst>
          </p:cNvPr>
          <p:cNvSpPr txBox="1">
            <a:spLocks/>
          </p:cNvSpPr>
          <p:nvPr/>
        </p:nvSpPr>
        <p:spPr>
          <a:xfrm>
            <a:off x="359638" y="517147"/>
            <a:ext cx="14270762" cy="218918"/>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purpose of the Share Your Love Family Discussion Guide</a:t>
            </a:r>
            <a:r>
              <a:rPr lang="en-US" sz="3500" b="1"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endParaRPr lang="en-US" sz="1200" baseline="30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Footer Placeholder 5">
            <a:extLst>
              <a:ext uri="{FF2B5EF4-FFF2-40B4-BE49-F238E27FC236}">
                <a16:creationId xmlns:a16="http://schemas.microsoft.com/office/drawing/2014/main" id="{CAAF5B87-1A91-467D-863F-28BA0C57688C}"/>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81961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6D7CD125-B2C1-43EF-BABB-7D8991AD7E4A}"/>
              </a:ext>
            </a:extLst>
          </p:cNvPr>
          <p:cNvGraphicFramePr>
            <a:graphicFrameLocks noChangeAspect="1"/>
          </p:cNvGraphicFramePr>
          <p:nvPr>
            <p:custDataLst>
              <p:tags r:id="rId1"/>
            </p:custDataLst>
            <p:extLst>
              <p:ext uri="{D42A27DB-BD31-4B8C-83A1-F6EECF244321}">
                <p14:modId xmlns:p14="http://schemas.microsoft.com/office/powerpoint/2010/main" val="2720601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3" name="Object 12" hidden="1">
                        <a:extLst>
                          <a:ext uri="{FF2B5EF4-FFF2-40B4-BE49-F238E27FC236}">
                            <a16:creationId xmlns:a16="http://schemas.microsoft.com/office/drawing/2014/main" id="{6D7CD125-B2C1-43EF-BABB-7D8991AD7E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Contents</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73844" y="3585019"/>
            <a:ext cx="3107017"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Key Contacts and Advisors</a:t>
            </a: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Financial Information and Assets</a:t>
            </a:r>
          </a:p>
          <a:p>
            <a:pPr>
              <a:lnSpc>
                <a:spcPct val="100000"/>
              </a:lnSpc>
            </a:pP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572319"/>
            <a:ext cx="2956681"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Important Documents, Information and Arrangements</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7" y="3572319"/>
            <a:ext cx="2956681" cy="872496"/>
          </a:xfrm>
        </p:spPr>
        <p:txBody>
          <a:bodyPr/>
          <a:lstStyle/>
          <a:p>
            <a:pPr lvl="0">
              <a:lnSpc>
                <a:spcPct val="100000"/>
              </a:lnSpc>
            </a:pPr>
            <a:r>
              <a:rPr lang="en-US" sz="2800" dirty="0">
                <a:latin typeface="Segoe UI" panose="020B0502040204020203" pitchFamily="34" charset="0"/>
                <a:ea typeface="Segoe UI" panose="020B0502040204020203" pitchFamily="34" charset="0"/>
                <a:cs typeface="Segoe UI" panose="020B0502040204020203" pitchFamily="34" charset="0"/>
              </a:rPr>
              <a:t>Ethical Will and Family History</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solidFill>
                  <a:srgbClr val="002677"/>
                </a:solidFill>
                <a:latin typeface="Segoe UI" panose="020B0502040204020203" pitchFamily="34" charset="0"/>
                <a:ea typeface="Segoe UI" panose="020B0502040204020203" pitchFamily="34" charset="0"/>
                <a:cs typeface="Segoe UI" panose="020B0502040204020203" pitchFamily="34" charset="0"/>
              </a:rPr>
              <a:t>4</a:t>
            </a:r>
          </a:p>
        </p:txBody>
      </p:sp>
      <p:sp>
        <p:nvSpPr>
          <p:cNvPr id="15" name="Text Placeholder 1">
            <a:extLst>
              <a:ext uri="{FF2B5EF4-FFF2-40B4-BE49-F238E27FC236}">
                <a16:creationId xmlns:a16="http://schemas.microsoft.com/office/drawing/2014/main" id="{DFE82048-4BEA-D145-9E8B-564DEF72AB68}"/>
              </a:ext>
            </a:extLst>
          </p:cNvPr>
          <p:cNvSpPr txBox="1">
            <a:spLocks/>
          </p:cNvSpPr>
          <p:nvPr/>
        </p:nvSpPr>
        <p:spPr>
          <a:xfrm>
            <a:off x="414528" y="1926336"/>
            <a:ext cx="8119872" cy="2348554"/>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IBM Eliot Sans Medium" panose="020B0703050000000000" pitchFamily="34" charset="0"/>
                <a:ea typeface="+mn-ea"/>
                <a:cs typeface="+mn-cs"/>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400" dirty="0">
                <a:solidFill>
                  <a:srgbClr val="3369FF"/>
                </a:solidFill>
                <a:latin typeface="Segoe UI" panose="020B0502040204020203" pitchFamily="34" charset="0"/>
                <a:ea typeface="Segoe UI" panose="020B0502040204020203" pitchFamily="34" charset="0"/>
                <a:cs typeface="Segoe UI" panose="020B0502040204020203" pitchFamily="34" charset="0"/>
              </a:rPr>
              <a:t>Information can be organized in four sections:</a:t>
            </a:r>
          </a:p>
        </p:txBody>
      </p:sp>
      <p:sp>
        <p:nvSpPr>
          <p:cNvPr id="17" name="Footer Placeholder 5">
            <a:extLst>
              <a:ext uri="{FF2B5EF4-FFF2-40B4-BE49-F238E27FC236}">
                <a16:creationId xmlns:a16="http://schemas.microsoft.com/office/drawing/2014/main" id="{AED637C6-31B9-454B-9F8C-04451EC5AD5C}"/>
              </a:ext>
            </a:extLst>
          </p:cNvPr>
          <p:cNvSpPr>
            <a:spLocks noGrp="1"/>
          </p:cNvSpPr>
          <p:nvPr>
            <p:ph type="ftr" sz="quarter" idx="3"/>
          </p:nvPr>
        </p:nvSpPr>
        <p:spPr>
          <a:xfrm>
            <a:off x="8945879" y="7615599"/>
            <a:ext cx="493776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chemeClr val="tx2"/>
                </a:solidFill>
                <a:effectLst/>
                <a:uLnTx/>
                <a:uFillTx/>
                <a:latin typeface="Segoe UI" panose="020B0502040204020203" pitchFamily="34" charset="0"/>
                <a:ea typeface="Segoe UI" panose="020B0502040204020203" pitchFamily="34" charset="0"/>
                <a:cs typeface="Segoe UI" panose="020B0502040204020203" pitchFamily="34" charset="0"/>
              </a:rPr>
              <a:t>Share Your Love Family Discussion Guide</a:t>
            </a:r>
          </a:p>
        </p:txBody>
      </p:sp>
    </p:spTree>
    <p:extLst>
      <p:ext uri="{BB962C8B-B14F-4D97-AF65-F5344CB8AC3E}">
        <p14:creationId xmlns:p14="http://schemas.microsoft.com/office/powerpoint/2010/main" val="1373804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c20609a-3051-41d9-b17a-8705bef0fda4">Y6CZYP3QUJ6H-2117553655-3303</_dlc_DocId>
    <_dlc_DocIdUrl xmlns="ac20609a-3051-41d9-b17a-8705bef0fda4">
      <Url>https://equprod.sharepoint.com/sites/edocs/MM-MP/_layouts/15/DocIdRedir.aspx?ID=Y6CZYP3QUJ6H-2117553655-3303</Url>
      <Description>Y6CZYP3QUJ6H-2117553655-3303</Description>
    </_dlc_DocIdUrl>
    <Descriptions xmlns="ac20609a-3051-41d9-b17a-8705bef0fda4" xsi:nil="true"/>
    <WeeklyWireGroup xmlns="ac20609a-3051-41d9-b17a-8705bef0fda4" xsi:nil="true"/>
    <ActiveStatus xmlns="ac20609a-3051-41d9-b17a-8705bef0fda4" xsi:nil="true"/>
    <_dlc_DocIdPersistId xmlns="ac20609a-3051-41d9-b17a-8705bef0fda4" xsi:nil="true"/>
    <FillableSavable xmlns="ac20609a-3051-41d9-b17a-8705bef0fda4">Savable</FillableSavable>
    <ComplianceNumber xmlns="ac20609a-3051-41d9-b17a-8705bef0fda4">GE-3078478.2</ComplianceNumber>
    <TaxCatchAll xmlns="ac20609a-3051-41d9-b17a-8705bef0fda4">
      <Value>15</Value>
      <Value>18</Value>
      <Value>24</Value>
      <Value>19</Value>
      <Value>1</Value>
      <Value>85</Value>
    </TaxCatchAll>
    <ExpirationDate xmlns="ac20609a-3051-41d9-b17a-8705bef0fda4">2026-05-31T04:00:00+00:00</ExpirationDate>
    <Required_x0020_Approval xmlns="ac20609a-3051-41d9-b17a-8705bef0fda4">No</Required_x0020_Approval>
    <ItemNumber xmlns="ac20609a-3051-41d9-b17a-8705bef0fda4" xsi:nil="true"/>
    <Node xmlns="ac20609a-3051-41d9-b17a-8705bef0fda4">A2023062700018</Node>
    <WhatsNewVersionControl xmlns="ac20609a-3051-41d9-b17a-8705bef0fda4" xsi:nil="true"/>
    <EffectiveDate xmlns="ac20609a-3051-41d9-b17a-8705bef0fda4">2024-05-29T04:00:00+00:00</EffectiveDate>
    <ExcludeDocFromWhatsNew xmlns="ac20609a-3051-41d9-b17a-8705bef0fda4">true</ExcludeDocFromWhatsNew>
    <Catalog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Info xmlns="http://schemas.microsoft.com/office/infopath/2007/PartnerControls">
          <TermName xmlns="http://schemas.microsoft.com/office/infopath/2007/PartnerControls">Wholesale</TermName>
          <TermId xmlns="http://schemas.microsoft.com/office/infopath/2007/PartnerControls">f1630df0-df78-49b7-a52d-93942431ec7a</TermId>
        </TermInfo>
      </Terms>
    </kc37e8acea214b26bd23a9efa566ac16>
    <ea0af7464256420b83d394d347890816 xmlns="ac20609a-3051-41d9-b17a-8705bef0fda4">
      <Terms xmlns="http://schemas.microsoft.com/office/infopath/2007/PartnerControls"/>
    </ea0af7464256420b83d394d347890816>
    <ePubNumber xmlns="ac20609a-3051-41d9-b17a-8705bef0fda4" xsi:nil="true"/>
    <DocumentName xmlns="ac20609a-3051-41d9-b17a-8705bef0fda4">Share Your Love Client Seminar GE-6615475.1 Exp. 5-26</DocumentName>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06aef62c-c796-46dd-a4d0-4224b632869e</TermId>
        </TermInfo>
        <TermInfo xmlns="http://schemas.microsoft.com/office/infopath/2007/PartnerControls">
          <TermName xmlns="http://schemas.microsoft.com/office/infopath/2007/PartnerControls">Campaign Material</TermName>
          <TermId xmlns="http://schemas.microsoft.com/office/infopath/2007/PartnerControls">48826265-902b-4439-92f2-73191bf3c2ea</TermId>
        </TermInfo>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s>
    </c473f98684114ecd9e62b403be213f9f>
    <eDOXKeyword xmlns="ac20609a-3051-41d9-b17a-8705bef0fda4">Share Your Love, Client Seminar, Share</eDOXKeyword>
    <ContentVersionDate xmlns="ac20609a-3051-41d9-b17a-8705bef0fda4" xsi:nil="true"/>
    <PrintPermission xmlns="ac20609a-3051-41d9-b17a-8705bef0fda4">false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Ronan, Nicholas</DisplayName>
        <AccountId>2162</AccountId>
        <AccountType/>
      </UserInfo>
    </OwnedBy>
  </documentManagement>
</p:properties>
</file>

<file path=customXml/item3.xml><?xml version="1.0" encoding="utf-8"?>
<ct:contentTypeSchema xmlns:ct="http://schemas.microsoft.com/office/2006/metadata/contentType" xmlns:ma="http://schemas.microsoft.com/office/2006/metadata/properties/metaAttributes" ct:_="" ma:_="" ma:contentTypeName="eDoxContent" ma:contentTypeID="0x010100B24C549A633F7C48BA2305DAC5266D4A00D1C102AC6CDCEC4EA5F6E1F2A804E8B8" ma:contentTypeVersion="26" ma:contentTypeDescription="Base content type for all the eDox content libraries" ma:contentTypeScope="" ma:versionID="8e94b8907157af0572c706493f94ee11">
  <xsd:schema xmlns:xsd="http://www.w3.org/2001/XMLSchema" xmlns:xs="http://www.w3.org/2001/XMLSchema" xmlns:p="http://schemas.microsoft.com/office/2006/metadata/properties" xmlns:ns2="ac20609a-3051-41d9-b17a-8705bef0fda4" xmlns:ns3="f29516d6-1667-4b06-943b-76dfc431bec9" xmlns:ns4="23d9d121-e148-4d41-ac44-5fa060d87e54" targetNamespace="http://schemas.microsoft.com/office/2006/metadata/properties" ma:root="true" ma:fieldsID="99312d4d0fb861a77196e2d351d6a250" ns2:_="" ns3:_="" ns4:_="">
    <xsd:import namespace="ac20609a-3051-41d9-b17a-8705bef0fda4"/>
    <xsd:import namespace="f29516d6-1667-4b06-943b-76dfc431bec9"/>
    <xsd:import namespace="23d9d121-e148-4d41-ac44-5fa060d87e54"/>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SharedWithUsers" minOccurs="0"/>
                <xsd:element ref="ns3:SharedWithDetails"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f29516d6-1667-4b06-943b-76dfc431bec9" elementFormDefault="qualified">
    <xsd:import namespace="http://schemas.microsoft.com/office/2006/documentManagement/types"/>
    <xsd:import namespace="http://schemas.microsoft.com/office/infopath/2007/PartnerControls"/>
    <xsd:element name="SharedWithUsers" ma:index="4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9d121-e148-4d41-ac44-5fa060d87e54" elementFormDefault="qualified">
    <xsd:import namespace="http://schemas.microsoft.com/office/2006/documentManagement/types"/>
    <xsd:import namespace="http://schemas.microsoft.com/office/infopath/2007/PartnerControls"/>
    <xsd:element name="MediaServiceMetadata" ma:index="43" nillable="true" ma:displayName="MediaServiceMetadata" ma:hidden="true" ma:internalName="MediaServiceMetadata" ma:readOnly="true">
      <xsd:simpleType>
        <xsd:restriction base="dms:Note"/>
      </xsd:simpleType>
    </xsd:element>
    <xsd:element name="MediaServiceFastMetadata" ma:index="44" nillable="true" ma:displayName="MediaServiceFastMetadata" ma:hidden="true" ma:internalName="MediaServiceFastMetadata" ma:readOnly="true">
      <xsd:simpleType>
        <xsd:restriction base="dms:Note"/>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2.xml><?xml version="1.0" encoding="utf-8"?>
<ds:datastoreItem xmlns:ds="http://schemas.openxmlformats.org/officeDocument/2006/customXml" ds:itemID="{0E8BF711-BE5D-4B18-9130-CF5097C91A3F}">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8ef315a0-b61f-4e32-908e-2de61eda58e1"/>
    <ds:schemaRef ds:uri="http://purl.org/dc/elements/1.1/"/>
    <ds:schemaRef ds:uri="http://schemas.openxmlformats.org/package/2006/metadata/core-properties"/>
    <ds:schemaRef ds:uri="47d82634-9016-4b01-9772-4eb7c7bbedb7"/>
    <ds:schemaRef ds:uri="http://www.w3.org/XML/1998/namespace"/>
  </ds:schemaRefs>
</ds:datastoreItem>
</file>

<file path=customXml/itemProps3.xml><?xml version="1.0" encoding="utf-8"?>
<ds:datastoreItem xmlns:ds="http://schemas.openxmlformats.org/officeDocument/2006/customXml" ds:itemID="{DD0E6761-2BC6-467E-BBA0-0562B78C8145}"/>
</file>

<file path=customXml/itemProps4.xml><?xml version="1.0" encoding="utf-8"?>
<ds:datastoreItem xmlns:ds="http://schemas.openxmlformats.org/officeDocument/2006/customXml" ds:itemID="{98DCD137-1388-47EC-98DE-B311A3ABCFF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36785</TotalTime>
  <Words>4725</Words>
  <Application>Microsoft Office PowerPoint</Application>
  <PresentationFormat>Custom</PresentationFormat>
  <Paragraphs>331</Paragraphs>
  <Slides>23</Slides>
  <Notes>23</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8" baseType="lpstr">
      <vt:lpstr>Arial</vt:lpstr>
      <vt:lpstr>Calibri</vt:lpstr>
      <vt:lpstr>Calibri Light</vt:lpstr>
      <vt:lpstr>Courier New</vt:lpstr>
      <vt:lpstr>GT America</vt:lpstr>
      <vt:lpstr>Helvetica</vt:lpstr>
      <vt:lpstr>IBM Eliot Sans</vt:lpstr>
      <vt:lpstr>IBM Eliot Sans Medium</vt:lpstr>
      <vt:lpstr>IBM Plex Sans</vt:lpstr>
      <vt:lpstr>IBM Plex Sans Light</vt:lpstr>
      <vt:lpstr>IBM Plex Sans Medium</vt:lpstr>
      <vt:lpstr>Segoe UI</vt:lpstr>
      <vt:lpstr>Segoe UI Historic</vt:lpstr>
      <vt:lpstr>Segoe UL</vt:lpstr>
      <vt:lpstr>Wingdings</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think-cell Slide</vt:lpstr>
      <vt:lpstr>PowerPoint Presentation</vt:lpstr>
      <vt:lpstr>IMPORTANT NOTES</vt:lpstr>
      <vt:lpstr>Agenda</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Ronan, Nicholas</cp:lastModifiedBy>
  <cp:revision>1247</cp:revision>
  <cp:lastPrinted>2020-01-09T03:41:52Z</cp:lastPrinted>
  <dcterms:created xsi:type="dcterms:W3CDTF">2019-07-19T18:11:56Z</dcterms:created>
  <dcterms:modified xsi:type="dcterms:W3CDTF">2024-05-29T16:55:15Z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0x010100B24C549A633F7C48BA2305DAC5266D4A00D1C102AC6CDCEC4EA5F6E1F2A804E8B8</vt:lpwstr>
  </property>
  <property fmtid="{D5CDD505-2E9C-101B-9397-08002B2CF9AE}" pid="3" name="_dlc_DocIdItemGuid">
    <vt:lpwstr>8a5568d8-a71b-4320-b798-3a92dfcfea78</vt:lpwstr>
  </property>
  <property fmtid="{D5CDD505-2E9C-101B-9397-08002B2CF9AE}" pid="4" name="Order">
    <vt:r8>481700</vt:r8>
  </property>
  <property fmtid="{D5CDD505-2E9C-101B-9397-08002B2CF9AE}" pid="5" name="DocumentSource1">
    <vt:lpwstr>1;#eDOX|dbdf074c-48cf-4384-adc6-d2152712d3e2;#18;#ADL|451c10f9-a6ec-4701-969e-cf5ecce0ecbf;#19;#Wholesale|f1630df0-df78-49b7-a52d-93942431ec7a;#1;#eDOX|dbdf074c-48cf-4384-adc6-d2152712d3e2;#18;#ADL|451c10f9-a6ec-4701-969e-cf5ecce0ecbf;#19;#Wholesale|f1630df0-df78-49b7-a52d-93942431ec7a</vt:lpwstr>
  </property>
  <property fmtid="{D5CDD505-2E9C-101B-9397-08002B2CF9AE}" pid="6" name="ProductService1">
    <vt:lpwstr/>
  </property>
  <property fmtid="{D5CDD505-2E9C-101B-9397-08002B2CF9AE}" pid="7" name="DocumentType1">
    <vt:lpwstr>24;#Public|06aef62c-c796-46dd-a4d0-4224b632869e;#85;#Campaign Material|48826265-902b-4439-92f2-73191bf3c2ea;#15;#Marketing Material|31c0caa7-5236-4218-b3d9-c93a6a728a07;#24;#Public|06aef62c-c796-46dd-a4d0-4224b632869e</vt:lpwstr>
  </property>
</Properties>
</file>