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6.xml" ContentType="application/vnd.openxmlformats-officedocument.them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7.xml" ContentType="application/vnd.openxmlformats-officedocument.them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8.xml" ContentType="application/vnd.openxmlformats-officedocument.them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22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2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2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notesSlides/notesSlide9.xml" ContentType="application/vnd.openxmlformats-officedocument.presentationml.notesSlide+xml"/>
  <Override PartName="/ppt/tags/tag22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27.xml" ContentType="application/vnd.openxmlformats-officedocument.presentationml.tags+xml"/>
  <Override PartName="/ppt/notesSlides/notesSlide12.xml" ContentType="application/vnd.openxmlformats-officedocument.presentationml.notesSlide+xml"/>
  <Override PartName="/ppt/tags/tag228.xml" ContentType="application/vnd.openxmlformats-officedocument.presentationml.tags+xml"/>
  <Override PartName="/ppt/notesSlides/notesSlide13.xml" ContentType="application/vnd.openxmlformats-officedocument.presentationml.notesSlide+xml"/>
  <Override PartName="/ppt/tags/tag229.xml" ContentType="application/vnd.openxmlformats-officedocument.presentationml.tags+xml"/>
  <Override PartName="/ppt/notesSlides/notesSlide14.xml" ContentType="application/vnd.openxmlformats-officedocument.presentationml.notesSlide+xml"/>
  <Override PartName="/ppt/tags/tag230.xml" ContentType="application/vnd.openxmlformats-officedocument.presentationml.tags+xml"/>
  <Override PartName="/ppt/notesSlides/notesSlide15.xml" ContentType="application/vnd.openxmlformats-officedocument.presentationml.notesSlide+xml"/>
  <Override PartName="/ppt/tags/tag23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32.xml" ContentType="application/vnd.openxmlformats-officedocument.presentationml.tags+xml"/>
  <Override PartName="/ppt/notesSlides/notesSlide18.xml" ContentType="application/vnd.openxmlformats-officedocument.presentationml.notesSlide+xml"/>
  <Override PartName="/ppt/tags/tag233.xml" ContentType="application/vnd.openxmlformats-officedocument.presentationml.tags+xml"/>
  <Override PartName="/ppt/notesSlides/notesSlide19.xml" ContentType="application/vnd.openxmlformats-officedocument.presentationml.notesSlide+xml"/>
  <Override PartName="/ppt/tags/tag234.xml" ContentType="application/vnd.openxmlformats-officedocument.presentationml.tags+xml"/>
  <Override PartName="/ppt/notesSlides/notesSlide20.xml" ContentType="application/vnd.openxmlformats-officedocument.presentationml.notesSlide+xml"/>
  <Override PartName="/ppt/tags/tag235.xml" ContentType="application/vnd.openxmlformats-officedocument.presentationml.tags+xml"/>
  <Override PartName="/ppt/notesSlides/notesSlide21.xml" ContentType="application/vnd.openxmlformats-officedocument.presentationml.notesSlide+xml"/>
  <Override PartName="/ppt/tags/tag236.xml" ContentType="application/vnd.openxmlformats-officedocument.presentationml.tags+xml"/>
  <Override PartName="/ppt/notesSlides/notesSlide22.xml" ContentType="application/vnd.openxmlformats-officedocument.presentationml.notesSlide+xml"/>
  <Override PartName="/ppt/tags/tag237.xml" ContentType="application/vnd.openxmlformats-officedocument.presentationml.tags+xml"/>
  <Override PartName="/ppt/notesSlides/notesSlide23.xml" ContentType="application/vnd.openxmlformats-officedocument.presentationml.notesSlide+xml"/>
  <Override PartName="/ppt/tags/tag238.xml" ContentType="application/vnd.openxmlformats-officedocument.presentationml.tags+xml"/>
  <Override PartName="/ppt/notesSlides/notesSlide24.xml" ContentType="application/vnd.openxmlformats-officedocument.presentationml.notesSlide+xml"/>
  <Override PartName="/ppt/tags/tag239.xml" ContentType="application/vnd.openxmlformats-officedocument.presentationml.tags+xml"/>
  <Override PartName="/ppt/notesSlides/notesSlide25.xml" ContentType="application/vnd.openxmlformats-officedocument.presentationml.notesSlide+xml"/>
  <Override PartName="/ppt/tags/tag24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41.xml" ContentType="application/vnd.openxmlformats-officedocument.presentationml.tags+xml"/>
  <Override PartName="/ppt/notesSlides/notesSlide28.xml" ContentType="application/vnd.openxmlformats-officedocument.presentationml.notesSlide+xml"/>
  <Override PartName="/ppt/tags/tag242.xml" ContentType="application/vnd.openxmlformats-officedocument.presentationml.tags+xml"/>
  <Override PartName="/ppt/notesSlides/notesSlide29.xml" ContentType="application/vnd.openxmlformats-officedocument.presentationml.notesSlide+xml"/>
  <Override PartName="/ppt/tags/tag24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5"/>
    <p:sldMasterId id="2147483785" r:id="rId6"/>
    <p:sldMasterId id="2147483801" r:id="rId7"/>
    <p:sldMasterId id="2147484099" r:id="rId8"/>
    <p:sldMasterId id="2147484123" r:id="rId9"/>
    <p:sldMasterId id="2147484182" r:id="rId10"/>
    <p:sldMasterId id="2147484166" r:id="rId11"/>
    <p:sldMasterId id="2147484226" r:id="rId12"/>
  </p:sldMasterIdLst>
  <p:notesMasterIdLst>
    <p:notesMasterId r:id="rId43"/>
  </p:notesMasterIdLst>
  <p:handoutMasterIdLst>
    <p:handoutMasterId r:id="rId44"/>
  </p:handoutMasterIdLst>
  <p:sldIdLst>
    <p:sldId id="471" r:id="rId13"/>
    <p:sldId id="689" r:id="rId14"/>
    <p:sldId id="690" r:id="rId15"/>
    <p:sldId id="472" r:id="rId16"/>
    <p:sldId id="264" r:id="rId17"/>
    <p:sldId id="473" r:id="rId18"/>
    <p:sldId id="692" r:id="rId19"/>
    <p:sldId id="693" r:id="rId20"/>
    <p:sldId id="475" r:id="rId21"/>
    <p:sldId id="476" r:id="rId22"/>
    <p:sldId id="694" r:id="rId23"/>
    <p:sldId id="478" r:id="rId24"/>
    <p:sldId id="479" r:id="rId25"/>
    <p:sldId id="480" r:id="rId26"/>
    <p:sldId id="481" r:id="rId27"/>
    <p:sldId id="482" r:id="rId28"/>
    <p:sldId id="695" r:id="rId29"/>
    <p:sldId id="484" r:id="rId30"/>
    <p:sldId id="485" r:id="rId31"/>
    <p:sldId id="486" r:id="rId32"/>
    <p:sldId id="269" r:id="rId33"/>
    <p:sldId id="487" r:id="rId34"/>
    <p:sldId id="488" r:id="rId35"/>
    <p:sldId id="489" r:id="rId36"/>
    <p:sldId id="490" r:id="rId37"/>
    <p:sldId id="491" r:id="rId38"/>
    <p:sldId id="278" r:id="rId39"/>
    <p:sldId id="493" r:id="rId40"/>
    <p:sldId id="336" r:id="rId41"/>
    <p:sldId id="688" r:id="rId42"/>
  </p:sldIdLst>
  <p:sldSz cx="14630400" cy="8229600"/>
  <p:notesSz cx="9144000" cy="6858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lines" id="{40D8A679-5BC8-D44D-903F-47469596793B}">
          <p14:sldIdLst/>
        </p14:section>
        <p14:section name="Templete" id="{277B5114-2E69-4897-9DB2-B2372D41A24B}">
          <p14:sldIdLst>
            <p14:sldId id="471"/>
            <p14:sldId id="689"/>
            <p14:sldId id="690"/>
            <p14:sldId id="472"/>
            <p14:sldId id="264"/>
            <p14:sldId id="473"/>
            <p14:sldId id="692"/>
            <p14:sldId id="693"/>
            <p14:sldId id="475"/>
            <p14:sldId id="476"/>
            <p14:sldId id="694"/>
            <p14:sldId id="478"/>
            <p14:sldId id="479"/>
            <p14:sldId id="480"/>
            <p14:sldId id="481"/>
            <p14:sldId id="482"/>
            <p14:sldId id="695"/>
            <p14:sldId id="484"/>
            <p14:sldId id="485"/>
            <p14:sldId id="486"/>
            <p14:sldId id="269"/>
            <p14:sldId id="487"/>
            <p14:sldId id="488"/>
            <p14:sldId id="489"/>
            <p14:sldId id="490"/>
            <p14:sldId id="491"/>
            <p14:sldId id="278"/>
            <p14:sldId id="493"/>
            <p14:sldId id="336"/>
            <p14:sldId id="68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51"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77"/>
    <a:srgbClr val="002577"/>
    <a:srgbClr val="FFFFFF"/>
    <a:srgbClr val="73C0FF"/>
    <a:srgbClr val="3369FF"/>
    <a:srgbClr val="75787B"/>
    <a:srgbClr val="000000"/>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4" autoAdjust="0"/>
    <p:restoredTop sz="86883" autoAdjust="0"/>
  </p:normalViewPr>
  <p:slideViewPr>
    <p:cSldViewPr snapToGrid="0" snapToObjects="1" showGuides="1">
      <p:cViewPr varScale="1">
        <p:scale>
          <a:sx n="76" d="100"/>
          <a:sy n="76" d="100"/>
        </p:scale>
        <p:origin x="1878"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29" d="100"/>
          <a:sy n="129" d="100"/>
        </p:scale>
        <p:origin x="1512"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Segoe UI" panose="020B0502040204020203" pitchFamily="34" charset="0"/>
              </a:rPr>
              <a:t>5/9/2023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5/9/2023</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a:t>
            </a:fld>
            <a:endParaRPr lang="en-US" dirty="0">
              <a:latin typeface="Segoe UI" panose="020B0502040204020203" pitchFamily="34" charset="0"/>
            </a:endParaRPr>
          </a:p>
        </p:txBody>
      </p:sp>
    </p:spTree>
    <p:extLst>
      <p:ext uri="{BB962C8B-B14F-4D97-AF65-F5344CB8AC3E}">
        <p14:creationId xmlns:p14="http://schemas.microsoft.com/office/powerpoint/2010/main" val="3031859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Women have uniquely different needs, fears and concerns as it relates to money. Seeking guidance from a professional and planning for your financial future can lessen these fears and help you prepare for the future.</a:t>
            </a:r>
          </a:p>
          <a:p>
            <a:endParaRPr lang="en-US" dirty="0"/>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765097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ighlight>
                  <a:srgbClr val="FFFF00"/>
                </a:highlight>
              </a:rPr>
              <a:t>The next step in preparing for your financial future is understanding what assets you have and what you may need for tomorrow.</a:t>
            </a: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11</a:t>
            </a:fld>
            <a:endParaRPr lang="en-US" dirty="0">
              <a:latin typeface="Segoe UI" panose="020B0502040204020203" pitchFamily="34" charset="0"/>
            </a:endParaRPr>
          </a:p>
        </p:txBody>
      </p:sp>
    </p:spTree>
    <p:extLst>
      <p:ext uri="{BB962C8B-B14F-4D97-AF65-F5344CB8AC3E}">
        <p14:creationId xmlns:p14="http://schemas.microsoft.com/office/powerpoint/2010/main" val="316229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the mystery out of planning for your financial future will help you understand what you have today and what you need for tomorrow.</a:t>
            </a:r>
          </a:p>
          <a:p>
            <a:endParaRPr lang="en-US" dirty="0"/>
          </a:p>
          <a:p>
            <a:r>
              <a:rPr lang="en-US" dirty="0"/>
              <a:t>Often times, we don’t ask ourselves the tough financial questions we need to ask in order to prepare.  Take a minute to look at these questions – do you know the answers?  In order to plan for your financial future, you need to know what you save and equally as important, what and how much you spend.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71981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the mystery out of planning for your financial future will help you understand what you have today and what you need for tomorrow.</a:t>
            </a:r>
          </a:p>
          <a:p>
            <a:endParaRPr lang="en-US" dirty="0"/>
          </a:p>
          <a:p>
            <a:r>
              <a:rPr lang="en-US" dirty="0"/>
              <a:t>Often times, we don’t ask ourselves the tough financial questions we need to ask in order to prepare.  Take a minute to look at these questions – do you know the answers?  In order to plan for your financial future, you need to know what you save and equally as important, what and how much you spend.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756167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sure that you are building a strong financial future, it is important to understand what assets you have access to and make sure you maximize the plans available to you.</a:t>
            </a:r>
          </a:p>
          <a:p>
            <a:endParaRPr lang="en-US" dirty="0"/>
          </a:p>
          <a:p>
            <a:r>
              <a:rPr lang="en-US" dirty="0"/>
              <a:t>This includes maximizing your contributions to your qualified plan such as a 401(k) or a 403(b).  </a:t>
            </a:r>
          </a:p>
          <a:p>
            <a:endParaRPr lang="en-US" dirty="0"/>
          </a:p>
          <a:p>
            <a:r>
              <a:rPr lang="en-US" dirty="0"/>
              <a:t>With regard to social security, it’s important to understand your benefits and when you can access them so make sure you explore your options when it comes to the timing of starting your benefits.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if you have employer sponsored plans sitting with previous employers, </a:t>
            </a:r>
            <a:r>
              <a:rPr lang="en-US" sz="1050" dirty="0">
                <a:solidFill>
                  <a:prstClr val="white"/>
                </a:solidFill>
                <a:latin typeface="Century Gothic" panose="020B0502020202020204" pitchFamily="34" charset="0"/>
                <a:cs typeface="Arial" pitchFamily="34" charset="0"/>
              </a:rPr>
              <a:t>consider consolidating your retirement accounts with an eye toward easier management.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739510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Knowledge is power and it can help a confusing financial world seem less confusing.  Most investments can be divided into stocks, bonds or cash.  Familiarize yourself with these three categories and you will feel more informed and prepared to make decisions.  If you are working with a financial professional, ask them to discuss your investments in terms of these three categories.</a:t>
            </a:r>
          </a:p>
          <a:p>
            <a:endParaRPr lang="en-US" dirty="0"/>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15</a:t>
            </a:fld>
            <a:endParaRPr lang="en-US" dirty="0">
              <a:latin typeface="Segoe UI" panose="020B0502040204020203" pitchFamily="34" charset="0"/>
            </a:endParaRPr>
          </a:p>
        </p:txBody>
      </p:sp>
    </p:spTree>
    <p:extLst>
      <p:ext uri="{BB962C8B-B14F-4D97-AF65-F5344CB8AC3E}">
        <p14:creationId xmlns:p14="http://schemas.microsoft.com/office/powerpoint/2010/main" val="2929400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Many of women’s top worries about investing can</a:t>
            </a:r>
            <a:r>
              <a:rPr lang="en-US" baseline="0" dirty="0"/>
              <a:t> be somewhat alleviated with</a:t>
            </a:r>
            <a:r>
              <a:rPr lang="en-US" dirty="0"/>
              <a:t> fixed index annuities that have guaranteed income riders.</a:t>
            </a:r>
          </a:p>
          <a:p>
            <a:endParaRPr lang="en-US" dirty="0"/>
          </a:p>
          <a:p>
            <a:endParaRPr lang="en-US" dirty="0"/>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16</a:t>
            </a:fld>
            <a:endParaRPr lang="en-US" dirty="0">
              <a:latin typeface="Segoe UI" panose="020B0502040204020203" pitchFamily="34" charset="0"/>
            </a:endParaRPr>
          </a:p>
        </p:txBody>
      </p:sp>
    </p:spTree>
    <p:extLst>
      <p:ext uri="{BB962C8B-B14F-4D97-AF65-F5344CB8AC3E}">
        <p14:creationId xmlns:p14="http://schemas.microsoft.com/office/powerpoint/2010/main" val="137502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The next step and probably the most important, is planning for your financial future.  Planning for your future is not something that you want to delegate away – it is something that you need to be an active participant in.  </a:t>
            </a:r>
          </a:p>
          <a:p>
            <a:endParaRPr lang="en-US" dirty="0">
              <a:highlight>
                <a:srgbClr val="FFFF00"/>
              </a:highlight>
            </a:endParaRPr>
          </a:p>
          <a:p>
            <a:r>
              <a:rPr lang="en-US" dirty="0">
                <a:highlight>
                  <a:srgbClr val="FFFF00"/>
                </a:highlight>
              </a:rPr>
              <a:t>If you don’t actively prepare for your financial future it is likely that you may not have enough money to support your long life in retirement.  Planning to not plan is also a choice after all.</a:t>
            </a: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17</a:t>
            </a:fld>
            <a:endParaRPr lang="en-US" dirty="0">
              <a:latin typeface="Segoe UI" panose="020B0502040204020203" pitchFamily="34" charset="0"/>
            </a:endParaRPr>
          </a:p>
        </p:txBody>
      </p:sp>
    </p:spTree>
    <p:extLst>
      <p:ext uri="{BB962C8B-B14F-4D97-AF65-F5344CB8AC3E}">
        <p14:creationId xmlns:p14="http://schemas.microsoft.com/office/powerpoint/2010/main" val="507171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By taking ownership of your financial future and becoming engaged in the planning process, it can help take the fear and mystery about of retirement.  So, the sooner the better, but it is never too late to beginning planning.  Think about:</a:t>
            </a:r>
          </a:p>
          <a:p>
            <a:endParaRPr lang="en-US" dirty="0"/>
          </a:p>
          <a:p>
            <a:r>
              <a:rPr lang="en-US" dirty="0"/>
              <a:t>How you want to live your life in retirement</a:t>
            </a:r>
          </a:p>
          <a:p>
            <a:r>
              <a:rPr lang="en-US" dirty="0"/>
              <a:t>Set your priorities and goals that are consistent with your economic resources, life goals and lifestyle</a:t>
            </a:r>
          </a:p>
          <a:p>
            <a:r>
              <a:rPr lang="en-US" dirty="0"/>
              <a:t>Develop a plan and put your plan in motion</a:t>
            </a:r>
          </a:p>
          <a:p>
            <a:r>
              <a:rPr lang="en-US" dirty="0"/>
              <a:t>Then be open to modifying your plan as your life circumstances change.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64720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06358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spent years in the financial services one thing has become very clear – the need to help women better plan their financial future is essential.  As an industry we are making great strides in the area of women and financial planning but we still have work to do.</a:t>
            </a:r>
          </a:p>
          <a:p>
            <a:endParaRPr lang="en-US" dirty="0"/>
          </a:p>
          <a:p>
            <a:r>
              <a:rPr lang="en-US" dirty="0"/>
              <a:t>To that end we are going to talk about what it means to plan for your financial future including:</a:t>
            </a:r>
          </a:p>
          <a:p>
            <a:endParaRPr lang="en-US" dirty="0"/>
          </a:p>
          <a:p>
            <a:r>
              <a:rPr lang="en-US" dirty="0"/>
              <a:t>Knowing our unique life circumstances as women.</a:t>
            </a:r>
          </a:p>
          <a:p>
            <a:endParaRPr lang="en-US" dirty="0"/>
          </a:p>
          <a:p>
            <a:r>
              <a:rPr lang="en-US" dirty="0"/>
              <a:t>Understanding your personal beliefs and perceptions about money both as spenders and savers.</a:t>
            </a:r>
          </a:p>
          <a:p>
            <a:endParaRPr lang="en-US" dirty="0"/>
          </a:p>
          <a:p>
            <a:r>
              <a:rPr lang="en-US" dirty="0"/>
              <a:t>Acknowledging your spending and saving tendencies – self assessment</a:t>
            </a:r>
          </a:p>
          <a:p>
            <a:endParaRPr lang="en-US" dirty="0"/>
          </a:p>
          <a:p>
            <a:r>
              <a:rPr lang="en-US" dirty="0"/>
              <a:t>And then planning for today, tomorrow and beyond. </a:t>
            </a:r>
          </a:p>
          <a:p>
            <a:endParaRPr lang="en-US" dirty="0"/>
          </a:p>
          <a:p>
            <a:r>
              <a:rPr lang="en-US" dirty="0"/>
              <a:t>Many of you may already be engaged in the financial planning process and that is wonderful.  Some of you may be waiting to start but wherever you are in the process, it is always good to do an evaluation of where you are today and where you want to be to  make sure you are on the right track.</a:t>
            </a:r>
          </a:p>
          <a:p>
            <a:endParaRPr lang="en-US" dirty="0"/>
          </a:p>
          <a:p>
            <a:r>
              <a:rPr lang="en-US" dirty="0"/>
              <a:t>This presentation is meant to be informative and fun – please stop me ask questions, provide input, etc.</a:t>
            </a:r>
          </a:p>
          <a:p>
            <a:endParaRPr lang="fr-FR" dirty="0"/>
          </a:p>
          <a:p>
            <a:endParaRPr lang="en-US" dirty="0">
              <a:latin typeface="Segoe UI" panose="020B0502040204020203" pitchFamily="34" charset="0"/>
            </a:endParaRP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622598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be mindful of the things that can de-rail our retirement plans and future.  Women are caregivers by nature and it is not uncommon to sacrifice our financial well being because of the needs of others.  I am certainly not saying that we don’t help others but before we commit to helping others we should be cognizant of what that assistance could do for our financial stability and future.</a:t>
            </a:r>
          </a:p>
          <a:p>
            <a:endParaRPr lang="en-US" dirty="0"/>
          </a:p>
          <a:p>
            <a:r>
              <a:rPr lang="en-US" dirty="0"/>
              <a:t>Also, often women are afraid to ask questions – don’t be.  It’s just like asking for directions when driving, financial professionals provide the road map to our financial future and it is important to ask questions, to be informed and to feel confident in the information we receive and the decisions we make.</a:t>
            </a:r>
          </a:p>
          <a:p>
            <a:endParaRPr lang="en-US" dirty="0"/>
          </a:p>
          <a:p>
            <a:r>
              <a:rPr lang="en-US" dirty="0"/>
              <a:t>Don’t be ashamed or apologize for the assets you do or don’t have.  In order to make a solid plan, you need to feel confident in discussing what you have and what you may need in retirement.  The key is to finding a financial professional that you feel comfortable with and that is willing to work with you based on your needs and life goals, not just on the amount of assets you have.</a:t>
            </a:r>
          </a:p>
          <a:p>
            <a:endParaRPr lang="en-US" dirty="0"/>
          </a:p>
          <a:p>
            <a:r>
              <a:rPr lang="en-US" dirty="0"/>
              <a:t>Your financial future is too important to delegate away.  Take an active role in your financial future, because if you are not involved today, some day you will be – remember at some point 90% of women are solely responsible for their financial future.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668360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the other professionals in your life, it can be helpful to work with a financial professional to help chart the course for your retirement.</a:t>
            </a:r>
          </a:p>
          <a:p>
            <a:endParaRPr lang="en-US" dirty="0"/>
          </a:p>
          <a:p>
            <a:r>
              <a:rPr lang="en-US" dirty="0"/>
              <a:t>They have the tools and education to help you make sound decisions for your unique life.</a:t>
            </a:r>
          </a:p>
          <a:p>
            <a:endParaRPr lang="en-US" dirty="0"/>
          </a:p>
          <a:p>
            <a:r>
              <a:rPr lang="en-US" dirty="0"/>
              <a:t>They do this as a profession and can help you make objective decisions based on the facts and not emotion.</a:t>
            </a:r>
          </a:p>
          <a:p>
            <a:endParaRPr lang="en-US" dirty="0"/>
          </a:p>
          <a:p>
            <a:r>
              <a:rPr lang="en-US" dirty="0"/>
              <a:t>They also see the big picture and can help you plan for the next 30 years or more in retirement .</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21</a:t>
            </a:fld>
            <a:endParaRPr lang="en-US" dirty="0">
              <a:latin typeface="Segoe UI" panose="020B0502040204020203" pitchFamily="34" charset="0"/>
            </a:endParaRPr>
          </a:p>
        </p:txBody>
      </p:sp>
    </p:spTree>
    <p:extLst>
      <p:ext uri="{BB962C8B-B14F-4D97-AF65-F5344CB8AC3E}">
        <p14:creationId xmlns:p14="http://schemas.microsoft.com/office/powerpoint/2010/main" val="3043053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the other professionals in your life, it can be helpful to work with a financial professional to help chart the course for your retirement.</a:t>
            </a:r>
          </a:p>
          <a:p>
            <a:endParaRPr lang="en-US" dirty="0"/>
          </a:p>
          <a:p>
            <a:r>
              <a:rPr lang="en-US" dirty="0"/>
              <a:t>They have the tools and education to help you make sound decisions for your unique life.</a:t>
            </a:r>
          </a:p>
          <a:p>
            <a:endParaRPr lang="en-US" dirty="0"/>
          </a:p>
          <a:p>
            <a:r>
              <a:rPr lang="en-US" dirty="0"/>
              <a:t>They do this as a profession and can help you make objective decisions based on the facts and not emotion.</a:t>
            </a:r>
          </a:p>
          <a:p>
            <a:endParaRPr lang="en-US" dirty="0"/>
          </a:p>
          <a:p>
            <a:r>
              <a:rPr lang="en-US" dirty="0"/>
              <a:t>They also see the big picture and can help you plan for the next 30 years or more in retirement .</a:t>
            </a:r>
          </a:p>
          <a:p>
            <a:r>
              <a:rPr lang="en-US" dirty="0"/>
              <a:t>.</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22</a:t>
            </a:fld>
            <a:endParaRPr lang="en-US" dirty="0">
              <a:latin typeface="Segoe UI" panose="020B0502040204020203" pitchFamily="34" charset="0"/>
            </a:endParaRPr>
          </a:p>
        </p:txBody>
      </p:sp>
    </p:spTree>
    <p:extLst>
      <p:ext uri="{BB962C8B-B14F-4D97-AF65-F5344CB8AC3E}">
        <p14:creationId xmlns:p14="http://schemas.microsoft.com/office/powerpoint/2010/main" val="186593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develop a financial plan to provide a road map to your future. Make sure your goals and level of risk tolerance are clear. </a:t>
            </a:r>
          </a:p>
          <a:p>
            <a:endParaRPr lang="en-US" dirty="0"/>
          </a:p>
          <a:p>
            <a:r>
              <a:rPr lang="en-US" dirty="0"/>
              <a:t>Also, bring information regarding your assets, liabilities and retirement income sources so your new potential financial professional can make fully informed recommendations.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282166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Network with other women – its often how women connect as you well know and one of the best sources of referrals and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768548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Finally, talk to your kids about money – financial education should start at home.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701983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Above are some resources to help you in your information gathering and to feel empowered with your financial decisions.</a:t>
            </a: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26</a:t>
            </a:fld>
            <a:endParaRPr lang="en-US" dirty="0">
              <a:latin typeface="Segoe UI" panose="020B0502040204020203" pitchFamily="34" charset="0"/>
            </a:endParaRPr>
          </a:p>
        </p:txBody>
      </p:sp>
    </p:spTree>
    <p:extLst>
      <p:ext uri="{BB962C8B-B14F-4D97-AF65-F5344CB8AC3E}">
        <p14:creationId xmlns:p14="http://schemas.microsoft.com/office/powerpoint/2010/main" val="2499095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highlight>
                  <a:srgbClr val="FFFF00"/>
                </a:highlight>
              </a:rPr>
              <a:t>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27</a:t>
            </a:fld>
            <a:endParaRPr lang="en-US" dirty="0">
              <a:latin typeface="Segoe UI" panose="020B0502040204020203" pitchFamily="34" charset="0"/>
            </a:endParaRPr>
          </a:p>
        </p:txBody>
      </p:sp>
    </p:spTree>
    <p:extLst>
      <p:ext uri="{BB962C8B-B14F-4D97-AF65-F5344CB8AC3E}">
        <p14:creationId xmlns:p14="http://schemas.microsoft.com/office/powerpoint/2010/main" val="3226060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28</a:t>
            </a:fld>
            <a:endParaRPr lang="en-US" dirty="0">
              <a:latin typeface="Segoe UI" panose="020B0502040204020203" pitchFamily="34" charset="0"/>
            </a:endParaRPr>
          </a:p>
        </p:txBody>
      </p:sp>
    </p:spTree>
    <p:extLst>
      <p:ext uri="{BB962C8B-B14F-4D97-AF65-F5344CB8AC3E}">
        <p14:creationId xmlns:p14="http://schemas.microsoft.com/office/powerpoint/2010/main" val="2703392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29</a:t>
            </a:fld>
            <a:endParaRPr lang="en-US" dirty="0">
              <a:latin typeface="Segoe UI" panose="020B0502040204020203" pitchFamily="34" charset="0"/>
            </a:endParaRPr>
          </a:p>
        </p:txBody>
      </p:sp>
    </p:spTree>
    <p:extLst>
      <p:ext uri="{BB962C8B-B14F-4D97-AF65-F5344CB8AC3E}">
        <p14:creationId xmlns:p14="http://schemas.microsoft.com/office/powerpoint/2010/main" val="301995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the process of planning your financial future is to know your unique life circumstances.  As I said, in the beginning as women, we have some very unique factors that affect our lives  that are worth noting.</a:t>
            </a:r>
          </a:p>
          <a:p>
            <a:endParaRPr lang="en-US" dirty="0"/>
          </a:p>
          <a:p>
            <a:r>
              <a:rPr lang="en-US" dirty="0"/>
              <a:t>And knowledge is power – help with the planning process.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3</a:t>
            </a:fld>
            <a:endParaRPr lang="en-US" dirty="0">
              <a:latin typeface="Segoe UI" panose="020B0502040204020203" pitchFamily="34" charset="0"/>
            </a:endParaRPr>
          </a:p>
        </p:txBody>
      </p:sp>
    </p:spTree>
    <p:extLst>
      <p:ext uri="{BB962C8B-B14F-4D97-AF65-F5344CB8AC3E}">
        <p14:creationId xmlns:p14="http://schemas.microsoft.com/office/powerpoint/2010/main" val="639319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30</a:t>
            </a:fld>
            <a:endParaRPr lang="en-US" dirty="0">
              <a:latin typeface="Segoe UI" panose="020B0502040204020203" pitchFamily="34" charset="0"/>
            </a:endParaRPr>
          </a:p>
        </p:txBody>
      </p:sp>
    </p:spTree>
    <p:extLst>
      <p:ext uri="{BB962C8B-B14F-4D97-AF65-F5344CB8AC3E}">
        <p14:creationId xmlns:p14="http://schemas.microsoft.com/office/powerpoint/2010/main" val="78175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3275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 guess as to the average age of widowhood in the United States?</a:t>
            </a:r>
          </a:p>
          <a:p>
            <a:r>
              <a:rPr lang="en-US" dirty="0"/>
              <a:t>Shocking!</a:t>
            </a:r>
          </a:p>
          <a:p>
            <a:endParaRPr lang="en-US" dirty="0"/>
          </a:p>
          <a:p>
            <a:r>
              <a:rPr lang="en-US" dirty="0"/>
              <a:t>And for those of us who aren’t married currently or have never been married you are in good company.</a:t>
            </a:r>
          </a:p>
          <a:p>
            <a:endParaRPr lang="en-US" dirty="0"/>
          </a:p>
          <a:p>
            <a:r>
              <a:rPr lang="en-US" dirty="0"/>
              <a:t>Stat</a:t>
            </a:r>
          </a:p>
          <a:p>
            <a:endParaRPr lang="en-US" dirty="0"/>
          </a:p>
          <a:p>
            <a:r>
              <a:rPr lang="en-US" dirty="0"/>
              <a:t>This means that we all need to be prepared to manage our financial future and retirement on our own.  The best time to prepare for that is now.</a:t>
            </a:r>
          </a:p>
        </p:txBody>
      </p:sp>
      <p:sp>
        <p:nvSpPr>
          <p:cNvPr id="4" name="Slide Number Placeholder 3"/>
          <p:cNvSpPr>
            <a:spLocks noGrp="1"/>
          </p:cNvSpPr>
          <p:nvPr>
            <p:ph type="sldNum" sz="quarter" idx="5"/>
          </p:nvPr>
        </p:nvSpPr>
        <p:spPr/>
        <p:txBody>
          <a:bodyPr/>
          <a:lstStyle/>
          <a:p>
            <a:fld id="{06C8E028-78F5-4C0E-90C2-EEF100FE127D}" type="slidenum">
              <a:rPr lang="en-US" smtClean="0"/>
              <a:t>5</a:t>
            </a:fld>
            <a:endParaRPr lang="en-US"/>
          </a:p>
        </p:txBody>
      </p:sp>
    </p:spTree>
    <p:extLst>
      <p:ext uri="{BB962C8B-B14F-4D97-AF65-F5344CB8AC3E}">
        <p14:creationId xmlns:p14="http://schemas.microsoft.com/office/powerpoint/2010/main" val="132019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236627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dirty="0"/>
              <a:t>It is important to acknowledge your unique life circumstances and here’s why.</a:t>
            </a:r>
          </a:p>
          <a:p>
            <a:endParaRPr lang="en-US" dirty="0">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7</a:t>
            </a:fld>
            <a:endParaRPr lang="en-US" dirty="0">
              <a:latin typeface="Segoe UI" panose="020B0502040204020203" pitchFamily="34" charset="0"/>
            </a:endParaRPr>
          </a:p>
        </p:txBody>
      </p:sp>
    </p:spTree>
    <p:extLst>
      <p:ext uri="{BB962C8B-B14F-4D97-AF65-F5344CB8AC3E}">
        <p14:creationId xmlns:p14="http://schemas.microsoft.com/office/powerpoint/2010/main" val="37640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change is going on in the United States. We are moving from fully leveraged with multiple mortgages… to paying cash for things.</a:t>
            </a:r>
          </a:p>
          <a:p>
            <a:endParaRPr lang="en-US" dirty="0"/>
          </a:p>
          <a:p>
            <a:r>
              <a:rPr lang="en-US" dirty="0"/>
              <a:t>Cars, homes, etc. – more and more we are becoming a nation of “if we can’t afford it we don’t buy it.”</a:t>
            </a:r>
          </a:p>
          <a:p>
            <a:endParaRPr lang="en-US" dirty="0"/>
          </a:p>
          <a:p>
            <a:r>
              <a:rPr lang="en-US" dirty="0"/>
              <a:t>Suze Orman was quoted as saying, “There is a return to living below your means not even within your means.”</a:t>
            </a:r>
          </a:p>
          <a:p>
            <a:endParaRPr lang="en-US" dirty="0"/>
          </a:p>
          <a:p>
            <a:r>
              <a:rPr lang="en-US" dirty="0"/>
              <a:t>Now is a good time to understand your relationship with money and how you view both saving and spending.</a:t>
            </a:r>
          </a:p>
          <a:p>
            <a:endParaRPr lang="en-US" dirty="0"/>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6C8E028-78F5-4C0E-90C2-EEF100FE127D}" type="slidenum">
              <a:rPr lang="en-US" smtClean="0"/>
              <a:t>8</a:t>
            </a:fld>
            <a:endParaRPr lang="en-US"/>
          </a:p>
        </p:txBody>
      </p:sp>
    </p:spTree>
    <p:extLst>
      <p:ext uri="{BB962C8B-B14F-4D97-AF65-F5344CB8AC3E}">
        <p14:creationId xmlns:p14="http://schemas.microsoft.com/office/powerpoint/2010/main" val="3308169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Level of Engagement</a:t>
            </a:r>
          </a:p>
          <a:p>
            <a:endParaRPr lang="en-US" dirty="0"/>
          </a:p>
          <a:p>
            <a:r>
              <a:rPr lang="en-US" dirty="0"/>
              <a:t>Procrastinator – you recognize the need for planning but are in the plan to plan mode</a:t>
            </a:r>
          </a:p>
          <a:p>
            <a:endParaRPr lang="en-US" dirty="0"/>
          </a:p>
          <a:p>
            <a:r>
              <a:rPr lang="en-US" dirty="0"/>
              <a:t>Do it Yourselfer – you have started the planning process to take control of your financial future – you have not sought professional guidance on a regular basis but are self taught and make your investment decisions based on information you obtain</a:t>
            </a:r>
          </a:p>
          <a:p>
            <a:endParaRPr lang="en-US" dirty="0"/>
          </a:p>
          <a:p>
            <a:r>
              <a:rPr lang="en-US" dirty="0"/>
              <a:t>Engager – you are engaged in the planning process as a participant but are not the primary decision maker</a:t>
            </a:r>
          </a:p>
          <a:p>
            <a:endParaRPr lang="en-US" dirty="0"/>
          </a:p>
          <a:p>
            <a:r>
              <a:rPr lang="en-US" dirty="0"/>
              <a:t>Seeker – you seek information, professional guidance and help and are the primary decision maker</a:t>
            </a:r>
          </a:p>
          <a:p>
            <a:endParaRPr lang="en-US" dirty="0"/>
          </a:p>
          <a:p>
            <a:r>
              <a:rPr lang="en-US" b="1" dirty="0"/>
              <a:t>Money Style</a:t>
            </a:r>
          </a:p>
          <a:p>
            <a:endParaRPr lang="en-US" b="1" dirty="0"/>
          </a:p>
          <a:p>
            <a:r>
              <a:rPr lang="en-US" dirty="0"/>
              <a:t>Spender – your inclination is to spend first and save later</a:t>
            </a:r>
          </a:p>
          <a:p>
            <a:endParaRPr lang="en-US" dirty="0"/>
          </a:p>
          <a:p>
            <a:r>
              <a:rPr lang="en-US" dirty="0"/>
              <a:t>Hoarder – hoarders “hoard” their money – often doing without essential items.  Hoarders often don’t put their money into savings or investment accounts to make the most of their nest egg.  Hoarders are more interested in having a “stash” of money than making sound decisions for their money.</a:t>
            </a:r>
          </a:p>
          <a:p>
            <a:endParaRPr lang="en-US" dirty="0"/>
          </a:p>
          <a:p>
            <a:r>
              <a:rPr lang="en-US" dirty="0"/>
              <a:t>Saver – savers put most of their money in “safe” investments and are not as likely to own investment accounts with equities or stocks which may have downside risk but more upside potential.</a:t>
            </a:r>
          </a:p>
          <a:p>
            <a:endParaRPr lang="en-US" dirty="0"/>
          </a:p>
          <a:p>
            <a:r>
              <a:rPr lang="en-US" dirty="0"/>
              <a:t>Investor – investors typically seek guidance from a professional and have a cross section of investments from savings accounts  to stocks.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9</a:t>
            </a:fld>
            <a:endParaRPr lang="en-US" dirty="0">
              <a:latin typeface="Segoe UI" panose="020B0502040204020203" pitchFamily="34" charset="0"/>
            </a:endParaRPr>
          </a:p>
        </p:txBody>
      </p:sp>
    </p:spTree>
    <p:extLst>
      <p:ext uri="{BB962C8B-B14F-4D97-AF65-F5344CB8AC3E}">
        <p14:creationId xmlns:p14="http://schemas.microsoft.com/office/powerpoint/2010/main" val="3779900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3.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4.xml"/><Relationship Id="rId1" Type="http://schemas.openxmlformats.org/officeDocument/2006/relationships/tags" Target="../tags/tag100.xml"/><Relationship Id="rId5" Type="http://schemas.openxmlformats.org/officeDocument/2006/relationships/image" Target="../media/image51.png"/><Relationship Id="rId4" Type="http://schemas.openxmlformats.org/officeDocument/2006/relationships/image" Target="../media/image79.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5.xml"/><Relationship Id="rId1" Type="http://schemas.openxmlformats.org/officeDocument/2006/relationships/tags" Target="../tags/tag10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5.xml"/><Relationship Id="rId1" Type="http://schemas.openxmlformats.org/officeDocument/2006/relationships/tags" Target="../tags/tag103.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5.xml"/><Relationship Id="rId1" Type="http://schemas.openxmlformats.org/officeDocument/2006/relationships/tags" Target="../tags/tag104.x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oleObject" Target="../embeddings/oleObject103.bin"/></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5.xml"/><Relationship Id="rId1" Type="http://schemas.openxmlformats.org/officeDocument/2006/relationships/tags" Target="../tags/tag105.xml"/><Relationship Id="rId4" Type="http://schemas.openxmlformats.org/officeDocument/2006/relationships/image" Target="../media/image9.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5.xml"/><Relationship Id="rId1" Type="http://schemas.openxmlformats.org/officeDocument/2006/relationships/tags" Target="../tags/tag106.xml"/><Relationship Id="rId4" Type="http://schemas.openxmlformats.org/officeDocument/2006/relationships/image" Target="../media/image10.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5.xml"/><Relationship Id="rId1" Type="http://schemas.openxmlformats.org/officeDocument/2006/relationships/tags" Target="../tags/tag107.xml"/><Relationship Id="rId4" Type="http://schemas.openxmlformats.org/officeDocument/2006/relationships/image" Target="../media/image11.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5.xml"/><Relationship Id="rId1" Type="http://schemas.openxmlformats.org/officeDocument/2006/relationships/tags" Target="../tags/tag108.xml"/><Relationship Id="rId4" Type="http://schemas.openxmlformats.org/officeDocument/2006/relationships/image" Target="../media/image12.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5.xml"/><Relationship Id="rId1" Type="http://schemas.openxmlformats.org/officeDocument/2006/relationships/tags" Target="../tags/tag109.xml"/><Relationship Id="rId4" Type="http://schemas.openxmlformats.org/officeDocument/2006/relationships/image" Target="../media/image13.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4.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5.xml"/><Relationship Id="rId1" Type="http://schemas.openxmlformats.org/officeDocument/2006/relationships/tags" Target="../tags/tag110.xml"/><Relationship Id="rId4" Type="http://schemas.openxmlformats.org/officeDocument/2006/relationships/image" Target="../media/image14.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5.xml"/><Relationship Id="rId1" Type="http://schemas.openxmlformats.org/officeDocument/2006/relationships/tags" Target="../tags/tag111.xml"/><Relationship Id="rId4" Type="http://schemas.openxmlformats.org/officeDocument/2006/relationships/image" Target="../media/image15.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5.xml"/><Relationship Id="rId1" Type="http://schemas.openxmlformats.org/officeDocument/2006/relationships/tags" Target="../tags/tag112.xml"/><Relationship Id="rId4" Type="http://schemas.openxmlformats.org/officeDocument/2006/relationships/image" Target="../media/image16.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5.xml"/><Relationship Id="rId1" Type="http://schemas.openxmlformats.org/officeDocument/2006/relationships/tags" Target="../tags/tag113.xml"/><Relationship Id="rId4" Type="http://schemas.openxmlformats.org/officeDocument/2006/relationships/image" Target="../media/image17.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5.xml"/><Relationship Id="rId1" Type="http://schemas.openxmlformats.org/officeDocument/2006/relationships/tags" Target="../tags/tag114.xml"/><Relationship Id="rId4" Type="http://schemas.openxmlformats.org/officeDocument/2006/relationships/image" Target="../media/image18.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5.xml"/><Relationship Id="rId1" Type="http://schemas.openxmlformats.org/officeDocument/2006/relationships/tags" Target="../tags/tag115.xml"/><Relationship Id="rId4" Type="http://schemas.openxmlformats.org/officeDocument/2006/relationships/image" Target="../media/image19.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5.xml"/><Relationship Id="rId1" Type="http://schemas.openxmlformats.org/officeDocument/2006/relationships/tags" Target="../tags/tag116.xml"/><Relationship Id="rId4" Type="http://schemas.openxmlformats.org/officeDocument/2006/relationships/image" Target="../media/image20.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5.xml"/><Relationship Id="rId1" Type="http://schemas.openxmlformats.org/officeDocument/2006/relationships/tags" Target="../tags/tag117.xml"/><Relationship Id="rId4" Type="http://schemas.openxmlformats.org/officeDocument/2006/relationships/image" Target="../media/image21.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5.xml"/><Relationship Id="rId1" Type="http://schemas.openxmlformats.org/officeDocument/2006/relationships/tags" Target="../tags/tag118.xml"/><Relationship Id="rId4" Type="http://schemas.openxmlformats.org/officeDocument/2006/relationships/image" Target="../media/image22.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5.xml"/><Relationship Id="rId1" Type="http://schemas.openxmlformats.org/officeDocument/2006/relationships/tags" Target="../tags/tag119.xml"/><Relationship Id="rId5" Type="http://schemas.openxmlformats.org/officeDocument/2006/relationships/image" Target="../media/image24.emf"/><Relationship Id="rId4" Type="http://schemas.openxmlformats.org/officeDocument/2006/relationships/image" Target="../media/image23.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5.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5.xml"/><Relationship Id="rId1" Type="http://schemas.openxmlformats.org/officeDocument/2006/relationships/tags" Target="../tags/tag120.xml"/><Relationship Id="rId5" Type="http://schemas.openxmlformats.org/officeDocument/2006/relationships/image" Target="../media/image50.png"/><Relationship Id="rId4" Type="http://schemas.openxmlformats.org/officeDocument/2006/relationships/image" Target="../media/image25.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5.xml"/><Relationship Id="rId1" Type="http://schemas.openxmlformats.org/officeDocument/2006/relationships/tags" Target="../tags/tag121.xml"/><Relationship Id="rId4" Type="http://schemas.openxmlformats.org/officeDocument/2006/relationships/image" Target="../media/image25.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Master" Target="../slideMasters/slideMaster5.xml"/><Relationship Id="rId1" Type="http://schemas.openxmlformats.org/officeDocument/2006/relationships/tags" Target="../tags/tag122.xml"/><Relationship Id="rId4" Type="http://schemas.openxmlformats.org/officeDocument/2006/relationships/image" Target="../media/image26.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Master" Target="../slideMasters/slideMaster5.xml"/><Relationship Id="rId1" Type="http://schemas.openxmlformats.org/officeDocument/2006/relationships/tags" Target="../tags/tag123.xml"/><Relationship Id="rId4" Type="http://schemas.openxmlformats.org/officeDocument/2006/relationships/image" Target="../media/image27.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Master" Target="../slideMasters/slideMaster5.xml"/><Relationship Id="rId1" Type="http://schemas.openxmlformats.org/officeDocument/2006/relationships/tags" Target="../tags/tag124.xml"/><Relationship Id="rId5" Type="http://schemas.openxmlformats.org/officeDocument/2006/relationships/image" Target="../media/image50.png"/><Relationship Id="rId4" Type="http://schemas.openxmlformats.org/officeDocument/2006/relationships/image" Target="../media/image27.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Master" Target="../slideMasters/slideMaster5.xml"/><Relationship Id="rId1" Type="http://schemas.openxmlformats.org/officeDocument/2006/relationships/tags" Target="../tags/tag125.xml"/><Relationship Id="rId4" Type="http://schemas.openxmlformats.org/officeDocument/2006/relationships/image" Target="../media/image28.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Master" Target="../slideMasters/slideMaster5.xml"/><Relationship Id="rId1" Type="http://schemas.openxmlformats.org/officeDocument/2006/relationships/tags" Target="../tags/tag126.xml"/><Relationship Id="rId4" Type="http://schemas.openxmlformats.org/officeDocument/2006/relationships/image" Target="../media/image29.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Master" Target="../slideMasters/slideMaster5.xml"/><Relationship Id="rId1" Type="http://schemas.openxmlformats.org/officeDocument/2006/relationships/tags" Target="../tags/tag127.xml"/><Relationship Id="rId4" Type="http://schemas.openxmlformats.org/officeDocument/2006/relationships/image" Target="../media/image30.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5.xml"/><Relationship Id="rId1" Type="http://schemas.openxmlformats.org/officeDocument/2006/relationships/tags" Target="../tags/tag128.xml"/><Relationship Id="rId4" Type="http://schemas.openxmlformats.org/officeDocument/2006/relationships/image" Target="../media/image31.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5.xml"/><Relationship Id="rId1" Type="http://schemas.openxmlformats.org/officeDocument/2006/relationships/tags" Target="../tags/tag129.xml"/><Relationship Id="rId4" Type="http://schemas.openxmlformats.org/officeDocument/2006/relationships/image" Target="../media/image3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6.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5.xml"/><Relationship Id="rId1" Type="http://schemas.openxmlformats.org/officeDocument/2006/relationships/tags" Target="../tags/tag130.xml"/><Relationship Id="rId4" Type="http://schemas.openxmlformats.org/officeDocument/2006/relationships/image" Target="../media/image33.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5.xml"/><Relationship Id="rId1" Type="http://schemas.openxmlformats.org/officeDocument/2006/relationships/tags" Target="../tags/tag131.xml"/><Relationship Id="rId4" Type="http://schemas.openxmlformats.org/officeDocument/2006/relationships/image" Target="../media/image34.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5.xml"/><Relationship Id="rId1" Type="http://schemas.openxmlformats.org/officeDocument/2006/relationships/tags" Target="../tags/tag132.xml"/><Relationship Id="rId4" Type="http://schemas.openxmlformats.org/officeDocument/2006/relationships/image" Target="../media/image35.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5.xml"/><Relationship Id="rId1" Type="http://schemas.openxmlformats.org/officeDocument/2006/relationships/tags" Target="../tags/tag133.xml"/><Relationship Id="rId4" Type="http://schemas.openxmlformats.org/officeDocument/2006/relationships/image" Target="../media/image36.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Master" Target="../slideMasters/slideMaster5.xml"/><Relationship Id="rId1" Type="http://schemas.openxmlformats.org/officeDocument/2006/relationships/tags" Target="../tags/tag134.xml"/><Relationship Id="rId4" Type="http://schemas.openxmlformats.org/officeDocument/2006/relationships/image" Target="../media/image37.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5.xml"/><Relationship Id="rId1" Type="http://schemas.openxmlformats.org/officeDocument/2006/relationships/tags" Target="../tags/tag135.xml"/><Relationship Id="rId4" Type="http://schemas.openxmlformats.org/officeDocument/2006/relationships/image" Target="../media/image38.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5.xml"/><Relationship Id="rId1" Type="http://schemas.openxmlformats.org/officeDocument/2006/relationships/tags" Target="../tags/tag136.xml"/><Relationship Id="rId4" Type="http://schemas.openxmlformats.org/officeDocument/2006/relationships/image" Target="../media/image39.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5.xml"/><Relationship Id="rId1" Type="http://schemas.openxmlformats.org/officeDocument/2006/relationships/tags" Target="../tags/tag137.xml"/><Relationship Id="rId4" Type="http://schemas.openxmlformats.org/officeDocument/2006/relationships/image" Target="../media/image40.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5.xml"/><Relationship Id="rId1" Type="http://schemas.openxmlformats.org/officeDocument/2006/relationships/tags" Target="../tags/tag138.xml"/><Relationship Id="rId4" Type="http://schemas.openxmlformats.org/officeDocument/2006/relationships/image" Target="../media/image41.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5.xml"/><Relationship Id="rId1" Type="http://schemas.openxmlformats.org/officeDocument/2006/relationships/tags" Target="../tags/tag139.xml"/><Relationship Id="rId4" Type="http://schemas.openxmlformats.org/officeDocument/2006/relationships/image" Target="../media/image4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7.emf"/></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5.xml"/><Relationship Id="rId1" Type="http://schemas.openxmlformats.org/officeDocument/2006/relationships/tags" Target="../tags/tag140.xml"/><Relationship Id="rId4" Type="http://schemas.openxmlformats.org/officeDocument/2006/relationships/image" Target="../media/image43.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Master" Target="../slideMasters/slideMaster5.xml"/><Relationship Id="rId1" Type="http://schemas.openxmlformats.org/officeDocument/2006/relationships/tags" Target="../tags/tag141.xml"/><Relationship Id="rId4" Type="http://schemas.openxmlformats.org/officeDocument/2006/relationships/image" Target="../media/image44.emf"/></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5.xml"/><Relationship Id="rId1" Type="http://schemas.openxmlformats.org/officeDocument/2006/relationships/tags" Target="../tags/tag142.xml"/><Relationship Id="rId5" Type="http://schemas.openxmlformats.org/officeDocument/2006/relationships/image" Target="../media/image46.png"/><Relationship Id="rId4" Type="http://schemas.openxmlformats.org/officeDocument/2006/relationships/image" Target="../media/image45.emf"/></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Master" Target="../slideMasters/slideMaster5.xml"/><Relationship Id="rId1" Type="http://schemas.openxmlformats.org/officeDocument/2006/relationships/tags" Target="../tags/tag143.xml"/><Relationship Id="rId4" Type="http://schemas.openxmlformats.org/officeDocument/2006/relationships/image" Target="../media/image47.emf"/></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Master" Target="../slideMasters/slideMaster5.xml"/><Relationship Id="rId1" Type="http://schemas.openxmlformats.org/officeDocument/2006/relationships/tags" Target="../tags/tag144.xml"/><Relationship Id="rId5" Type="http://schemas.openxmlformats.org/officeDocument/2006/relationships/image" Target="../media/image5.png"/><Relationship Id="rId4" Type="http://schemas.openxmlformats.org/officeDocument/2006/relationships/image" Target="../media/image48.emf"/></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Master" Target="../slideMasters/slideMaster6.xml"/><Relationship Id="rId1" Type="http://schemas.openxmlformats.org/officeDocument/2006/relationships/tags" Target="../tags/tag146.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Master" Target="../slideMasters/slideMaster6.xml"/><Relationship Id="rId1" Type="http://schemas.openxmlformats.org/officeDocument/2006/relationships/tags" Target="../tags/tag147.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6.xml"/><Relationship Id="rId1" Type="http://schemas.openxmlformats.org/officeDocument/2006/relationships/tags" Target="../tags/tag148.x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oleObject" Target="../embeddings/oleObject147.bin"/></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8.emf"/></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Master" Target="../slideMasters/slideMaster6.xml"/><Relationship Id="rId1" Type="http://schemas.openxmlformats.org/officeDocument/2006/relationships/tags" Target="../tags/tag149.xml"/><Relationship Id="rId4" Type="http://schemas.openxmlformats.org/officeDocument/2006/relationships/image" Target="../media/image9.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Master" Target="../slideMasters/slideMaster6.xml"/><Relationship Id="rId1" Type="http://schemas.openxmlformats.org/officeDocument/2006/relationships/tags" Target="../tags/tag150.xml"/><Relationship Id="rId4" Type="http://schemas.openxmlformats.org/officeDocument/2006/relationships/image" Target="../media/image10.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Master" Target="../slideMasters/slideMaster6.xml"/><Relationship Id="rId1" Type="http://schemas.openxmlformats.org/officeDocument/2006/relationships/tags" Target="../tags/tag151.xml"/><Relationship Id="rId4" Type="http://schemas.openxmlformats.org/officeDocument/2006/relationships/image" Target="../media/image11.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Master" Target="../slideMasters/slideMaster6.xml"/><Relationship Id="rId1" Type="http://schemas.openxmlformats.org/officeDocument/2006/relationships/tags" Target="../tags/tag152.xml"/><Relationship Id="rId4" Type="http://schemas.openxmlformats.org/officeDocument/2006/relationships/image" Target="../media/image12.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Master" Target="../slideMasters/slideMaster6.xml"/><Relationship Id="rId1" Type="http://schemas.openxmlformats.org/officeDocument/2006/relationships/tags" Target="../tags/tag153.xml"/><Relationship Id="rId4" Type="http://schemas.openxmlformats.org/officeDocument/2006/relationships/image" Target="../media/image13.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Master" Target="../slideMasters/slideMaster6.xml"/><Relationship Id="rId1" Type="http://schemas.openxmlformats.org/officeDocument/2006/relationships/tags" Target="../tags/tag154.xml"/><Relationship Id="rId4" Type="http://schemas.openxmlformats.org/officeDocument/2006/relationships/image" Target="../media/image14.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Master" Target="../slideMasters/slideMaster6.xml"/><Relationship Id="rId1" Type="http://schemas.openxmlformats.org/officeDocument/2006/relationships/tags" Target="../tags/tag155.xml"/><Relationship Id="rId4" Type="http://schemas.openxmlformats.org/officeDocument/2006/relationships/image" Target="../media/image15.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Master" Target="../slideMasters/slideMaster6.xml"/><Relationship Id="rId1" Type="http://schemas.openxmlformats.org/officeDocument/2006/relationships/tags" Target="../tags/tag156.xml"/><Relationship Id="rId4" Type="http://schemas.openxmlformats.org/officeDocument/2006/relationships/image" Target="../media/image16.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Master" Target="../slideMasters/slideMaster6.xml"/><Relationship Id="rId1" Type="http://schemas.openxmlformats.org/officeDocument/2006/relationships/tags" Target="../tags/tag157.xml"/><Relationship Id="rId4" Type="http://schemas.openxmlformats.org/officeDocument/2006/relationships/image" Target="../media/image17.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Master" Target="../slideMasters/slideMaster6.xml"/><Relationship Id="rId1" Type="http://schemas.openxmlformats.org/officeDocument/2006/relationships/tags" Target="../tags/tag158.xml"/><Relationship Id="rId4" Type="http://schemas.openxmlformats.org/officeDocument/2006/relationships/image" Target="../media/image18.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9.emf"/></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Master" Target="../slideMasters/slideMaster6.xml"/><Relationship Id="rId1" Type="http://schemas.openxmlformats.org/officeDocument/2006/relationships/tags" Target="../tags/tag159.xml"/><Relationship Id="rId4" Type="http://schemas.openxmlformats.org/officeDocument/2006/relationships/image" Target="../media/image19.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Master" Target="../slideMasters/slideMaster6.xml"/><Relationship Id="rId1" Type="http://schemas.openxmlformats.org/officeDocument/2006/relationships/tags" Target="../tags/tag160.xml"/><Relationship Id="rId4" Type="http://schemas.openxmlformats.org/officeDocument/2006/relationships/image" Target="../media/image20.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Master" Target="../slideMasters/slideMaster6.xml"/><Relationship Id="rId1" Type="http://schemas.openxmlformats.org/officeDocument/2006/relationships/tags" Target="../tags/tag161.xml"/><Relationship Id="rId4" Type="http://schemas.openxmlformats.org/officeDocument/2006/relationships/image" Target="../media/image21.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Master" Target="../slideMasters/slideMaster6.xml"/><Relationship Id="rId1" Type="http://schemas.openxmlformats.org/officeDocument/2006/relationships/tags" Target="../tags/tag162.xml"/><Relationship Id="rId4" Type="http://schemas.openxmlformats.org/officeDocument/2006/relationships/image" Target="../media/image22.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Master" Target="../slideMasters/slideMaster6.xml"/><Relationship Id="rId1" Type="http://schemas.openxmlformats.org/officeDocument/2006/relationships/tags" Target="../tags/tag163.xml"/><Relationship Id="rId5" Type="http://schemas.openxmlformats.org/officeDocument/2006/relationships/image" Target="../media/image24.emf"/><Relationship Id="rId4" Type="http://schemas.openxmlformats.org/officeDocument/2006/relationships/image" Target="../media/image23.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Master" Target="../slideMasters/slideMaster6.xml"/><Relationship Id="rId1" Type="http://schemas.openxmlformats.org/officeDocument/2006/relationships/tags" Target="../tags/tag164.xml"/><Relationship Id="rId4" Type="http://schemas.openxmlformats.org/officeDocument/2006/relationships/image" Target="../media/image25.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Master" Target="../slideMasters/slideMaster6.xml"/><Relationship Id="rId1" Type="http://schemas.openxmlformats.org/officeDocument/2006/relationships/tags" Target="../tags/tag165.xml"/><Relationship Id="rId4" Type="http://schemas.openxmlformats.org/officeDocument/2006/relationships/image" Target="../media/image26.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Master" Target="../slideMasters/slideMaster6.xml"/><Relationship Id="rId1" Type="http://schemas.openxmlformats.org/officeDocument/2006/relationships/tags" Target="../tags/tag166.xml"/><Relationship Id="rId4" Type="http://schemas.openxmlformats.org/officeDocument/2006/relationships/image" Target="../media/image27.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Master" Target="../slideMasters/slideMaster6.xml"/><Relationship Id="rId1" Type="http://schemas.openxmlformats.org/officeDocument/2006/relationships/tags" Target="../tags/tag167.xml"/><Relationship Id="rId4" Type="http://schemas.openxmlformats.org/officeDocument/2006/relationships/image" Target="../media/image28.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Master" Target="../slideMasters/slideMaster6.xml"/><Relationship Id="rId1" Type="http://schemas.openxmlformats.org/officeDocument/2006/relationships/tags" Target="../tags/tag168.xml"/><Relationship Id="rId4" Type="http://schemas.openxmlformats.org/officeDocument/2006/relationships/image" Target="../media/image29.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0.emf"/></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Master" Target="../slideMasters/slideMaster6.xml"/><Relationship Id="rId1" Type="http://schemas.openxmlformats.org/officeDocument/2006/relationships/tags" Target="../tags/tag169.xml"/><Relationship Id="rId4" Type="http://schemas.openxmlformats.org/officeDocument/2006/relationships/image" Target="../media/image30.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Master" Target="../slideMasters/slideMaster6.xml"/><Relationship Id="rId1" Type="http://schemas.openxmlformats.org/officeDocument/2006/relationships/tags" Target="../tags/tag170.xml"/><Relationship Id="rId4" Type="http://schemas.openxmlformats.org/officeDocument/2006/relationships/image" Target="../media/image31.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Master" Target="../slideMasters/slideMaster6.xml"/><Relationship Id="rId1" Type="http://schemas.openxmlformats.org/officeDocument/2006/relationships/tags" Target="../tags/tag171.xml"/><Relationship Id="rId4" Type="http://schemas.openxmlformats.org/officeDocument/2006/relationships/image" Target="../media/image32.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Master" Target="../slideMasters/slideMaster6.xml"/><Relationship Id="rId1" Type="http://schemas.openxmlformats.org/officeDocument/2006/relationships/tags" Target="../tags/tag172.xml"/><Relationship Id="rId4" Type="http://schemas.openxmlformats.org/officeDocument/2006/relationships/image" Target="../media/image33.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Master" Target="../slideMasters/slideMaster6.xml"/><Relationship Id="rId1" Type="http://schemas.openxmlformats.org/officeDocument/2006/relationships/tags" Target="../tags/tag173.xml"/><Relationship Id="rId4" Type="http://schemas.openxmlformats.org/officeDocument/2006/relationships/image" Target="../media/image34.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Master" Target="../slideMasters/slideMaster6.xml"/><Relationship Id="rId1" Type="http://schemas.openxmlformats.org/officeDocument/2006/relationships/tags" Target="../tags/tag174.xml"/><Relationship Id="rId4" Type="http://schemas.openxmlformats.org/officeDocument/2006/relationships/image" Target="../media/image35.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Master" Target="../slideMasters/slideMaster6.xml"/><Relationship Id="rId1" Type="http://schemas.openxmlformats.org/officeDocument/2006/relationships/tags" Target="../tags/tag175.xml"/><Relationship Id="rId4" Type="http://schemas.openxmlformats.org/officeDocument/2006/relationships/image" Target="../media/image36.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Master" Target="../slideMasters/slideMaster6.xml"/><Relationship Id="rId1" Type="http://schemas.openxmlformats.org/officeDocument/2006/relationships/tags" Target="../tags/tag176.xml"/><Relationship Id="rId4" Type="http://schemas.openxmlformats.org/officeDocument/2006/relationships/image" Target="../media/image37.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Master" Target="../slideMasters/slideMaster6.xml"/><Relationship Id="rId1" Type="http://schemas.openxmlformats.org/officeDocument/2006/relationships/tags" Target="../tags/tag177.xml"/><Relationship Id="rId4" Type="http://schemas.openxmlformats.org/officeDocument/2006/relationships/image" Target="../media/image38.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Master" Target="../slideMasters/slideMaster6.xml"/><Relationship Id="rId1" Type="http://schemas.openxmlformats.org/officeDocument/2006/relationships/tags" Target="../tags/tag178.xml"/><Relationship Id="rId4" Type="http://schemas.openxmlformats.org/officeDocument/2006/relationships/image" Target="../media/image39.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1.emf"/></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Master" Target="../slideMasters/slideMaster6.xml"/><Relationship Id="rId1" Type="http://schemas.openxmlformats.org/officeDocument/2006/relationships/tags" Target="../tags/tag179.xml"/><Relationship Id="rId4" Type="http://schemas.openxmlformats.org/officeDocument/2006/relationships/image" Target="../media/image40.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Master" Target="../slideMasters/slideMaster6.xml"/><Relationship Id="rId1" Type="http://schemas.openxmlformats.org/officeDocument/2006/relationships/tags" Target="../tags/tag180.xml"/><Relationship Id="rId4" Type="http://schemas.openxmlformats.org/officeDocument/2006/relationships/image" Target="../media/image41.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Master" Target="../slideMasters/slideMaster6.xml"/><Relationship Id="rId1" Type="http://schemas.openxmlformats.org/officeDocument/2006/relationships/tags" Target="../tags/tag181.xml"/><Relationship Id="rId4" Type="http://schemas.openxmlformats.org/officeDocument/2006/relationships/image" Target="../media/image42.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Master" Target="../slideMasters/slideMaster6.xml"/><Relationship Id="rId1" Type="http://schemas.openxmlformats.org/officeDocument/2006/relationships/tags" Target="../tags/tag182.xml"/><Relationship Id="rId4" Type="http://schemas.openxmlformats.org/officeDocument/2006/relationships/image" Target="../media/image43.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Master" Target="../slideMasters/slideMaster6.xml"/><Relationship Id="rId1" Type="http://schemas.openxmlformats.org/officeDocument/2006/relationships/tags" Target="../tags/tag183.xml"/><Relationship Id="rId4" Type="http://schemas.openxmlformats.org/officeDocument/2006/relationships/image" Target="../media/image44.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Master" Target="../slideMasters/slideMaster6.xml"/><Relationship Id="rId1" Type="http://schemas.openxmlformats.org/officeDocument/2006/relationships/tags" Target="../tags/tag184.xml"/><Relationship Id="rId5" Type="http://schemas.openxmlformats.org/officeDocument/2006/relationships/image" Target="../media/image46.png"/><Relationship Id="rId4" Type="http://schemas.openxmlformats.org/officeDocument/2006/relationships/image" Target="../media/image45.emf"/></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Master" Target="../slideMasters/slideMaster6.xml"/><Relationship Id="rId1" Type="http://schemas.openxmlformats.org/officeDocument/2006/relationships/tags" Target="../tags/tag185.xml"/><Relationship Id="rId4" Type="http://schemas.openxmlformats.org/officeDocument/2006/relationships/image" Target="../media/image47.emf"/></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Master" Target="../slideMasters/slideMaster6.xml"/><Relationship Id="rId1" Type="http://schemas.openxmlformats.org/officeDocument/2006/relationships/tags" Target="../tags/tag186.xml"/><Relationship Id="rId5" Type="http://schemas.openxmlformats.org/officeDocument/2006/relationships/image" Target="../media/image5.png"/><Relationship Id="rId4" Type="http://schemas.openxmlformats.org/officeDocument/2006/relationships/image" Target="../media/image48.emf"/></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Master" Target="../slideMasters/slideMaster7.xml"/><Relationship Id="rId1" Type="http://schemas.openxmlformats.org/officeDocument/2006/relationships/tags" Target="../tags/tag188.xml"/><Relationship Id="rId5" Type="http://schemas.openxmlformats.org/officeDocument/2006/relationships/image" Target="../media/image51.png"/><Relationship Id="rId4" Type="http://schemas.openxmlformats.org/officeDocument/2006/relationships/image" Target="../media/image70.emf"/></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2.emf"/></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Master" Target="../slideMasters/slideMaster7.xml"/><Relationship Id="rId1" Type="http://schemas.openxmlformats.org/officeDocument/2006/relationships/tags" Target="../tags/tag189.xml"/><Relationship Id="rId5" Type="http://schemas.openxmlformats.org/officeDocument/2006/relationships/image" Target="../media/image51.png"/><Relationship Id="rId4" Type="http://schemas.openxmlformats.org/officeDocument/2006/relationships/image" Target="../media/image6.emf"/></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Master" Target="../slideMasters/slideMaster7.xml"/><Relationship Id="rId1" Type="http://schemas.openxmlformats.org/officeDocument/2006/relationships/tags" Target="../tags/tag190.xml"/><Relationship Id="rId6" Type="http://schemas.openxmlformats.org/officeDocument/2006/relationships/image" Target="../media/image50.png"/><Relationship Id="rId5" Type="http://schemas.openxmlformats.org/officeDocument/2006/relationships/image" Target="../media/image8.emf"/><Relationship Id="rId4" Type="http://schemas.openxmlformats.org/officeDocument/2006/relationships/oleObject" Target="../embeddings/oleObject189.bin"/></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190.bin"/><Relationship Id="rId2" Type="http://schemas.openxmlformats.org/officeDocument/2006/relationships/slideMaster" Target="../slideMasters/slideMaster7.xml"/><Relationship Id="rId1" Type="http://schemas.openxmlformats.org/officeDocument/2006/relationships/tags" Target="../tags/tag191.xml"/><Relationship Id="rId4" Type="http://schemas.openxmlformats.org/officeDocument/2006/relationships/image" Target="../media/image74.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Master" Target="../slideMasters/slideMaster7.xml"/><Relationship Id="rId1" Type="http://schemas.openxmlformats.org/officeDocument/2006/relationships/tags" Target="../tags/tag192.xml"/><Relationship Id="rId4" Type="http://schemas.openxmlformats.org/officeDocument/2006/relationships/image" Target="../media/image75.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Master" Target="../slideMasters/slideMaster7.xml"/><Relationship Id="rId1" Type="http://schemas.openxmlformats.org/officeDocument/2006/relationships/tags" Target="../tags/tag193.xml"/><Relationship Id="rId4" Type="http://schemas.openxmlformats.org/officeDocument/2006/relationships/image" Target="../media/image76.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Master" Target="../slideMasters/slideMaster7.xml"/><Relationship Id="rId1" Type="http://schemas.openxmlformats.org/officeDocument/2006/relationships/tags" Target="../tags/tag194.xml"/><Relationship Id="rId4" Type="http://schemas.openxmlformats.org/officeDocument/2006/relationships/image" Target="../media/image77.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Master" Target="../slideMasters/slideMaster7.xml"/><Relationship Id="rId1" Type="http://schemas.openxmlformats.org/officeDocument/2006/relationships/tags" Target="../tags/tag195.xml"/><Relationship Id="rId4" Type="http://schemas.openxmlformats.org/officeDocument/2006/relationships/image" Target="../media/image78.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Master" Target="../slideMasters/slideMaster7.xml"/><Relationship Id="rId1" Type="http://schemas.openxmlformats.org/officeDocument/2006/relationships/tags" Target="../tags/tag196.xml"/><Relationship Id="rId4" Type="http://schemas.openxmlformats.org/officeDocument/2006/relationships/image" Target="../media/image71.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Master" Target="../slideMasters/slideMaster7.xml"/><Relationship Id="rId1" Type="http://schemas.openxmlformats.org/officeDocument/2006/relationships/tags" Target="../tags/tag197.xml"/><Relationship Id="rId5" Type="http://schemas.openxmlformats.org/officeDocument/2006/relationships/image" Target="../media/image51.png"/><Relationship Id="rId4" Type="http://schemas.openxmlformats.org/officeDocument/2006/relationships/image" Target="../media/image79.emf"/></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24.emf"/><Relationship Id="rId4" Type="http://schemas.openxmlformats.org/officeDocument/2006/relationships/image" Target="../media/image23.emf"/></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198.bin"/><Relationship Id="rId2" Type="http://schemas.openxmlformats.org/officeDocument/2006/relationships/slideMaster" Target="../slideMasters/slideMaster8.xml"/><Relationship Id="rId1" Type="http://schemas.openxmlformats.org/officeDocument/2006/relationships/tags" Target="../tags/tag199.xml"/><Relationship Id="rId5" Type="http://schemas.openxmlformats.org/officeDocument/2006/relationships/image" Target="../media/image51.png"/><Relationship Id="rId4" Type="http://schemas.openxmlformats.org/officeDocument/2006/relationships/image" Target="../media/image70.emf"/></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8.xml"/><Relationship Id="rId1" Type="http://schemas.openxmlformats.org/officeDocument/2006/relationships/tags" Target="../tags/tag200.xml"/><Relationship Id="rId5" Type="http://schemas.openxmlformats.org/officeDocument/2006/relationships/image" Target="../media/image6.emf"/><Relationship Id="rId4" Type="http://schemas.openxmlformats.org/officeDocument/2006/relationships/oleObject" Target="../embeddings/oleObject199.bin"/></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8.xml"/><Relationship Id="rId1" Type="http://schemas.openxmlformats.org/officeDocument/2006/relationships/tags" Target="../tags/tag201.xml"/><Relationship Id="rId5" Type="http://schemas.openxmlformats.org/officeDocument/2006/relationships/image" Target="../media/image6.emf"/><Relationship Id="rId4" Type="http://schemas.openxmlformats.org/officeDocument/2006/relationships/oleObject" Target="../embeddings/oleObject200.bin"/></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8.xml"/><Relationship Id="rId1" Type="http://schemas.openxmlformats.org/officeDocument/2006/relationships/tags" Target="../tags/tag202.xml"/><Relationship Id="rId5" Type="http://schemas.openxmlformats.org/officeDocument/2006/relationships/image" Target="../media/image6.emf"/><Relationship Id="rId4" Type="http://schemas.openxmlformats.org/officeDocument/2006/relationships/oleObject" Target="../embeddings/oleObject201.bin"/></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8.xml"/><Relationship Id="rId1" Type="http://schemas.openxmlformats.org/officeDocument/2006/relationships/tags" Target="../tags/tag203.xml"/><Relationship Id="rId5" Type="http://schemas.openxmlformats.org/officeDocument/2006/relationships/image" Target="../media/image6.emf"/><Relationship Id="rId4" Type="http://schemas.openxmlformats.org/officeDocument/2006/relationships/oleObject" Target="../embeddings/oleObject202.bin"/></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8.xml"/><Relationship Id="rId1" Type="http://schemas.openxmlformats.org/officeDocument/2006/relationships/tags" Target="../tags/tag204.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203.bin"/></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8.xml"/><Relationship Id="rId1" Type="http://schemas.openxmlformats.org/officeDocument/2006/relationships/tags" Target="../tags/tag205.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204.bin"/></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8.xml"/><Relationship Id="rId1" Type="http://schemas.openxmlformats.org/officeDocument/2006/relationships/tags" Target="../tags/tag206.xml"/><Relationship Id="rId6" Type="http://schemas.openxmlformats.org/officeDocument/2006/relationships/image" Target="../media/image6.emf"/><Relationship Id="rId5" Type="http://schemas.openxmlformats.org/officeDocument/2006/relationships/oleObject" Target="../embeddings/oleObject205.bin"/><Relationship Id="rId4" Type="http://schemas.openxmlformats.org/officeDocument/2006/relationships/image" Target="../media/image54.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8.xml"/><Relationship Id="rId1" Type="http://schemas.openxmlformats.org/officeDocument/2006/relationships/tags" Target="../tags/tag207.xml"/><Relationship Id="rId6" Type="http://schemas.openxmlformats.org/officeDocument/2006/relationships/image" Target="../media/image50.png"/><Relationship Id="rId5" Type="http://schemas.openxmlformats.org/officeDocument/2006/relationships/image" Target="../media/image56.emf"/><Relationship Id="rId4" Type="http://schemas.openxmlformats.org/officeDocument/2006/relationships/oleObject" Target="../embeddings/oleObject206.bin"/></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Master" Target="../slideMasters/slideMaster8.xml"/><Relationship Id="rId1" Type="http://schemas.openxmlformats.org/officeDocument/2006/relationships/tags" Target="../tags/tag208.xml"/><Relationship Id="rId4" Type="http://schemas.openxmlformats.org/officeDocument/2006/relationships/image" Target="../media/image57.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5.emf"/></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Master" Target="../slideMasters/slideMaster8.xml"/><Relationship Id="rId1" Type="http://schemas.openxmlformats.org/officeDocument/2006/relationships/tags" Target="../tags/tag209.xml"/><Relationship Id="rId4" Type="http://schemas.openxmlformats.org/officeDocument/2006/relationships/image" Target="../media/image58.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Master" Target="../slideMasters/slideMaster8.xml"/><Relationship Id="rId1" Type="http://schemas.openxmlformats.org/officeDocument/2006/relationships/tags" Target="../tags/tag210.xml"/><Relationship Id="rId4" Type="http://schemas.openxmlformats.org/officeDocument/2006/relationships/image" Target="../media/image59.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Master" Target="../slideMasters/slideMaster8.xml"/><Relationship Id="rId1" Type="http://schemas.openxmlformats.org/officeDocument/2006/relationships/tags" Target="../tags/tag211.xml"/><Relationship Id="rId4" Type="http://schemas.openxmlformats.org/officeDocument/2006/relationships/image" Target="../media/image60.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Master" Target="../slideMasters/slideMaster8.xml"/><Relationship Id="rId1" Type="http://schemas.openxmlformats.org/officeDocument/2006/relationships/tags" Target="../tags/tag212.xml"/><Relationship Id="rId5" Type="http://schemas.openxmlformats.org/officeDocument/2006/relationships/image" Target="../media/image62.png"/><Relationship Id="rId4" Type="http://schemas.openxmlformats.org/officeDocument/2006/relationships/image" Target="../media/image61.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Master" Target="../slideMasters/slideMaster8.xml"/><Relationship Id="rId1" Type="http://schemas.openxmlformats.org/officeDocument/2006/relationships/tags" Target="../tags/tag213.xml"/><Relationship Id="rId4" Type="http://schemas.openxmlformats.org/officeDocument/2006/relationships/image" Target="../media/image63.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Master" Target="../slideMasters/slideMaster8.xml"/><Relationship Id="rId1" Type="http://schemas.openxmlformats.org/officeDocument/2006/relationships/tags" Target="../tags/tag214.xml"/><Relationship Id="rId4" Type="http://schemas.openxmlformats.org/officeDocument/2006/relationships/image" Target="../media/image64.emf"/></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Master" Target="../slideMasters/slideMaster8.xml"/><Relationship Id="rId1" Type="http://schemas.openxmlformats.org/officeDocument/2006/relationships/tags" Target="../tags/tag215.xml"/><Relationship Id="rId4" Type="http://schemas.openxmlformats.org/officeDocument/2006/relationships/image" Target="../media/image65.emf"/></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Master" Target="../slideMasters/slideMaster8.xml"/><Relationship Id="rId1" Type="http://schemas.openxmlformats.org/officeDocument/2006/relationships/tags" Target="../tags/tag216.xml"/><Relationship Id="rId4" Type="http://schemas.openxmlformats.org/officeDocument/2006/relationships/image" Target="../media/image66.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216.bin"/><Relationship Id="rId2" Type="http://schemas.openxmlformats.org/officeDocument/2006/relationships/slideMaster" Target="../slideMasters/slideMaster8.xml"/><Relationship Id="rId1" Type="http://schemas.openxmlformats.org/officeDocument/2006/relationships/tags" Target="../tags/tag217.xml"/><Relationship Id="rId5" Type="http://schemas.openxmlformats.org/officeDocument/2006/relationships/image" Target="../media/image68.png"/><Relationship Id="rId4" Type="http://schemas.openxmlformats.org/officeDocument/2006/relationships/image" Target="../media/image67.emf"/></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Master" Target="../slideMasters/slideMaster8.xml"/><Relationship Id="rId1" Type="http://schemas.openxmlformats.org/officeDocument/2006/relationships/tags" Target="../tags/tag218.xml"/><Relationship Id="rId5" Type="http://schemas.openxmlformats.org/officeDocument/2006/relationships/image" Target="../media/image51.png"/><Relationship Id="rId4" Type="http://schemas.openxmlformats.org/officeDocument/2006/relationships/image" Target="../media/image69.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6.emf"/></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Master" Target="../slideMasters/slideMaster8.xml"/><Relationship Id="rId1" Type="http://schemas.openxmlformats.org/officeDocument/2006/relationships/tags" Target="../tags/tag219.xml"/><Relationship Id="rId4" Type="http://schemas.openxmlformats.org/officeDocument/2006/relationships/image" Target="../media/image71.emf"/></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Master" Target="../slideMasters/slideMaster8.xml"/><Relationship Id="rId1" Type="http://schemas.openxmlformats.org/officeDocument/2006/relationships/tags" Target="../tags/tag220.xml"/><Relationship Id="rId5" Type="http://schemas.openxmlformats.org/officeDocument/2006/relationships/image" Target="../media/image51.png"/><Relationship Id="rId4" Type="http://schemas.openxmlformats.org/officeDocument/2006/relationships/image" Target="../media/image79.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7.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8.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9.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0.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5.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36.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37.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38.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39.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0.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4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44.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46.png"/><Relationship Id="rId4" Type="http://schemas.openxmlformats.org/officeDocument/2006/relationships/image" Target="../media/image45.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47.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5.png"/><Relationship Id="rId4" Type="http://schemas.openxmlformats.org/officeDocument/2006/relationships/image" Target="../media/image48.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51.png"/><Relationship Id="rId4" Type="http://schemas.openxmlformats.org/officeDocument/2006/relationships/image" Target="../media/image6.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6.emf"/><Relationship Id="rId4" Type="http://schemas.openxmlformats.org/officeDocument/2006/relationships/oleObject" Target="../embeddings/oleObject45.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8.xml"/><Relationship Id="rId5" Type="http://schemas.openxmlformats.org/officeDocument/2006/relationships/image" Target="../media/image6.emf"/><Relationship Id="rId4" Type="http://schemas.openxmlformats.org/officeDocument/2006/relationships/oleObject" Target="../embeddings/oleObject47.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2.xml"/><Relationship Id="rId1" Type="http://schemas.openxmlformats.org/officeDocument/2006/relationships/tags" Target="../tags/tag50.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49.bin"/></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51.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50.bin"/></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52.xml"/><Relationship Id="rId6" Type="http://schemas.openxmlformats.org/officeDocument/2006/relationships/image" Target="../media/image6.emf"/><Relationship Id="rId5" Type="http://schemas.openxmlformats.org/officeDocument/2006/relationships/oleObject" Target="../embeddings/oleObject51.bin"/><Relationship Id="rId4" Type="http://schemas.openxmlformats.org/officeDocument/2006/relationships/image" Target="../media/image5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2.xml"/><Relationship Id="rId1" Type="http://schemas.openxmlformats.org/officeDocument/2006/relationships/tags" Target="../tags/tag53.xml"/><Relationship Id="rId6" Type="http://schemas.openxmlformats.org/officeDocument/2006/relationships/image" Target="../media/image50.png"/><Relationship Id="rId5" Type="http://schemas.openxmlformats.org/officeDocument/2006/relationships/image" Target="../media/image56.emf"/><Relationship Id="rId4" Type="http://schemas.openxmlformats.org/officeDocument/2006/relationships/oleObject" Target="../embeddings/oleObject52.bin"/></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4.xml"/><Relationship Id="rId4" Type="http://schemas.openxmlformats.org/officeDocument/2006/relationships/image" Target="../media/image57.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55.xml"/><Relationship Id="rId4" Type="http://schemas.openxmlformats.org/officeDocument/2006/relationships/image" Target="../media/image58.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56.xml"/><Relationship Id="rId4" Type="http://schemas.openxmlformats.org/officeDocument/2006/relationships/image" Target="../media/image59.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60.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58.xml"/><Relationship Id="rId5" Type="http://schemas.openxmlformats.org/officeDocument/2006/relationships/image" Target="../media/image62.png"/><Relationship Id="rId4" Type="http://schemas.openxmlformats.org/officeDocument/2006/relationships/image" Target="../media/image6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4" Type="http://schemas.openxmlformats.org/officeDocument/2006/relationships/image" Target="../media/image6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9.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4" Type="http://schemas.openxmlformats.org/officeDocument/2006/relationships/image" Target="../media/image64.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4" Type="http://schemas.openxmlformats.org/officeDocument/2006/relationships/image" Target="../media/image65.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4" Type="http://schemas.openxmlformats.org/officeDocument/2006/relationships/image" Target="../media/image66.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3.xml"/><Relationship Id="rId5" Type="http://schemas.openxmlformats.org/officeDocument/2006/relationships/image" Target="../media/image68.png"/><Relationship Id="rId4" Type="http://schemas.openxmlformats.org/officeDocument/2006/relationships/image" Target="../media/image67.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51.png"/><Relationship Id="rId4" Type="http://schemas.openxmlformats.org/officeDocument/2006/relationships/image" Target="../media/image69.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65.xml"/><Relationship Id="rId5" Type="http://schemas.openxmlformats.org/officeDocument/2006/relationships/image" Target="../media/image51.png"/><Relationship Id="rId4" Type="http://schemas.openxmlformats.org/officeDocument/2006/relationships/image" Target="../media/image70.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66.xml"/><Relationship Id="rId5" Type="http://schemas.openxmlformats.org/officeDocument/2006/relationships/image" Target="../media/image50.png"/><Relationship Id="rId4" Type="http://schemas.openxmlformats.org/officeDocument/2006/relationships/image" Target="../media/image7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3.xml"/><Relationship Id="rId1" Type="http://schemas.openxmlformats.org/officeDocument/2006/relationships/tags" Target="../tags/tag68.xml"/><Relationship Id="rId5" Type="http://schemas.openxmlformats.org/officeDocument/2006/relationships/image" Target="../media/image51.png"/><Relationship Id="rId4" Type="http://schemas.openxmlformats.org/officeDocument/2006/relationships/image" Target="../media/image70.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3.xml"/><Relationship Id="rId1" Type="http://schemas.openxmlformats.org/officeDocument/2006/relationships/tags" Target="../tags/tag69.xml"/><Relationship Id="rId5" Type="http://schemas.openxmlformats.org/officeDocument/2006/relationships/image" Target="../media/image51.png"/><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0.emf"/></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Master" Target="../slideMasters/slideMaster3.xml"/><Relationship Id="rId1" Type="http://schemas.openxmlformats.org/officeDocument/2006/relationships/tags" Target="../tags/tag70.xml"/><Relationship Id="rId6" Type="http://schemas.openxmlformats.org/officeDocument/2006/relationships/image" Target="../media/image50.png"/><Relationship Id="rId5" Type="http://schemas.openxmlformats.org/officeDocument/2006/relationships/image" Target="../media/image8.emf"/><Relationship Id="rId4" Type="http://schemas.openxmlformats.org/officeDocument/2006/relationships/oleObject" Target="../embeddings/oleObject69.bin"/></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3.xml"/><Relationship Id="rId1" Type="http://schemas.openxmlformats.org/officeDocument/2006/relationships/tags" Target="../tags/tag71.xml"/><Relationship Id="rId4" Type="http://schemas.openxmlformats.org/officeDocument/2006/relationships/image" Target="../media/image74.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3.xml"/><Relationship Id="rId1" Type="http://schemas.openxmlformats.org/officeDocument/2006/relationships/tags" Target="../tags/tag72.xml"/><Relationship Id="rId4" Type="http://schemas.openxmlformats.org/officeDocument/2006/relationships/image" Target="../media/image75.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3.xml"/><Relationship Id="rId1" Type="http://schemas.openxmlformats.org/officeDocument/2006/relationships/tags" Target="../tags/tag73.xml"/><Relationship Id="rId4" Type="http://schemas.openxmlformats.org/officeDocument/2006/relationships/image" Target="../media/image76.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3.xml"/><Relationship Id="rId1" Type="http://schemas.openxmlformats.org/officeDocument/2006/relationships/tags" Target="../tags/tag74.xml"/><Relationship Id="rId4" Type="http://schemas.openxmlformats.org/officeDocument/2006/relationships/image" Target="../media/image77.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3.xml"/><Relationship Id="rId1" Type="http://schemas.openxmlformats.org/officeDocument/2006/relationships/tags" Target="../tags/tag75.xml"/><Relationship Id="rId4" Type="http://schemas.openxmlformats.org/officeDocument/2006/relationships/image" Target="../media/image78.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3.xml"/><Relationship Id="rId1" Type="http://schemas.openxmlformats.org/officeDocument/2006/relationships/tags" Target="../tags/tag76.xml"/><Relationship Id="rId4" Type="http://schemas.openxmlformats.org/officeDocument/2006/relationships/image" Target="../media/image7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3.xml"/><Relationship Id="rId1" Type="http://schemas.openxmlformats.org/officeDocument/2006/relationships/tags" Target="../tags/tag77.xml"/><Relationship Id="rId5" Type="http://schemas.openxmlformats.org/officeDocument/2006/relationships/image" Target="../media/image51.png"/><Relationship Id="rId4" Type="http://schemas.openxmlformats.org/officeDocument/2006/relationships/image" Target="../media/image79.emf"/></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4.xml"/><Relationship Id="rId1" Type="http://schemas.openxmlformats.org/officeDocument/2006/relationships/tags" Target="../tags/tag79.xml"/><Relationship Id="rId5" Type="http://schemas.openxmlformats.org/officeDocument/2006/relationships/image" Target="../media/image51.png"/><Relationship Id="rId4" Type="http://schemas.openxmlformats.org/officeDocument/2006/relationships/image" Target="../media/image70.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1.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4.xml"/><Relationship Id="rId1" Type="http://schemas.openxmlformats.org/officeDocument/2006/relationships/tags" Target="../tags/tag80.xml"/><Relationship Id="rId5" Type="http://schemas.openxmlformats.org/officeDocument/2006/relationships/image" Target="../media/image51.png"/><Relationship Id="rId4" Type="http://schemas.openxmlformats.org/officeDocument/2006/relationships/image" Target="../media/image6.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4.xml"/><Relationship Id="rId1" Type="http://schemas.openxmlformats.org/officeDocument/2006/relationships/tags" Target="../tags/tag81.xml"/><Relationship Id="rId5" Type="http://schemas.openxmlformats.org/officeDocument/2006/relationships/image" Target="../media/image6.emf"/><Relationship Id="rId4" Type="http://schemas.openxmlformats.org/officeDocument/2006/relationships/oleObject" Target="../embeddings/oleObject80.bin"/></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4.xml"/><Relationship Id="rId1" Type="http://schemas.openxmlformats.org/officeDocument/2006/relationships/tags" Target="../tags/tag82.xml"/><Relationship Id="rId5" Type="http://schemas.openxmlformats.org/officeDocument/2006/relationships/image" Target="../media/image6.emf"/><Relationship Id="rId4" Type="http://schemas.openxmlformats.org/officeDocument/2006/relationships/oleObject" Target="../embeddings/oleObject81.bin"/></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4.xml"/><Relationship Id="rId1" Type="http://schemas.openxmlformats.org/officeDocument/2006/relationships/tags" Target="../tags/tag83.xml"/><Relationship Id="rId5" Type="http://schemas.openxmlformats.org/officeDocument/2006/relationships/image" Target="../media/image6.emf"/><Relationship Id="rId4" Type="http://schemas.openxmlformats.org/officeDocument/2006/relationships/oleObject" Target="../embeddings/oleObject82.bin"/></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4.xml"/><Relationship Id="rId1" Type="http://schemas.openxmlformats.org/officeDocument/2006/relationships/tags" Target="../tags/tag84.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83.bin"/></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4.xml"/><Relationship Id="rId1" Type="http://schemas.openxmlformats.org/officeDocument/2006/relationships/tags" Target="../tags/tag85.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84.bin"/></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4.xml"/><Relationship Id="rId1" Type="http://schemas.openxmlformats.org/officeDocument/2006/relationships/tags" Target="../tags/tag86.xml"/><Relationship Id="rId6" Type="http://schemas.openxmlformats.org/officeDocument/2006/relationships/image" Target="../media/image6.emf"/><Relationship Id="rId5" Type="http://schemas.openxmlformats.org/officeDocument/2006/relationships/oleObject" Target="../embeddings/oleObject85.bin"/><Relationship Id="rId4" Type="http://schemas.openxmlformats.org/officeDocument/2006/relationships/image" Target="../media/image80.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4.xml"/><Relationship Id="rId1" Type="http://schemas.openxmlformats.org/officeDocument/2006/relationships/tags" Target="../tags/tag87.xml"/><Relationship Id="rId6" Type="http://schemas.openxmlformats.org/officeDocument/2006/relationships/image" Target="../media/image50.png"/><Relationship Id="rId5" Type="http://schemas.openxmlformats.org/officeDocument/2006/relationships/image" Target="../media/image56.emf"/><Relationship Id="rId4" Type="http://schemas.openxmlformats.org/officeDocument/2006/relationships/oleObject" Target="../embeddings/oleObject86.bin"/></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4.xml"/><Relationship Id="rId1" Type="http://schemas.openxmlformats.org/officeDocument/2006/relationships/tags" Target="../tags/tag88.xml"/><Relationship Id="rId4" Type="http://schemas.openxmlformats.org/officeDocument/2006/relationships/image" Target="../media/image57.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4.xml"/><Relationship Id="rId1" Type="http://schemas.openxmlformats.org/officeDocument/2006/relationships/tags" Target="../tags/tag89.xml"/><Relationship Id="rId4" Type="http://schemas.openxmlformats.org/officeDocument/2006/relationships/image" Target="../media/image58.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2.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4.xml"/><Relationship Id="rId1" Type="http://schemas.openxmlformats.org/officeDocument/2006/relationships/tags" Target="../tags/tag90.xml"/><Relationship Id="rId4" Type="http://schemas.openxmlformats.org/officeDocument/2006/relationships/image" Target="../media/image59.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4.xml"/><Relationship Id="rId1" Type="http://schemas.openxmlformats.org/officeDocument/2006/relationships/tags" Target="../tags/tag91.xml"/><Relationship Id="rId4" Type="http://schemas.openxmlformats.org/officeDocument/2006/relationships/image" Target="../media/image60.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4.xml"/><Relationship Id="rId1" Type="http://schemas.openxmlformats.org/officeDocument/2006/relationships/tags" Target="../tags/tag92.xml"/><Relationship Id="rId5" Type="http://schemas.openxmlformats.org/officeDocument/2006/relationships/image" Target="../media/image62.png"/><Relationship Id="rId4" Type="http://schemas.openxmlformats.org/officeDocument/2006/relationships/image" Target="../media/image6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4.xml"/><Relationship Id="rId1" Type="http://schemas.openxmlformats.org/officeDocument/2006/relationships/tags" Target="../tags/tag93.xml"/><Relationship Id="rId4" Type="http://schemas.openxmlformats.org/officeDocument/2006/relationships/image" Target="../media/image63.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4.xml"/><Relationship Id="rId1" Type="http://schemas.openxmlformats.org/officeDocument/2006/relationships/tags" Target="../tags/tag94.xml"/><Relationship Id="rId4" Type="http://schemas.openxmlformats.org/officeDocument/2006/relationships/image" Target="../media/image64.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4.xml"/><Relationship Id="rId1" Type="http://schemas.openxmlformats.org/officeDocument/2006/relationships/tags" Target="../tags/tag95.xml"/><Relationship Id="rId4" Type="http://schemas.openxmlformats.org/officeDocument/2006/relationships/image" Target="../media/image65.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4.xml"/><Relationship Id="rId1" Type="http://schemas.openxmlformats.org/officeDocument/2006/relationships/tags" Target="../tags/tag96.xml"/><Relationship Id="rId4" Type="http://schemas.openxmlformats.org/officeDocument/2006/relationships/image" Target="../media/image66.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4.xml"/><Relationship Id="rId1" Type="http://schemas.openxmlformats.org/officeDocument/2006/relationships/tags" Target="../tags/tag97.xml"/><Relationship Id="rId5" Type="http://schemas.openxmlformats.org/officeDocument/2006/relationships/image" Target="../media/image68.png"/><Relationship Id="rId4" Type="http://schemas.openxmlformats.org/officeDocument/2006/relationships/image" Target="../media/image67.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4.xml"/><Relationship Id="rId1" Type="http://schemas.openxmlformats.org/officeDocument/2006/relationships/tags" Target="../tags/tag98.xml"/><Relationship Id="rId5" Type="http://schemas.openxmlformats.org/officeDocument/2006/relationships/image" Target="../media/image51.png"/><Relationship Id="rId4" Type="http://schemas.openxmlformats.org/officeDocument/2006/relationships/image" Target="../media/image69.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4.xml"/><Relationship Id="rId1" Type="http://schemas.openxmlformats.org/officeDocument/2006/relationships/tags" Target="../tags/tag99.xml"/><Relationship Id="rId4" Type="http://schemas.openxmlformats.org/officeDocument/2006/relationships/image" Target="../media/image7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8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
        <p:nvSpPr>
          <p:cNvPr id="14" name="Subtitle 2">
            <a:extLst>
              <a:ext uri="{FF2B5EF4-FFF2-40B4-BE49-F238E27FC236}">
                <a16:creationId xmlns:a16="http://schemas.microsoft.com/office/drawing/2014/main" id="{1E76D2B6-886A-D942-BDFF-C1382F88BE2C}"/>
              </a:ext>
            </a:extLst>
          </p:cNvPr>
          <p:cNvSpPr txBox="1">
            <a:spLocks/>
          </p:cNvSpPr>
          <p:nvPr userDrawn="1"/>
        </p:nvSpPr>
        <p:spPr>
          <a:xfrm>
            <a:off x="11776593" y="94970"/>
            <a:ext cx="2662544" cy="328464"/>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0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0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1917"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A4FB5A2-CCC5-014E-9AAD-FADA8079111E}"/>
              </a:ext>
            </a:extLst>
          </p:cNvPr>
          <p:cNvSpPr/>
          <p:nvPr userDrawn="1"/>
        </p:nvSpPr>
        <p:spPr>
          <a:xfrm>
            <a:off x="247135" y="7371468"/>
            <a:ext cx="1767016" cy="6727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8884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B97B56E9-8CE9-3E43-965E-7239510D2869}"/>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8348672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15967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6" name="Picture 25">
            <a:extLst>
              <a:ext uri="{FF2B5EF4-FFF2-40B4-BE49-F238E27FC236}">
                <a16:creationId xmlns:a16="http://schemas.microsoft.com/office/drawing/2014/main" id="{3DFE6861-4407-D74D-B0E1-54FDF11B6CF2}"/>
              </a:ext>
            </a:extLst>
          </p:cNvPr>
          <p:cNvPicPr>
            <a:picLocks noChangeAspect="1"/>
          </p:cNvPicPr>
          <p:nvPr userDrawn="1"/>
        </p:nvPicPr>
        <p:blipFill>
          <a:blip r:embed="rId5"/>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682D8BD7-C399-404E-8FF1-19B65B7D1F1E}"/>
              </a:ext>
            </a:extLst>
          </p:cNvPr>
          <p:cNvPicPr>
            <a:picLocks noChangeAspect="1"/>
          </p:cNvPicPr>
          <p:nvPr userDrawn="1"/>
        </p:nvPicPr>
        <p:blipFill>
          <a:blip r:embed="rId5"/>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486592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21500DCA-730C-3E44-B815-0E205F0A2EB3}"/>
              </a:ext>
            </a:extLst>
          </p:cNvPr>
          <p:cNvSpPr/>
          <p:nvPr userDrawn="1"/>
        </p:nvSpPr>
        <p:spPr>
          <a:xfrm>
            <a:off x="241300" y="7404100"/>
            <a:ext cx="1587500" cy="558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4159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1" i="0">
                <a:solidFill>
                  <a:schemeClr val="bg1"/>
                </a:solidFill>
                <a:latin typeface="Segoe UI"/>
                <a:cs typeface="Segoe UI"/>
              </a:defRPr>
            </a:lvl1pPr>
          </a:lstStyle>
          <a:p>
            <a:pPr marL="12700">
              <a:lnSpc>
                <a:spcPct val="100000"/>
              </a:lnSpc>
              <a:spcBef>
                <a:spcPts val="180"/>
              </a:spcBef>
            </a:pPr>
            <a:r>
              <a:rPr spc="-20" dirty="0"/>
              <a:t>Helping </a:t>
            </a:r>
            <a:r>
              <a:rPr spc="-25" dirty="0"/>
              <a:t>women </a:t>
            </a:r>
            <a:r>
              <a:rPr spc="-20" dirty="0"/>
              <a:t>save for </a:t>
            </a:r>
            <a:r>
              <a:rPr dirty="0"/>
              <a:t>a </a:t>
            </a:r>
            <a:r>
              <a:rPr spc="-20" dirty="0"/>
              <a:t>long </a:t>
            </a:r>
            <a:r>
              <a:rPr spc="-25" dirty="0"/>
              <a:t>and </a:t>
            </a:r>
            <a:r>
              <a:rPr spc="-20" dirty="0"/>
              <a:t>secure retirement </a:t>
            </a:r>
            <a:r>
              <a:rPr dirty="0">
                <a:latin typeface="Arial"/>
                <a:cs typeface="Arial"/>
              </a:rPr>
              <a:t>–</a:t>
            </a:r>
            <a:r>
              <a:rPr spc="-190" dirty="0">
                <a:latin typeface="Arial"/>
                <a:cs typeface="Arial"/>
              </a:rPr>
              <a:t> </a:t>
            </a:r>
            <a:r>
              <a:rPr spc="-25" dirty="0"/>
              <a:t>Month </a:t>
            </a:r>
            <a:r>
              <a:rPr spc="-20" dirty="0"/>
              <a:t>00, </a:t>
            </a:r>
            <a:r>
              <a:rPr spc="-25"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5/9/2023</a:t>
            </a:fld>
            <a:endParaRPr lang="en-US"/>
          </a:p>
        </p:txBody>
      </p:sp>
      <p:sp>
        <p:nvSpPr>
          <p:cNvPr id="4" name="Holder 4"/>
          <p:cNvSpPr>
            <a:spLocks noGrp="1"/>
          </p:cNvSpPr>
          <p:nvPr>
            <p:ph type="sldNum" sz="quarter" idx="7"/>
          </p:nvPr>
        </p:nvSpPr>
        <p:spPr/>
        <p:txBody>
          <a:bodyPr lIns="0" tIns="0" rIns="0" bIns="0"/>
          <a:lstStyle>
            <a:lvl1pPr>
              <a:defRPr sz="1000" b="1" i="0">
                <a:solidFill>
                  <a:schemeClr val="bg1"/>
                </a:solidFill>
                <a:latin typeface="Segoe UI"/>
                <a:cs typeface="Segoe UI"/>
              </a:defRPr>
            </a:lvl1pPr>
          </a:lstStyle>
          <a:p>
            <a:pPr marL="38100">
              <a:lnSpc>
                <a:spcPct val="100000"/>
              </a:lnSpc>
              <a:spcBef>
                <a:spcPts val="180"/>
              </a:spcBef>
            </a:pPr>
            <a:fld id="{81D60167-4931-47E6-BA6A-407CBD079E47}" type="slidenum">
              <a:rPr dirty="0"/>
              <a:t>‹#›</a:t>
            </a:fld>
            <a:endParaRPr dirty="0"/>
          </a:p>
        </p:txBody>
      </p:sp>
    </p:spTree>
    <p:extLst>
      <p:ext uri="{BB962C8B-B14F-4D97-AF65-F5344CB8AC3E}">
        <p14:creationId xmlns:p14="http://schemas.microsoft.com/office/powerpoint/2010/main" val="26030999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6862140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F1801BDA-50C1-A446-84BE-19730FC0B159}"/>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860843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91298E43-330E-9A4A-9788-4D5CFE99C46E}"/>
              </a:ext>
            </a:extLst>
          </p:cNvPr>
          <p:cNvPicPr>
            <a:picLocks noChangeAspect="1"/>
          </p:cNvPicPr>
          <p:nvPr userDrawn="1"/>
        </p:nvPicPr>
        <p:blipFill>
          <a:blip r:embed="rId6"/>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93638982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86084518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37853616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a:stretch>
            <a:fillRect/>
          </a:stretch>
        </p:blipFill>
        <p:spPr>
          <a:xfrm>
            <a:off x="6368796" y="481020"/>
            <a:ext cx="1892808" cy="1098880"/>
          </a:xfrm>
          <a:prstGeom prst="rect">
            <a:avLst/>
          </a:prstGeom>
        </p:spPr>
      </p:pic>
      <p:sp>
        <p:nvSpPr>
          <p:cNvPr id="8" name="Rectangle 7">
            <a:extLst>
              <a:ext uri="{FF2B5EF4-FFF2-40B4-BE49-F238E27FC236}">
                <a16:creationId xmlns:a16="http://schemas.microsoft.com/office/drawing/2014/main" id="{5E2336ED-22FA-7B4D-9C29-974B48887163}"/>
              </a:ext>
            </a:extLst>
          </p:cNvPr>
          <p:cNvSpPr/>
          <p:nvPr userDrawn="1"/>
        </p:nvSpPr>
        <p:spPr>
          <a:xfrm>
            <a:off x="247135" y="7369074"/>
            <a:ext cx="1754660" cy="625748"/>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276729"/>
      </p:ext>
    </p:extLst>
  </p:cSld>
  <p:clrMapOvr>
    <a:masterClrMapping/>
  </p:clrMapOvr>
  <p:extLst>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19F0B2-2F0C-E546-B1BC-2192B765C0B0}"/>
              </a:ext>
            </a:extLst>
          </p:cNvPr>
          <p:cNvPicPr>
            <a:picLocks noChangeAspect="1"/>
          </p:cNvPicPr>
          <p:nvPr userDrawn="1"/>
        </p:nvPicPr>
        <p:blipFill>
          <a:blip r:embed="rId3"/>
          <a:stretch>
            <a:fillRect/>
          </a:stretch>
        </p:blipFill>
        <p:spPr>
          <a:xfrm>
            <a:off x="5486513" y="1447534"/>
            <a:ext cx="3654104" cy="212140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rgbClr val="002577"/>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011E54A5-B40C-1246-804E-ECCA9E573CB6}"/>
              </a:ext>
            </a:extLst>
          </p:cNvPr>
          <p:cNvSpPr/>
          <p:nvPr userDrawn="1"/>
        </p:nvSpPr>
        <p:spPr>
          <a:xfrm>
            <a:off x="247135" y="7369074"/>
            <a:ext cx="1754660" cy="6257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26428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9249802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84905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55309929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02887289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47632075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3"/>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3"/>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306640811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C12BD1B9-2752-AA4E-A1FB-36231D7A229D}"/>
              </a:ext>
            </a:extLst>
          </p:cNvPr>
          <p:cNvPicPr>
            <a:picLocks noChangeAspect="1"/>
          </p:cNvPicPr>
          <p:nvPr userDrawn="1"/>
        </p:nvPicPr>
        <p:blipFill>
          <a:blip r:embed="rId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9117161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372171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648062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49355431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6305559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6840300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389050027"/>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954378488"/>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4178568875"/>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440712802"/>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4648809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22058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69422054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142001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285277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a:stretch>
            <a:fillRect/>
          </a:stretch>
        </p:blipFill>
        <p:spPr>
          <a:xfrm>
            <a:off x="5486400" y="1447534"/>
            <a:ext cx="3657600" cy="2123440"/>
          </a:xfrm>
          <a:prstGeom prst="rect">
            <a:avLst/>
          </a:prstGeom>
        </p:spPr>
      </p:pic>
      <p:sp>
        <p:nvSpPr>
          <p:cNvPr id="3" name="Rectangle 2">
            <a:extLst>
              <a:ext uri="{FF2B5EF4-FFF2-40B4-BE49-F238E27FC236}">
                <a16:creationId xmlns:a16="http://schemas.microsoft.com/office/drawing/2014/main" id="{011E54A5-B40C-1246-804E-ECCA9E573CB6}"/>
              </a:ext>
            </a:extLst>
          </p:cNvPr>
          <p:cNvSpPr/>
          <p:nvPr userDrawn="1"/>
        </p:nvSpPr>
        <p:spPr>
          <a:xfrm>
            <a:off x="247135" y="7369074"/>
            <a:ext cx="1754660" cy="625748"/>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703872"/>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EBDA43-2314-074F-B79F-5894328E4055}"/>
              </a:ext>
            </a:extLst>
          </p:cNvPr>
          <p:cNvPicPr>
            <a:picLocks noChangeAspect="1"/>
          </p:cNvPicPr>
          <p:nvPr userDrawn="1"/>
        </p:nvPicPr>
        <p:blipFill>
          <a:blip r:embed="rId3"/>
          <a:stretch>
            <a:fillRect/>
          </a:stretch>
        </p:blipFill>
        <p:spPr>
          <a:xfrm>
            <a:off x="5515180" y="1473538"/>
            <a:ext cx="3600037" cy="2090021"/>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1875961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rgbClr val="002577"/>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52417282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3C78DE2-F3F8-8440-8BEE-9DD78FC37077}"/>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3"/>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10" name="Picture 9">
            <a:extLst>
              <a:ext uri="{FF2B5EF4-FFF2-40B4-BE49-F238E27FC236}">
                <a16:creationId xmlns:a16="http://schemas.microsoft.com/office/drawing/2014/main" id="{0455F57A-1F39-874F-8207-6EE6DB30C665}"/>
              </a:ext>
            </a:extLst>
          </p:cNvPr>
          <p:cNvPicPr>
            <a:picLocks noChangeAspect="1"/>
          </p:cNvPicPr>
          <p:nvPr userDrawn="1"/>
        </p:nvPicPr>
        <p:blipFill>
          <a:blip r:embed="rId3"/>
          <a:stretch>
            <a:fillRect/>
          </a:stretch>
        </p:blipFill>
        <p:spPr>
          <a:xfrm>
            <a:off x="6368796" y="492601"/>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C12BD1B9-2752-AA4E-A1FB-36231D7A229D}"/>
              </a:ext>
            </a:extLst>
          </p:cNvPr>
          <p:cNvPicPr>
            <a:picLocks noChangeAspect="1"/>
          </p:cNvPicPr>
          <p:nvPr userDrawn="1"/>
        </p:nvPicPr>
        <p:blipFill>
          <a:blip r:embed="rId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075277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63895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23870040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1474075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74232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143686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C705DF1C-2B46-1BC2-19B6-9FA21C42B501}"/>
              </a:ext>
            </a:extLst>
          </p:cNvPr>
          <p:cNvSpPr/>
          <p:nvPr userDrawn="1"/>
        </p:nvSpPr>
        <p:spPr>
          <a:xfrm>
            <a:off x="0" y="7383213"/>
            <a:ext cx="2259550" cy="846387"/>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480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a:stretch>
            <a:fillRect/>
          </a:stretch>
        </p:blipFill>
        <p:spPr>
          <a:xfrm>
            <a:off x="6368796" y="481020"/>
            <a:ext cx="1892808" cy="1098880"/>
          </a:xfrm>
          <a:prstGeom prst="rect">
            <a:avLst/>
          </a:prstGeom>
        </p:spPr>
      </p:pic>
      <p:sp>
        <p:nvSpPr>
          <p:cNvPr id="8" name="Rectangle 7">
            <a:extLst>
              <a:ext uri="{FF2B5EF4-FFF2-40B4-BE49-F238E27FC236}">
                <a16:creationId xmlns:a16="http://schemas.microsoft.com/office/drawing/2014/main" id="{5E2336ED-22FA-7B4D-9C29-974B48887163}"/>
              </a:ext>
            </a:extLst>
          </p:cNvPr>
          <p:cNvSpPr/>
          <p:nvPr userDrawn="1"/>
        </p:nvSpPr>
        <p:spPr>
          <a:xfrm>
            <a:off x="247135" y="7369074"/>
            <a:ext cx="1754660" cy="625748"/>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08972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6A529189-7332-2841-A998-64BBB0A12A1B}"/>
              </a:ext>
            </a:extLst>
          </p:cNvPr>
          <p:cNvPicPr>
            <a:picLocks noChangeAspect="1"/>
          </p:cNvPicPr>
          <p:nvPr userDrawn="1"/>
        </p:nvPicPr>
        <p:blipFill>
          <a:blip r:embed="rId5"/>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9598154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1" name="Picture 10">
            <a:extLst>
              <a:ext uri="{FF2B5EF4-FFF2-40B4-BE49-F238E27FC236}">
                <a16:creationId xmlns:a16="http://schemas.microsoft.com/office/drawing/2014/main" id="{C5267CE5-6C42-F04E-8152-8EEAC8DC370C}"/>
              </a:ext>
            </a:extLst>
          </p:cNvPr>
          <p:cNvPicPr>
            <a:picLocks noChangeAspect="1"/>
          </p:cNvPicPr>
          <p:nvPr userDrawn="1"/>
        </p:nvPicPr>
        <p:blipFill>
          <a:blip r:embed="rId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8441907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964450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4"/>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57E516EB-7B5F-B040-A8EF-5398B6CF9F4D}"/>
              </a:ext>
            </a:extLst>
          </p:cNvPr>
          <p:cNvPicPr>
            <a:picLocks noChangeAspect="1"/>
          </p:cNvPicPr>
          <p:nvPr userDrawn="1"/>
        </p:nvPicPr>
        <p:blipFill>
          <a:blip r:embed="rId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oleObject" Target="../embeddings/oleObject43.bin"/><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tags" Target="../tags/tag4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heme" Target="../theme/theme2.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image" Target="../media/image50.pn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image" Target="../media/image49.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6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3.xml"/><Relationship Id="rId2" Type="http://schemas.openxmlformats.org/officeDocument/2006/relationships/slideLayout" Target="../slideLayouts/slideLayout68.xml"/><Relationship Id="rId16" Type="http://schemas.openxmlformats.org/officeDocument/2006/relationships/image" Target="../media/image50.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72.emf"/><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oleObject" Target="../embeddings/oleObject66.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oleObject" Target="../embeddings/oleObject77.bin"/><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tags" Target="../tags/tag78.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theme" Target="../theme/theme4.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image" Target="../media/image50.png"/><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image" Target="../media/image49.emf"/></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9" Type="http://schemas.openxmlformats.org/officeDocument/2006/relationships/slideLayout" Target="../slideLayouts/slideLayout139.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34" Type="http://schemas.openxmlformats.org/officeDocument/2006/relationships/slideLayout" Target="../slideLayouts/slideLayout134.xml"/><Relationship Id="rId42" Type="http://schemas.openxmlformats.org/officeDocument/2006/relationships/slideLayout" Target="../slideLayouts/slideLayout142.xml"/><Relationship Id="rId47" Type="http://schemas.openxmlformats.org/officeDocument/2006/relationships/tags" Target="../tags/tag101.xml"/><Relationship Id="rId50" Type="http://schemas.openxmlformats.org/officeDocument/2006/relationships/image" Target="../media/image2.png"/><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slideLayout" Target="../slideLayouts/slideLayout133.xml"/><Relationship Id="rId38" Type="http://schemas.openxmlformats.org/officeDocument/2006/relationships/slideLayout" Target="../slideLayouts/slideLayout138.xml"/><Relationship Id="rId46" Type="http://schemas.openxmlformats.org/officeDocument/2006/relationships/theme" Target="../theme/theme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41" Type="http://schemas.openxmlformats.org/officeDocument/2006/relationships/slideLayout" Target="../slideLayouts/slideLayout141.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37" Type="http://schemas.openxmlformats.org/officeDocument/2006/relationships/slideLayout" Target="../slideLayouts/slideLayout137.xml"/><Relationship Id="rId40" Type="http://schemas.openxmlformats.org/officeDocument/2006/relationships/slideLayout" Target="../slideLayouts/slideLayout140.xml"/><Relationship Id="rId45" Type="http://schemas.openxmlformats.org/officeDocument/2006/relationships/slideLayout" Target="../slideLayouts/slideLayout145.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36" Type="http://schemas.openxmlformats.org/officeDocument/2006/relationships/slideLayout" Target="../slideLayouts/slideLayout136.xml"/><Relationship Id="rId49" Type="http://schemas.openxmlformats.org/officeDocument/2006/relationships/image" Target="../media/image1.emf"/><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44" Type="http://schemas.openxmlformats.org/officeDocument/2006/relationships/slideLayout" Target="../slideLayouts/slideLayout144.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35" Type="http://schemas.openxmlformats.org/officeDocument/2006/relationships/slideLayout" Target="../slideLayouts/slideLayout135.xml"/><Relationship Id="rId43" Type="http://schemas.openxmlformats.org/officeDocument/2006/relationships/slideLayout" Target="../slideLayouts/slideLayout143.xml"/><Relationship Id="rId48" Type="http://schemas.openxmlformats.org/officeDocument/2006/relationships/oleObject" Target="../embeddings/oleObject100.bin"/><Relationship Id="rId8" Type="http://schemas.openxmlformats.org/officeDocument/2006/relationships/slideLayout" Target="../slideLayouts/slideLayout10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9" Type="http://schemas.openxmlformats.org/officeDocument/2006/relationships/slideLayout" Target="../slideLayouts/slideLayout184.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34" Type="http://schemas.openxmlformats.org/officeDocument/2006/relationships/slideLayout" Target="../slideLayouts/slideLayout179.xml"/><Relationship Id="rId42" Type="http://schemas.openxmlformats.org/officeDocument/2006/relationships/slideLayout" Target="../slideLayouts/slideLayout187.xml"/><Relationship Id="rId47" Type="http://schemas.openxmlformats.org/officeDocument/2006/relationships/image" Target="../media/image2.png"/><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33" Type="http://schemas.openxmlformats.org/officeDocument/2006/relationships/slideLayout" Target="../slideLayouts/slideLayout178.xml"/><Relationship Id="rId38" Type="http://schemas.openxmlformats.org/officeDocument/2006/relationships/slideLayout" Target="../slideLayouts/slideLayout183.xml"/><Relationship Id="rId46" Type="http://schemas.openxmlformats.org/officeDocument/2006/relationships/image" Target="../media/image1.emf"/><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41" Type="http://schemas.openxmlformats.org/officeDocument/2006/relationships/slideLayout" Target="../slideLayouts/slideLayout186.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32" Type="http://schemas.openxmlformats.org/officeDocument/2006/relationships/slideLayout" Target="../slideLayouts/slideLayout177.xml"/><Relationship Id="rId37" Type="http://schemas.openxmlformats.org/officeDocument/2006/relationships/slideLayout" Target="../slideLayouts/slideLayout182.xml"/><Relationship Id="rId40" Type="http://schemas.openxmlformats.org/officeDocument/2006/relationships/slideLayout" Target="../slideLayouts/slideLayout185.xml"/><Relationship Id="rId45" Type="http://schemas.openxmlformats.org/officeDocument/2006/relationships/oleObject" Target="../embeddings/oleObject144.bin"/><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36" Type="http://schemas.openxmlformats.org/officeDocument/2006/relationships/slideLayout" Target="../slideLayouts/slideLayout181.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slideLayout" Target="../slideLayouts/slideLayout176.xml"/><Relationship Id="rId44" Type="http://schemas.openxmlformats.org/officeDocument/2006/relationships/tags" Target="../tags/tag14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slideLayout" Target="../slideLayouts/slideLayout175.xml"/><Relationship Id="rId35" Type="http://schemas.openxmlformats.org/officeDocument/2006/relationships/slideLayout" Target="../slideLayouts/slideLayout180.xml"/><Relationship Id="rId43"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tags" Target="../tags/tag187.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7.xml"/><Relationship Id="rId2" Type="http://schemas.openxmlformats.org/officeDocument/2006/relationships/slideLayout" Target="../slideLayouts/slideLayout189.xml"/><Relationship Id="rId16" Type="http://schemas.openxmlformats.org/officeDocument/2006/relationships/image" Target="../media/image50.pn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72.emf"/><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oleObject" Target="../embeddings/oleObject186.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26" Type="http://schemas.openxmlformats.org/officeDocument/2006/relationships/oleObject" Target="../embeddings/oleObject197.bin"/><Relationship Id="rId3" Type="http://schemas.openxmlformats.org/officeDocument/2006/relationships/slideLayout" Target="../slideLayouts/slideLayout201.xml"/><Relationship Id="rId21" Type="http://schemas.openxmlformats.org/officeDocument/2006/relationships/slideLayout" Target="../slideLayouts/slideLayout219.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5" Type="http://schemas.openxmlformats.org/officeDocument/2006/relationships/tags" Target="../tags/tag198.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slideLayout" Target="../slideLayouts/slideLayout218.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24" Type="http://schemas.openxmlformats.org/officeDocument/2006/relationships/theme" Target="../theme/theme8.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23" Type="http://schemas.openxmlformats.org/officeDocument/2006/relationships/slideLayout" Target="../slideLayouts/slideLayout221.xml"/><Relationship Id="rId28" Type="http://schemas.openxmlformats.org/officeDocument/2006/relationships/image" Target="../media/image50.png"/><Relationship Id="rId10" Type="http://schemas.openxmlformats.org/officeDocument/2006/relationships/slideLayout" Target="../slideLayouts/slideLayout208.xml"/><Relationship Id="rId19" Type="http://schemas.openxmlformats.org/officeDocument/2006/relationships/slideLayout" Target="../slideLayouts/slideLayout217.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 Id="rId22" Type="http://schemas.openxmlformats.org/officeDocument/2006/relationships/slideLayout" Target="../slideLayouts/slideLayout220.xml"/><Relationship Id="rId27" Type="http://schemas.openxmlformats.org/officeDocument/2006/relationships/image" Target="../media/image4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5"/>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6" imgW="7772400" imgH="10058400" progId="TCLayout.ActiveDocument.1">
                  <p:embed/>
                </p:oleObj>
              </mc:Choice>
              <mc:Fallback>
                <p:oleObj name="think-cell Slide" r:id="rId46"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18AEC85F-6E33-EA49-8BE6-14A59B4E096D}"/>
              </a:ext>
            </a:extLst>
          </p:cNvPr>
          <p:cNvPicPr>
            <a:picLocks noChangeAspect="1"/>
          </p:cNvPicPr>
          <p:nvPr userDrawn="1"/>
        </p:nvPicPr>
        <p:blipFill>
          <a:blip r:embed="rId48"/>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D14C00B-95B3-DF41-AC05-3B21CE01899B}"/>
              </a:ext>
            </a:extLst>
          </p:cNvPr>
          <p:cNvPicPr>
            <a:picLocks noChangeAspect="1"/>
          </p:cNvPicPr>
          <p:nvPr userDrawn="1"/>
        </p:nvPicPr>
        <p:blipFill>
          <a:blip r:embed="rId28"/>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3973" r:id="rId2"/>
    <p:sldLayoutId id="2147484225" r:id="rId3"/>
    <p:sldLayoutId id="2147484085" r:id="rId4"/>
    <p:sldLayoutId id="2147484094" r:id="rId5"/>
    <p:sldLayoutId id="2147484095" r:id="rId6"/>
    <p:sldLayoutId id="2147484096" r:id="rId7"/>
    <p:sldLayoutId id="2147484097" r:id="rId8"/>
    <p:sldLayoutId id="2147484098" r:id="rId9"/>
    <p:sldLayoutId id="2147483786" r:id="rId10"/>
    <p:sldLayoutId id="2147483788" r:id="rId11"/>
    <p:sldLayoutId id="2147483790" r:id="rId12"/>
    <p:sldLayoutId id="2147483791" r:id="rId13"/>
    <p:sldLayoutId id="2147483792" r:id="rId14"/>
    <p:sldLayoutId id="2147483960" r:id="rId15"/>
    <p:sldLayoutId id="2147483794" r:id="rId16"/>
    <p:sldLayoutId id="2147483795" r:id="rId17"/>
    <p:sldLayoutId id="2147483796" r:id="rId18"/>
    <p:sldLayoutId id="2147483728" r:id="rId19"/>
    <p:sldLayoutId id="2147483797" r:id="rId20"/>
    <p:sldLayoutId id="2147483800" r:id="rId21"/>
    <p:sldLayoutId id="2147484251" r:id="rId22"/>
    <p:sldLayoutId id="2147484253"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9" name="Picture 8">
            <a:extLst>
              <a:ext uri="{FF2B5EF4-FFF2-40B4-BE49-F238E27FC236}">
                <a16:creationId xmlns:a16="http://schemas.microsoft.com/office/drawing/2014/main" id="{EFA8B464-26E5-7646-8923-B6BE4205E77F}"/>
              </a:ext>
            </a:extLst>
          </p:cNvPr>
          <p:cNvPicPr>
            <a:picLocks noChangeAspect="1"/>
          </p:cNvPicPr>
          <p:nvPr userDrawn="1"/>
        </p:nvPicPr>
        <p:blipFill>
          <a:blip r:embed="rId1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E739BC69-1F95-8845-879F-1E9CF726F5F5}"/>
              </a:ext>
            </a:extLst>
          </p:cNvPr>
          <p:cNvPicPr>
            <a:picLocks noChangeAspect="1"/>
          </p:cNvPicPr>
          <p:nvPr userDrawn="1"/>
        </p:nvPicPr>
        <p:blipFill>
          <a:blip r:embed="rId28"/>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8" imgW="7772400" imgH="10058400" progId="TCLayout.ActiveDocument.1">
                  <p:embed/>
                </p:oleObj>
              </mc:Choice>
              <mc:Fallback>
                <p:oleObj name="think-cell Slide" r:id="rId48"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6A2264AA-8FC7-C04E-A0E7-6DDF13489889}"/>
              </a:ext>
            </a:extLst>
          </p:cNvPr>
          <p:cNvPicPr>
            <a:picLocks noChangeAspect="1"/>
          </p:cNvPicPr>
          <p:nvPr userDrawn="1"/>
        </p:nvPicPr>
        <p:blipFill>
          <a:blip r:embed="rId50"/>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54" r:id="rId45"/>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D99DC210-A5C5-904E-A12D-1B44BC849615}"/>
              </a:ext>
            </a:extLst>
          </p:cNvPr>
          <p:cNvPicPr>
            <a:picLocks noChangeAspect="1"/>
          </p:cNvPicPr>
          <p:nvPr userDrawn="1"/>
        </p:nvPicPr>
        <p:blipFill>
          <a:blip r:embed="rId47"/>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9" name="Picture 8">
            <a:extLst>
              <a:ext uri="{FF2B5EF4-FFF2-40B4-BE49-F238E27FC236}">
                <a16:creationId xmlns:a16="http://schemas.microsoft.com/office/drawing/2014/main" id="{9E4DCAD5-6FF4-4544-BFD5-C733A8DE22D5}"/>
              </a:ext>
            </a:extLst>
          </p:cNvPr>
          <p:cNvPicPr>
            <a:picLocks noChangeAspect="1"/>
          </p:cNvPicPr>
          <p:nvPr userDrawn="1"/>
        </p:nvPicPr>
        <p:blipFill>
          <a:blip r:embed="rId16"/>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D14C00B-95B3-DF41-AC05-3B21CE01899B}"/>
              </a:ext>
            </a:extLst>
          </p:cNvPr>
          <p:cNvPicPr>
            <a:picLocks noChangeAspect="1"/>
          </p:cNvPicPr>
          <p:nvPr userDrawn="1"/>
        </p:nvPicPr>
        <p:blipFill>
          <a:blip r:embed="rId28"/>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723531060"/>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50"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 id="2147484241" r:id="rId15"/>
    <p:sldLayoutId id="2147484242" r:id="rId16"/>
    <p:sldLayoutId id="2147484243" r:id="rId17"/>
    <p:sldLayoutId id="2147484244" r:id="rId18"/>
    <p:sldLayoutId id="2147484245" r:id="rId19"/>
    <p:sldLayoutId id="2147484246" r:id="rId20"/>
    <p:sldLayoutId id="2147484247" r:id="rId21"/>
    <p:sldLayoutId id="2147484248" r:id="rId22"/>
    <p:sldLayoutId id="2147484249"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8.xml"/><Relationship Id="rId1" Type="http://schemas.openxmlformats.org/officeDocument/2006/relationships/tags" Target="../tags/tag226.xml"/><Relationship Id="rId6" Type="http://schemas.openxmlformats.org/officeDocument/2006/relationships/image" Target="../media/image92.jpg"/><Relationship Id="rId5" Type="http://schemas.openxmlformats.org/officeDocument/2006/relationships/image" Target="../media/image82.emf"/><Relationship Id="rId4" Type="http://schemas.openxmlformats.org/officeDocument/2006/relationships/oleObject" Target="../embeddings/oleObject22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8.xml"/><Relationship Id="rId1" Type="http://schemas.openxmlformats.org/officeDocument/2006/relationships/tags" Target="../tags/tag227.xml"/><Relationship Id="rId6" Type="http://schemas.openxmlformats.org/officeDocument/2006/relationships/image" Target="../media/image93.jpg"/><Relationship Id="rId5" Type="http://schemas.openxmlformats.org/officeDocument/2006/relationships/image" Target="../media/image82.emf"/><Relationship Id="rId4" Type="http://schemas.openxmlformats.org/officeDocument/2006/relationships/oleObject" Target="../embeddings/oleObject22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8.xml"/><Relationship Id="rId1" Type="http://schemas.openxmlformats.org/officeDocument/2006/relationships/tags" Target="../tags/tag228.xml"/><Relationship Id="rId6" Type="http://schemas.openxmlformats.org/officeDocument/2006/relationships/image" Target="../media/image94.jpg"/><Relationship Id="rId5" Type="http://schemas.openxmlformats.org/officeDocument/2006/relationships/image" Target="../media/image82.emf"/><Relationship Id="rId4" Type="http://schemas.openxmlformats.org/officeDocument/2006/relationships/oleObject" Target="../embeddings/oleObject22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96.svg"/><Relationship Id="rId2" Type="http://schemas.openxmlformats.org/officeDocument/2006/relationships/slideLayout" Target="../slideLayouts/slideLayout128.xml"/><Relationship Id="rId1" Type="http://schemas.openxmlformats.org/officeDocument/2006/relationships/tags" Target="../tags/tag229.xml"/><Relationship Id="rId6" Type="http://schemas.openxmlformats.org/officeDocument/2006/relationships/image" Target="../media/image95.png"/><Relationship Id="rId5" Type="http://schemas.openxmlformats.org/officeDocument/2006/relationships/image" Target="../media/image82.emf"/><Relationship Id="rId4" Type="http://schemas.openxmlformats.org/officeDocument/2006/relationships/oleObject" Target="../embeddings/oleObject227.bin"/></Relationships>
</file>

<file path=ppt/slides/_rels/slide15.x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notesSlide" Target="../notesSlides/notesSlide15.xml"/><Relationship Id="rId7" Type="http://schemas.openxmlformats.org/officeDocument/2006/relationships/image" Target="../media/image98.emf"/><Relationship Id="rId2" Type="http://schemas.openxmlformats.org/officeDocument/2006/relationships/slideLayout" Target="../slideLayouts/slideLayout61.xml"/><Relationship Id="rId1" Type="http://schemas.openxmlformats.org/officeDocument/2006/relationships/tags" Target="../tags/tag230.xml"/><Relationship Id="rId6" Type="http://schemas.openxmlformats.org/officeDocument/2006/relationships/image" Target="../media/image2.png"/><Relationship Id="rId11" Type="http://schemas.openxmlformats.org/officeDocument/2006/relationships/image" Target="../media/image102.emf"/><Relationship Id="rId5" Type="http://schemas.openxmlformats.org/officeDocument/2006/relationships/image" Target="../media/image97.emf"/><Relationship Id="rId10" Type="http://schemas.openxmlformats.org/officeDocument/2006/relationships/image" Target="../media/image101.emf"/><Relationship Id="rId4" Type="http://schemas.openxmlformats.org/officeDocument/2006/relationships/oleObject" Target="../embeddings/oleObject228.bin"/><Relationship Id="rId9" Type="http://schemas.openxmlformats.org/officeDocument/2006/relationships/image" Target="../media/image100.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1.xml"/><Relationship Id="rId1" Type="http://schemas.openxmlformats.org/officeDocument/2006/relationships/tags" Target="../tags/tag231.xml"/><Relationship Id="rId6" Type="http://schemas.openxmlformats.org/officeDocument/2006/relationships/image" Target="../media/image2.png"/><Relationship Id="rId5" Type="http://schemas.openxmlformats.org/officeDocument/2006/relationships/image" Target="../media/image97.emf"/><Relationship Id="rId4" Type="http://schemas.openxmlformats.org/officeDocument/2006/relationships/oleObject" Target="../embeddings/oleObject229.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8.xml"/><Relationship Id="rId1" Type="http://schemas.openxmlformats.org/officeDocument/2006/relationships/tags" Target="../tags/tag232.xml"/><Relationship Id="rId6" Type="http://schemas.openxmlformats.org/officeDocument/2006/relationships/image" Target="../media/image103.jpeg"/><Relationship Id="rId5" Type="http://schemas.openxmlformats.org/officeDocument/2006/relationships/image" Target="../media/image82.emf"/><Relationship Id="rId4" Type="http://schemas.openxmlformats.org/officeDocument/2006/relationships/oleObject" Target="../embeddings/oleObject23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82.emf"/><Relationship Id="rId2" Type="http://schemas.openxmlformats.org/officeDocument/2006/relationships/slideLayout" Target="../slideLayouts/slideLayout128.xml"/><Relationship Id="rId1" Type="http://schemas.openxmlformats.org/officeDocument/2006/relationships/tags" Target="../tags/tag233.xml"/><Relationship Id="rId6" Type="http://schemas.openxmlformats.org/officeDocument/2006/relationships/oleObject" Target="../embeddings/oleObject231.bin"/><Relationship Id="rId5" Type="http://schemas.openxmlformats.org/officeDocument/2006/relationships/image" Target="../media/image105.svg"/><Relationship Id="rId4" Type="http://schemas.openxmlformats.org/officeDocument/2006/relationships/image" Target="../media/image10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221.xml"/><Relationship Id="rId5" Type="http://schemas.openxmlformats.org/officeDocument/2006/relationships/image" Target="../media/image81.emf"/><Relationship Id="rId4" Type="http://schemas.openxmlformats.org/officeDocument/2006/relationships/oleObject" Target="../embeddings/oleObject220.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8.xml"/><Relationship Id="rId1" Type="http://schemas.openxmlformats.org/officeDocument/2006/relationships/tags" Target="../tags/tag234.xml"/><Relationship Id="rId6" Type="http://schemas.openxmlformats.org/officeDocument/2006/relationships/image" Target="../media/image106.jpg"/><Relationship Id="rId5" Type="http://schemas.openxmlformats.org/officeDocument/2006/relationships/image" Target="../media/image82.emf"/><Relationship Id="rId4" Type="http://schemas.openxmlformats.org/officeDocument/2006/relationships/oleObject" Target="../embeddings/oleObject23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4.xml"/><Relationship Id="rId1" Type="http://schemas.openxmlformats.org/officeDocument/2006/relationships/tags" Target="../tags/tag235.xml"/><Relationship Id="rId6" Type="http://schemas.openxmlformats.org/officeDocument/2006/relationships/image" Target="../media/image108.emf"/><Relationship Id="rId5" Type="http://schemas.openxmlformats.org/officeDocument/2006/relationships/image" Target="../media/image107.emf"/><Relationship Id="rId4" Type="http://schemas.openxmlformats.org/officeDocument/2006/relationships/oleObject" Target="../embeddings/oleObject233.bin"/></Relationships>
</file>

<file path=ppt/slides/_rels/slide22.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notesSlide" Target="../notesSlides/notesSlide22.xml"/><Relationship Id="rId7" Type="http://schemas.openxmlformats.org/officeDocument/2006/relationships/image" Target="../media/image107.emf"/><Relationship Id="rId2" Type="http://schemas.openxmlformats.org/officeDocument/2006/relationships/slideLayout" Target="../slideLayouts/slideLayout54.xml"/><Relationship Id="rId1" Type="http://schemas.openxmlformats.org/officeDocument/2006/relationships/tags" Target="../tags/tag236.xml"/><Relationship Id="rId6" Type="http://schemas.openxmlformats.org/officeDocument/2006/relationships/oleObject" Target="../embeddings/oleObject234.bin"/><Relationship Id="rId5" Type="http://schemas.openxmlformats.org/officeDocument/2006/relationships/image" Target="../media/image110.svg"/><Relationship Id="rId4" Type="http://schemas.openxmlformats.org/officeDocument/2006/relationships/image" Target="../media/image109.png"/><Relationship Id="rId9" Type="http://schemas.openxmlformats.org/officeDocument/2006/relationships/image" Target="../media/image112.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8.xml"/><Relationship Id="rId1" Type="http://schemas.openxmlformats.org/officeDocument/2006/relationships/tags" Target="../tags/tag237.xml"/><Relationship Id="rId6" Type="http://schemas.openxmlformats.org/officeDocument/2006/relationships/image" Target="../media/image113.jpg"/><Relationship Id="rId5" Type="http://schemas.openxmlformats.org/officeDocument/2006/relationships/image" Target="../media/image82.emf"/><Relationship Id="rId4" Type="http://schemas.openxmlformats.org/officeDocument/2006/relationships/oleObject" Target="../embeddings/oleObject23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8.xml"/><Relationship Id="rId1" Type="http://schemas.openxmlformats.org/officeDocument/2006/relationships/tags" Target="../tags/tag238.xml"/><Relationship Id="rId6" Type="http://schemas.openxmlformats.org/officeDocument/2006/relationships/image" Target="../media/image114.jpg"/><Relationship Id="rId5" Type="http://schemas.openxmlformats.org/officeDocument/2006/relationships/image" Target="../media/image82.emf"/><Relationship Id="rId4" Type="http://schemas.openxmlformats.org/officeDocument/2006/relationships/oleObject" Target="../embeddings/oleObject23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8.xml"/><Relationship Id="rId1" Type="http://schemas.openxmlformats.org/officeDocument/2006/relationships/tags" Target="../tags/tag239.xml"/><Relationship Id="rId6" Type="http://schemas.openxmlformats.org/officeDocument/2006/relationships/image" Target="../media/image115.jpg"/><Relationship Id="rId5" Type="http://schemas.openxmlformats.org/officeDocument/2006/relationships/image" Target="../media/image82.emf"/><Relationship Id="rId4" Type="http://schemas.openxmlformats.org/officeDocument/2006/relationships/oleObject" Target="../embeddings/oleObject23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1.xml"/><Relationship Id="rId1" Type="http://schemas.openxmlformats.org/officeDocument/2006/relationships/tags" Target="../tags/tag240.xml"/><Relationship Id="rId6" Type="http://schemas.openxmlformats.org/officeDocument/2006/relationships/image" Target="../media/image2.png"/><Relationship Id="rId5" Type="http://schemas.openxmlformats.org/officeDocument/2006/relationships/image" Target="../media/image97.emf"/><Relationship Id="rId4" Type="http://schemas.openxmlformats.org/officeDocument/2006/relationships/oleObject" Target="../embeddings/oleObject238.bin"/></Relationships>
</file>

<file path=ppt/slides/_rels/slide2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7.xml"/><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1.xml"/><Relationship Id="rId1" Type="http://schemas.openxmlformats.org/officeDocument/2006/relationships/tags" Target="../tags/tag241.xml"/><Relationship Id="rId6" Type="http://schemas.openxmlformats.org/officeDocument/2006/relationships/image" Target="../media/image2.png"/><Relationship Id="rId5" Type="http://schemas.openxmlformats.org/officeDocument/2006/relationships/image" Target="../media/image97.emf"/><Relationship Id="rId4" Type="http://schemas.openxmlformats.org/officeDocument/2006/relationships/oleObject" Target="../embeddings/oleObject239.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6.xml"/><Relationship Id="rId1" Type="http://schemas.openxmlformats.org/officeDocument/2006/relationships/tags" Target="../tags/tag242.xml"/><Relationship Id="rId5" Type="http://schemas.openxmlformats.org/officeDocument/2006/relationships/image" Target="../media/image117.emf"/><Relationship Id="rId4" Type="http://schemas.openxmlformats.org/officeDocument/2006/relationships/oleObject" Target="../embeddings/oleObject24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4.xml"/><Relationship Id="rId1" Type="http://schemas.openxmlformats.org/officeDocument/2006/relationships/tags" Target="../tags/tag243.xml"/><Relationship Id="rId5" Type="http://schemas.openxmlformats.org/officeDocument/2006/relationships/image" Target="../media/image118.emf"/><Relationship Id="rId4" Type="http://schemas.openxmlformats.org/officeDocument/2006/relationships/oleObject" Target="../embeddings/oleObject24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8.xml"/><Relationship Id="rId1" Type="http://schemas.openxmlformats.org/officeDocument/2006/relationships/tags" Target="../tags/tag222.xml"/><Relationship Id="rId6" Type="http://schemas.openxmlformats.org/officeDocument/2006/relationships/image" Target="../media/image83.jpg"/><Relationship Id="rId5" Type="http://schemas.openxmlformats.org/officeDocument/2006/relationships/image" Target="../media/image82.emf"/><Relationship Id="rId4" Type="http://schemas.openxmlformats.org/officeDocument/2006/relationships/oleObject" Target="../embeddings/oleObject22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8.xml"/><Relationship Id="rId1" Type="http://schemas.openxmlformats.org/officeDocument/2006/relationships/tags" Target="../tags/tag223.xml"/><Relationship Id="rId6" Type="http://schemas.openxmlformats.org/officeDocument/2006/relationships/image" Target="../media/image84.jpg"/><Relationship Id="rId5" Type="http://schemas.openxmlformats.org/officeDocument/2006/relationships/image" Target="../media/image82.emf"/><Relationship Id="rId4" Type="http://schemas.openxmlformats.org/officeDocument/2006/relationships/oleObject" Target="../embeddings/oleObject22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9.xml"/></Relationships>
</file>

<file path=ppt/slides/_rels/slide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102.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slides/_rels/slide9.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slideLayout" Target="../slideLayouts/slideLayout102.xml"/><Relationship Id="rId7" Type="http://schemas.openxmlformats.org/officeDocument/2006/relationships/image" Target="../media/image90.pn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89.emf"/><Relationship Id="rId5" Type="http://schemas.openxmlformats.org/officeDocument/2006/relationships/oleObject" Target="../embeddings/oleObject223.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0A6D3E-A4FF-D34B-91BA-BFC9108B35D9}"/>
              </a:ext>
            </a:extLst>
          </p:cNvPr>
          <p:cNvSpPr>
            <a:spLocks noGrp="1"/>
          </p:cNvSpPr>
          <p:nvPr>
            <p:ph type="body" sz="quarter" idx="14"/>
          </p:nvPr>
        </p:nvSpPr>
        <p:spPr>
          <a:xfrm>
            <a:off x="5433535" y="7112580"/>
            <a:ext cx="3765420" cy="313752"/>
          </a:xfrm>
        </p:spPr>
        <p:txBody>
          <a:bodyPr/>
          <a:lstStyle/>
          <a:p>
            <a:r>
              <a:rPr lang="en-US" dirty="0">
                <a:solidFill>
                  <a:schemeClr val="bg2"/>
                </a:solidFill>
              </a:rPr>
              <a:t>Month 00, 2023</a:t>
            </a:r>
          </a:p>
        </p:txBody>
      </p:sp>
      <p:sp>
        <p:nvSpPr>
          <p:cNvPr id="11" name="Titre 3">
            <a:extLst>
              <a:ext uri="{FF2B5EF4-FFF2-40B4-BE49-F238E27FC236}">
                <a16:creationId xmlns:a16="http://schemas.microsoft.com/office/drawing/2014/main" id="{20B7FEA5-ECAC-6A46-B892-269D69EBC3FC}"/>
              </a:ext>
            </a:extLst>
          </p:cNvPr>
          <p:cNvSpPr>
            <a:spLocks noGrp="1"/>
          </p:cNvSpPr>
          <p:nvPr>
            <p:ph type="body" sz="quarter" idx="12"/>
          </p:nvPr>
        </p:nvSpPr>
        <p:spPr>
          <a:xfrm>
            <a:off x="1349383" y="3223857"/>
            <a:ext cx="11933583" cy="2277683"/>
          </a:xfrm>
          <a:prstGeom prst="rect">
            <a:avLst/>
          </a:prstGeom>
        </p:spPr>
        <p:txBody>
          <a:bodyPr/>
          <a:lstStyle/>
          <a:p>
            <a:pPr indent="0">
              <a:lnSpc>
                <a:spcPct val="100000"/>
              </a:lnSpc>
            </a:pPr>
            <a:r>
              <a:rPr lang="en-US" sz="6500" dirty="0"/>
              <a:t>Taking control of your </a:t>
            </a:r>
          </a:p>
          <a:p>
            <a:pPr indent="0">
              <a:lnSpc>
                <a:spcPct val="100000"/>
              </a:lnSpc>
            </a:pPr>
            <a:r>
              <a:rPr lang="en-US" sz="6500" dirty="0"/>
              <a:t>financial future</a:t>
            </a:r>
          </a:p>
        </p:txBody>
      </p:sp>
      <p:sp>
        <p:nvSpPr>
          <p:cNvPr id="2" name="TextBox 1">
            <a:extLst>
              <a:ext uri="{FF2B5EF4-FFF2-40B4-BE49-F238E27FC236}">
                <a16:creationId xmlns:a16="http://schemas.microsoft.com/office/drawing/2014/main" id="{6F388B64-FEA1-4614-B912-01784FC648B5}"/>
              </a:ext>
            </a:extLst>
          </p:cNvPr>
          <p:cNvSpPr txBox="1"/>
          <p:nvPr/>
        </p:nvSpPr>
        <p:spPr>
          <a:xfrm>
            <a:off x="466165" y="7627477"/>
            <a:ext cx="1819409" cy="153888"/>
          </a:xfrm>
          <a:prstGeom prst="rect">
            <a:avLst/>
          </a:prstGeom>
          <a:noFill/>
        </p:spPr>
        <p:txBody>
          <a:bodyPr wrap="none" lIns="0" tIns="0" rIns="0" bIns="0" rtlCol="0">
            <a:spAutoFit/>
          </a:bodyPr>
          <a:lstStyle/>
          <a:p>
            <a:r>
              <a:rPr lang="en-US" sz="1000" dirty="0">
                <a:solidFill>
                  <a:schemeClr val="bg2"/>
                </a:solidFill>
                <a:latin typeface="Segoe UI" panose="020B0502040204020203" pitchFamily="34" charset="0"/>
                <a:cs typeface="Segoe UI" panose="020B0502040204020203" pitchFamily="34" charset="0"/>
              </a:rPr>
              <a:t>GE-3116524.2 (5/23) (Exp. 5/25)</a:t>
            </a:r>
            <a:r>
              <a:rPr lang="en-US" sz="1000" dirty="0">
                <a:latin typeface="Segoe UI" panose="020B0502040204020203" pitchFamily="34" charset="0"/>
                <a:cs typeface="Segoe UI" panose="020B0502040204020203" pitchFamily="34" charset="0"/>
              </a:rPr>
              <a:t>)</a:t>
            </a:r>
          </a:p>
        </p:txBody>
      </p:sp>
      <p:sp>
        <p:nvSpPr>
          <p:cNvPr id="3" name="TextBox 2">
            <a:extLst>
              <a:ext uri="{FF2B5EF4-FFF2-40B4-BE49-F238E27FC236}">
                <a16:creationId xmlns:a16="http://schemas.microsoft.com/office/drawing/2014/main" id="{ACFD0979-3B78-F032-D486-2E67AF720551}"/>
              </a:ext>
            </a:extLst>
          </p:cNvPr>
          <p:cNvSpPr txBox="1"/>
          <p:nvPr/>
        </p:nvSpPr>
        <p:spPr>
          <a:xfrm>
            <a:off x="-905435" y="16853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673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67545" y="459462"/>
            <a:ext cx="6907967" cy="697309"/>
          </a:xfrm>
        </p:spPr>
        <p:txBody>
          <a:bodyPr/>
          <a:lstStyle/>
          <a:p>
            <a:pPr>
              <a:spcAft>
                <a:spcPts val="1000"/>
              </a:spcAft>
            </a:pPr>
            <a:r>
              <a:rPr lang="en-US" dirty="0">
                <a:solidFill>
                  <a:schemeClr val="tx2"/>
                </a:solidFill>
              </a:rPr>
              <a:t>What keeps you up at night?</a:t>
            </a:r>
            <a:endParaRPr lang="en-US" spc="-100" dirty="0">
              <a:solidFill>
                <a:schemeClr val="tx2"/>
              </a:solidFill>
            </a:endParaRPr>
          </a:p>
        </p:txBody>
      </p:sp>
      <p:sp>
        <p:nvSpPr>
          <p:cNvPr id="19" name="Text Placeholder 9">
            <a:extLst>
              <a:ext uri="{FF2B5EF4-FFF2-40B4-BE49-F238E27FC236}">
                <a16:creationId xmlns:a16="http://schemas.microsoft.com/office/drawing/2014/main" id="{208B13F2-AC02-7D47-BD09-6284B1750806}"/>
              </a:ext>
            </a:extLst>
          </p:cNvPr>
          <p:cNvSpPr txBox="1">
            <a:spLocks/>
          </p:cNvSpPr>
          <p:nvPr/>
        </p:nvSpPr>
        <p:spPr>
          <a:xfrm>
            <a:off x="457200" y="2286000"/>
            <a:ext cx="6070600" cy="2914227"/>
          </a:xfrm>
          <a:prstGeom prst="rect">
            <a:avLst/>
          </a:prstGeom>
        </p:spPr>
        <p:txBody>
          <a:bodyPr lIns="0" tIns="45720" rIns="0" bIns="0" anchor="t" anchorCtr="0">
            <a:no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5750" marR="194310" indent="-273050">
              <a:lnSpc>
                <a:spcPct val="100000"/>
              </a:lnSpc>
              <a:buFont typeface="Courier New"/>
              <a:buChar char="o"/>
            </a:pPr>
            <a:r>
              <a:rPr lang="en-US" sz="1800" dirty="0">
                <a:solidFill>
                  <a:srgbClr val="002577"/>
                </a:solidFill>
                <a:latin typeface="Segoe UI"/>
                <a:cs typeface="Segoe UI"/>
              </a:rPr>
              <a:t>Only 53% of women report feeling confident they will be able to retire at their target age.</a:t>
            </a:r>
          </a:p>
          <a:p>
            <a:pPr marL="285750" marR="194310" indent="-273050">
              <a:lnSpc>
                <a:spcPct val="100000"/>
              </a:lnSpc>
              <a:buFont typeface="Courier New"/>
              <a:buChar char="o"/>
            </a:pPr>
            <a:r>
              <a:rPr lang="en-US" sz="1800" spc="-5" dirty="0">
                <a:solidFill>
                  <a:srgbClr val="002577"/>
                </a:solidFill>
                <a:latin typeface="Segoe UI"/>
                <a:cs typeface="Segoe UI"/>
              </a:rPr>
              <a:t>Nearly three quarters (74%) of women have no financial plan in place to reach their goals. </a:t>
            </a:r>
          </a:p>
          <a:p>
            <a:pPr marL="285750" marR="194310" indent="-273050">
              <a:lnSpc>
                <a:spcPct val="100000"/>
              </a:lnSpc>
              <a:buFont typeface="Courier New"/>
              <a:buChar char="o"/>
            </a:pPr>
            <a:r>
              <a:rPr lang="en-US" sz="1800" dirty="0">
                <a:solidFill>
                  <a:srgbClr val="002577"/>
                </a:solidFill>
                <a:latin typeface="Segoe UI"/>
                <a:cs typeface="Segoe UI"/>
              </a:rPr>
              <a:t>Among the women who are not confident in their retirement plans, 31% reported saving more as the top priority to retire as planned.</a:t>
            </a:r>
            <a:endParaRPr lang="en-US" sz="1800" dirty="0">
              <a:latin typeface="Segoe UI"/>
              <a:cs typeface="Segoe UI"/>
            </a:endParaRPr>
          </a:p>
        </p:txBody>
      </p:sp>
      <p:sp>
        <p:nvSpPr>
          <p:cNvPr id="13" name="Title 4">
            <a:extLst>
              <a:ext uri="{FF2B5EF4-FFF2-40B4-BE49-F238E27FC236}">
                <a16:creationId xmlns:a16="http://schemas.microsoft.com/office/drawing/2014/main" id="{6B4B66D2-8F0B-0441-BAE3-3C67BCC830C9}"/>
              </a:ext>
            </a:extLst>
          </p:cNvPr>
          <p:cNvSpPr txBox="1">
            <a:spLocks/>
          </p:cNvSpPr>
          <p:nvPr/>
        </p:nvSpPr>
        <p:spPr>
          <a:xfrm>
            <a:off x="457201" y="1186241"/>
            <a:ext cx="6515100" cy="579439"/>
          </a:xfrm>
          <a:prstGeom prst="rect">
            <a:avLst/>
          </a:prstGeom>
        </p:spPr>
        <p:txBody>
          <a:bodyPr lIns="0"/>
          <a:lstStyle>
            <a:lvl1pPr algn="l" defTabSz="1097198" rtl="0" eaLnBrk="1" latinLnBrk="0" hangingPunct="1">
              <a:lnSpc>
                <a:spcPct val="90000"/>
              </a:lnSpc>
              <a:spcBef>
                <a:spcPct val="0"/>
              </a:spcBef>
              <a:buNone/>
              <a:defRPr sz="3500" b="1" kern="1200">
                <a:solidFill>
                  <a:srgbClr val="3369FF"/>
                </a:solidFill>
                <a:latin typeface="Segoe UI" panose="020B0502040204020203" pitchFamily="34" charset="0"/>
                <a:ea typeface="+mj-ea"/>
                <a:cs typeface="Segoe UI" panose="020B0502040204020203" pitchFamily="34" charset="0"/>
              </a:defRPr>
            </a:lvl1pPr>
          </a:lstStyle>
          <a:p>
            <a:pPr>
              <a:spcAft>
                <a:spcPts val="1000"/>
              </a:spcAft>
            </a:pPr>
            <a:r>
              <a:rPr lang="en-US" sz="2400" dirty="0">
                <a:solidFill>
                  <a:schemeClr val="accent1"/>
                </a:solidFill>
              </a:rPr>
              <a:t>You are not alone</a:t>
            </a:r>
            <a:r>
              <a:rPr lang="en-US" sz="2000" baseline="32000" dirty="0">
                <a:solidFill>
                  <a:schemeClr val="accent1"/>
                </a:solidFill>
              </a:rPr>
              <a:t>8</a:t>
            </a:r>
          </a:p>
        </p:txBody>
      </p:sp>
      <p:sp>
        <p:nvSpPr>
          <p:cNvPr id="4" name="TextBox 3">
            <a:extLst>
              <a:ext uri="{FF2B5EF4-FFF2-40B4-BE49-F238E27FC236}">
                <a16:creationId xmlns:a16="http://schemas.microsoft.com/office/drawing/2014/main" id="{8F81A186-E1ED-6AC4-7485-C91FC7976B7C}"/>
              </a:ext>
            </a:extLst>
          </p:cNvPr>
          <p:cNvSpPr txBox="1"/>
          <p:nvPr/>
        </p:nvSpPr>
        <p:spPr>
          <a:xfrm>
            <a:off x="457200" y="7192089"/>
            <a:ext cx="1984839" cy="123111"/>
          </a:xfrm>
          <a:prstGeom prst="rect">
            <a:avLst/>
          </a:prstGeom>
          <a:noFill/>
        </p:spPr>
        <p:txBody>
          <a:bodyPr wrap="none" lIns="0" tIns="0" rIns="0" bIns="0" rtlCol="0">
            <a:spAutoFit/>
          </a:bodyPr>
          <a:lstStyle/>
          <a:p>
            <a:pPr marL="119063" indent="-119063"/>
            <a:r>
              <a:rPr lang="en-US" sz="800" dirty="0">
                <a:solidFill>
                  <a:srgbClr val="75787B"/>
                </a:solidFill>
                <a:latin typeface="Segoe UI"/>
                <a:cs typeface="Segoe UI"/>
              </a:rPr>
              <a:t>8	</a:t>
            </a:r>
            <a:r>
              <a:rPr kumimoji="0" lang="en-US" sz="800" b="0" i="0" u="none" strike="noStrike" kern="1200" cap="none" spc="0" normalizeH="0" baseline="0" noProof="0" dirty="0">
                <a:ln>
                  <a:noFill/>
                </a:ln>
                <a:solidFill>
                  <a:srgbClr val="75787B"/>
                </a:solidFill>
                <a:effectLst/>
                <a:uLnTx/>
                <a:uFillTx/>
                <a:latin typeface="Segoe UI"/>
                <a:ea typeface="+mn-ea"/>
                <a:cs typeface="Segoe UI"/>
              </a:rPr>
              <a:t>BMO Real Financial Progress Index, 2023.</a:t>
            </a:r>
            <a:endParaRPr lang="en-US" sz="6500" b="1" dirty="0">
              <a:solidFill>
                <a:schemeClr val="bg1"/>
              </a:solidFill>
              <a:latin typeface="Helvetica" pitchFamily="2" charset="0"/>
            </a:endParaRPr>
          </a:p>
        </p:txBody>
      </p:sp>
      <p:sp>
        <p:nvSpPr>
          <p:cNvPr id="15" name="Footer Placeholder 2">
            <a:extLst>
              <a:ext uri="{FF2B5EF4-FFF2-40B4-BE49-F238E27FC236}">
                <a16:creationId xmlns:a16="http://schemas.microsoft.com/office/drawing/2014/main" id="{EFACF2BD-57E9-10B5-88D4-CB1FD6245906}"/>
              </a:ext>
            </a:extLst>
          </p:cNvPr>
          <p:cNvSpPr txBox="1">
            <a:spLocks/>
          </p:cNvSpPr>
          <p:nvPr/>
        </p:nvSpPr>
        <p:spPr>
          <a:xfrm>
            <a:off x="8945879" y="7615026"/>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60" b="1" dirty="0">
                <a:solidFill>
                  <a:schemeClr val="bg2"/>
                </a:solidFill>
                <a:latin typeface="Segoe UI" panose="020B0502040204020203" pitchFamily="34" charset="0"/>
                <a:cs typeface="Segoe UI" panose="020B0502040204020203" pitchFamily="34" charset="0"/>
              </a:rPr>
              <a:t>Taking control of your financial future — Month 00, 2023</a:t>
            </a:r>
          </a:p>
        </p:txBody>
      </p:sp>
      <p:pic>
        <p:nvPicPr>
          <p:cNvPr id="16" name="Picture Placeholder 15" descr="A person sitting on a couch with a computer and a dog&#10;&#10;Description automatically generated with low confidence">
            <a:extLst>
              <a:ext uri="{FF2B5EF4-FFF2-40B4-BE49-F238E27FC236}">
                <a16:creationId xmlns:a16="http://schemas.microsoft.com/office/drawing/2014/main" id="{A5C0485C-B862-1997-66AD-01D327DD0423}"/>
              </a:ext>
            </a:extLst>
          </p:cNvPr>
          <p:cNvPicPr>
            <a:picLocks noChangeAspect="1"/>
          </p:cNvPicPr>
          <p:nvPr/>
        </p:nvPicPr>
        <p:blipFill>
          <a:blip r:embed="rId6"/>
          <a:srcRect l="214" r="214"/>
          <a:stretch>
            <a:fillRect/>
          </a:stretch>
        </p:blipFill>
        <p:spPr>
          <a:xfrm>
            <a:off x="7315200" y="4"/>
            <a:ext cx="7315200" cy="4138135"/>
          </a:xfrm>
          <a:prstGeom prst="rect">
            <a:avLst/>
          </a:prstGeom>
          <a:solidFill>
            <a:schemeClr val="bg1">
              <a:lumMod val="75000"/>
            </a:schemeClr>
          </a:solidFill>
        </p:spPr>
      </p:pic>
      <p:pic>
        <p:nvPicPr>
          <p:cNvPr id="23" name="Picture Placeholder 22" descr="A person sitting on a couch with a computer and a dog&#10;&#10;Description automatically generated with low confidence">
            <a:extLst>
              <a:ext uri="{FF2B5EF4-FFF2-40B4-BE49-F238E27FC236}">
                <a16:creationId xmlns:a16="http://schemas.microsoft.com/office/drawing/2014/main" id="{FAE1FD00-726A-9ECF-0D19-73A3580EE556}"/>
              </a:ext>
            </a:extLst>
          </p:cNvPr>
          <p:cNvPicPr>
            <a:picLocks noGrp="1" noChangeAspect="1"/>
          </p:cNvPicPr>
          <p:nvPr>
            <p:ph type="pic" sz="quarter" idx="23"/>
          </p:nvPr>
        </p:nvPicPr>
        <p:blipFill>
          <a:blip r:embed="rId6"/>
          <a:srcRect l="214" r="214"/>
          <a:stretch>
            <a:fillRect/>
          </a:stretch>
        </p:blipFill>
        <p:spPr/>
      </p:pic>
    </p:spTree>
    <p:extLst>
      <p:ext uri="{BB962C8B-B14F-4D97-AF65-F5344CB8AC3E}">
        <p14:creationId xmlns:p14="http://schemas.microsoft.com/office/powerpoint/2010/main" val="163313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28E969-9E6C-E554-78F3-22A0D3B29F73}"/>
              </a:ext>
            </a:extLst>
          </p:cNvPr>
          <p:cNvSpPr>
            <a:spLocks noGrp="1"/>
          </p:cNvSpPr>
          <p:nvPr>
            <p:ph type="subTitle" idx="1"/>
          </p:nvPr>
        </p:nvSpPr>
        <p:spPr>
          <a:xfrm>
            <a:off x="332853" y="2674541"/>
            <a:ext cx="5610748" cy="1175058"/>
          </a:xfrm>
        </p:spPr>
        <p:txBody>
          <a:bodyPr/>
          <a:lstStyle/>
          <a:p>
            <a:r>
              <a:rPr lang="en-US" sz="6000" dirty="0"/>
              <a:t>Understand</a:t>
            </a:r>
          </a:p>
        </p:txBody>
      </p:sp>
      <p:sp>
        <p:nvSpPr>
          <p:cNvPr id="6" name="Slide Number Placeholder 1">
            <a:extLst>
              <a:ext uri="{FF2B5EF4-FFF2-40B4-BE49-F238E27FC236}">
                <a16:creationId xmlns:a16="http://schemas.microsoft.com/office/drawing/2014/main" id="{90C25FC1-4CF6-FC5C-9B82-F4C715653181}"/>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60" b="1" i="0" u="none" strike="noStrike" kern="1200" cap="none" spc="0" normalizeH="0" baseline="0" noProof="0" dirty="0">
              <a:ln>
                <a:noFill/>
              </a:ln>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2">
            <a:extLst>
              <a:ext uri="{FF2B5EF4-FFF2-40B4-BE49-F238E27FC236}">
                <a16:creationId xmlns:a16="http://schemas.microsoft.com/office/drawing/2014/main" id="{30B83E75-5D0C-EC9D-1270-CCAA5996CFE2}"/>
              </a:ext>
            </a:extLst>
          </p:cNvPr>
          <p:cNvSpPr>
            <a:spLocks noGrp="1"/>
          </p:cNvSpPr>
          <p:nvPr>
            <p:ph type="ftr" sz="quarter" idx="3"/>
          </p:nvPr>
        </p:nvSpPr>
        <p:spPr>
          <a:xfrm>
            <a:off x="8945879" y="7620312"/>
            <a:ext cx="4937760" cy="218918"/>
          </a:xfrm>
        </p:spPr>
        <p:txBody>
          <a:bodyPr/>
          <a:lstStyle/>
          <a:p>
            <a:pPr fontAlgn="auto">
              <a:spcBef>
                <a:spcPts val="0"/>
              </a:spcBef>
              <a:spcAft>
                <a:spcPts val="0"/>
              </a:spcAft>
            </a:pPr>
            <a:r>
              <a:rPr lang="en-US" dirty="0"/>
              <a:t>Taking control of your financial future — Month 00, 2023</a:t>
            </a:r>
          </a:p>
        </p:txBody>
      </p:sp>
      <p:sp>
        <p:nvSpPr>
          <p:cNvPr id="18" name="Title 3">
            <a:extLst>
              <a:ext uri="{FF2B5EF4-FFF2-40B4-BE49-F238E27FC236}">
                <a16:creationId xmlns:a16="http://schemas.microsoft.com/office/drawing/2014/main" id="{55A392BA-8407-4AE9-0BCD-D5FCDDB12D8B}"/>
              </a:ext>
            </a:extLst>
          </p:cNvPr>
          <p:cNvSpPr>
            <a:spLocks noGrp="1"/>
          </p:cNvSpPr>
          <p:nvPr>
            <p:ph type="ctrTitle"/>
          </p:nvPr>
        </p:nvSpPr>
        <p:spPr>
          <a:xfrm>
            <a:off x="260593" y="78059"/>
            <a:ext cx="2443795" cy="2286000"/>
          </a:xfrm>
        </p:spPr>
        <p:txBody>
          <a:bodyPr/>
          <a:lstStyle/>
          <a:p>
            <a:r>
              <a:rPr lang="en-US" dirty="0">
                <a:latin typeface="Segoe UI" panose="020B0502040204020203" pitchFamily="34" charset="0"/>
                <a:sym typeface="Segoe UI" panose="020B0502040204020203" pitchFamily="34" charset="0"/>
              </a:rPr>
              <a:t>3</a:t>
            </a:r>
          </a:p>
        </p:txBody>
      </p:sp>
    </p:spTree>
    <p:extLst>
      <p:ext uri="{BB962C8B-B14F-4D97-AF65-F5344CB8AC3E}">
        <p14:creationId xmlns:p14="http://schemas.microsoft.com/office/powerpoint/2010/main" val="3610585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extLst>
              <p:ext uri="{D42A27DB-BD31-4B8C-83A1-F6EECF244321}">
                <p14:modId xmlns:p14="http://schemas.microsoft.com/office/powerpoint/2010/main" val="24627167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376ABF57-E1C4-DA4D-8656-0362296AB2C6}"/>
              </a:ext>
            </a:extLst>
          </p:cNvPr>
          <p:cNvSpPr/>
          <p:nvPr/>
        </p:nvSpPr>
        <p:spPr>
          <a:xfrm>
            <a:off x="7315201" y="0"/>
            <a:ext cx="7315200" cy="8229600"/>
          </a:xfrm>
          <a:prstGeom prst="rect">
            <a:avLst/>
          </a:prstGeom>
          <a:solidFill>
            <a:srgbClr val="002677"/>
          </a:solidFill>
          <a:ln>
            <a:noFill/>
          </a:ln>
          <a:effectLst/>
        </p:spPr>
        <p:style>
          <a:lnRef idx="1">
            <a:schemeClr val="accent1"/>
          </a:lnRef>
          <a:fillRef idx="3">
            <a:schemeClr val="accent1"/>
          </a:fillRef>
          <a:effectRef idx="2">
            <a:schemeClr val="accent1"/>
          </a:effectRef>
          <a:fontRef idx="minor">
            <a:schemeClr val="lt1"/>
          </a:fontRef>
        </p:style>
        <p:txBody>
          <a:bodyPr lIns="146304" tIns="73152" rIns="146304" bIns="73152" rtlCol="0" anchor="ctr"/>
          <a:lstStyle/>
          <a:p>
            <a:pPr algn="ctr"/>
            <a:endParaRPr lang="en-US"/>
          </a:p>
        </p:txBody>
      </p:sp>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5" y="459462"/>
            <a:ext cx="6907967" cy="990782"/>
          </a:xfrm>
        </p:spPr>
        <p:txBody>
          <a:bodyPr/>
          <a:lstStyle/>
          <a:p>
            <a:pPr>
              <a:spcAft>
                <a:spcPts val="1000"/>
              </a:spcAft>
            </a:pPr>
            <a:r>
              <a:rPr lang="en-US" dirty="0"/>
              <a:t>Assets vs. liabilities</a:t>
            </a:r>
          </a:p>
        </p:txBody>
      </p:sp>
      <p:sp>
        <p:nvSpPr>
          <p:cNvPr id="19" name="Text Placeholder 9">
            <a:extLst>
              <a:ext uri="{FF2B5EF4-FFF2-40B4-BE49-F238E27FC236}">
                <a16:creationId xmlns:a16="http://schemas.microsoft.com/office/drawing/2014/main" id="{208B13F2-AC02-7D47-BD09-6284B1750806}"/>
              </a:ext>
            </a:extLst>
          </p:cNvPr>
          <p:cNvSpPr txBox="1">
            <a:spLocks/>
          </p:cNvSpPr>
          <p:nvPr/>
        </p:nvSpPr>
        <p:spPr>
          <a:xfrm>
            <a:off x="457200" y="2286000"/>
            <a:ext cx="6070600" cy="2914227"/>
          </a:xfrm>
          <a:prstGeom prst="rect">
            <a:avLst/>
          </a:prstGeom>
        </p:spPr>
        <p:txBody>
          <a:bodyPr lIns="0" tIns="45720" rIns="0" bIns="0" anchor="t" anchorCtr="0">
            <a:no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What is your net income?</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Document your monthly and annual living expenses</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How much cash do you spend?</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What is your credit card debt?</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What is the cash being used for?</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What is your tax liability for the year?</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How much are you saving?</a:t>
            </a:r>
          </a:p>
        </p:txBody>
      </p:sp>
      <p:sp>
        <p:nvSpPr>
          <p:cNvPr id="3" name="Title 4">
            <a:extLst>
              <a:ext uri="{FF2B5EF4-FFF2-40B4-BE49-F238E27FC236}">
                <a16:creationId xmlns:a16="http://schemas.microsoft.com/office/drawing/2014/main" id="{5CCF235E-D0AB-A7A6-0D71-329DAA70E5A9}"/>
              </a:ext>
            </a:extLst>
          </p:cNvPr>
          <p:cNvSpPr txBox="1">
            <a:spLocks/>
          </p:cNvSpPr>
          <p:nvPr/>
        </p:nvSpPr>
        <p:spPr>
          <a:xfrm>
            <a:off x="457200" y="1186241"/>
            <a:ext cx="6792913" cy="579439"/>
          </a:xfrm>
          <a:prstGeom prst="rect">
            <a:avLst/>
          </a:prstGeom>
        </p:spPr>
        <p:txBody>
          <a:bodyPr lIns="0"/>
          <a:lstStyle>
            <a:lvl1pPr algn="l" defTabSz="1097198" rtl="0" eaLnBrk="1" latinLnBrk="0" hangingPunct="1">
              <a:lnSpc>
                <a:spcPct val="90000"/>
              </a:lnSpc>
              <a:spcBef>
                <a:spcPct val="0"/>
              </a:spcBef>
              <a:buNone/>
              <a:defRPr sz="3500" b="1" kern="1200">
                <a:solidFill>
                  <a:srgbClr val="3369FF"/>
                </a:solidFill>
                <a:latin typeface="Segoe UI" panose="020B0502040204020203" pitchFamily="34" charset="0"/>
                <a:ea typeface="+mj-ea"/>
                <a:cs typeface="Segoe UI" panose="020B0502040204020203" pitchFamily="34" charset="0"/>
              </a:defRPr>
            </a:lvl1pPr>
          </a:lstStyle>
          <a:p>
            <a:pPr>
              <a:spcAft>
                <a:spcPts val="1000"/>
              </a:spcAft>
            </a:pPr>
            <a:r>
              <a:rPr lang="en-US" sz="2400" dirty="0">
                <a:solidFill>
                  <a:schemeClr val="accent1"/>
                </a:solidFill>
              </a:rPr>
              <a:t>Understanding your numbers</a:t>
            </a:r>
          </a:p>
        </p:txBody>
      </p:sp>
      <p:sp>
        <p:nvSpPr>
          <p:cNvPr id="4" name="Footer Placeholder 2">
            <a:extLst>
              <a:ext uri="{FF2B5EF4-FFF2-40B4-BE49-F238E27FC236}">
                <a16:creationId xmlns:a16="http://schemas.microsoft.com/office/drawing/2014/main" id="{F5AC4519-8DFF-A985-C508-AEF71AF625CA}"/>
              </a:ext>
            </a:extLst>
          </p:cNvPr>
          <p:cNvSpPr>
            <a:spLocks noGrp="1"/>
          </p:cNvSpPr>
          <p:nvPr>
            <p:ph type="ftr" sz="quarter" idx="3"/>
          </p:nvPr>
        </p:nvSpPr>
        <p:spPr>
          <a:xfrm>
            <a:off x="8945879" y="7620312"/>
            <a:ext cx="4937760" cy="218918"/>
          </a:xfrm>
        </p:spPr>
        <p:txBody>
          <a:bodyPr/>
          <a:lstStyle/>
          <a:p>
            <a:pPr fontAlgn="auto">
              <a:spcBef>
                <a:spcPts val="0"/>
              </a:spcBef>
              <a:spcAft>
                <a:spcPts val="0"/>
              </a:spcAft>
            </a:pPr>
            <a:r>
              <a:rPr lang="en-US" dirty="0"/>
              <a:t>Taking control of your financial future — Month 00, 2023</a:t>
            </a:r>
          </a:p>
        </p:txBody>
      </p:sp>
      <p:pic>
        <p:nvPicPr>
          <p:cNvPr id="17" name="Picture Placeholder 16" descr="A person working on the computer&#10;&#10;Description automatically generated with low confidence">
            <a:extLst>
              <a:ext uri="{FF2B5EF4-FFF2-40B4-BE49-F238E27FC236}">
                <a16:creationId xmlns:a16="http://schemas.microsoft.com/office/drawing/2014/main" id="{51A8778A-CBD5-BA62-ED7D-62ACE7D9C757}"/>
              </a:ext>
            </a:extLst>
          </p:cNvPr>
          <p:cNvPicPr>
            <a:picLocks noGrp="1" noChangeAspect="1"/>
          </p:cNvPicPr>
          <p:nvPr>
            <p:ph type="pic" sz="quarter" idx="23"/>
          </p:nvPr>
        </p:nvPicPr>
        <p:blipFill>
          <a:blip r:embed="rId6"/>
          <a:srcRect l="214" r="214"/>
          <a:stretch>
            <a:fillRect/>
          </a:stretch>
        </p:blipFill>
        <p:spPr/>
      </p:pic>
    </p:spTree>
    <p:extLst>
      <p:ext uri="{BB962C8B-B14F-4D97-AF65-F5344CB8AC3E}">
        <p14:creationId xmlns:p14="http://schemas.microsoft.com/office/powerpoint/2010/main" val="1519736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376ABF57-E1C4-DA4D-8656-0362296AB2C6}"/>
              </a:ext>
            </a:extLst>
          </p:cNvPr>
          <p:cNvSpPr/>
          <p:nvPr/>
        </p:nvSpPr>
        <p:spPr>
          <a:xfrm>
            <a:off x="7282953" y="1"/>
            <a:ext cx="7347447" cy="8229600"/>
          </a:xfrm>
          <a:prstGeom prst="rect">
            <a:avLst/>
          </a:prstGeom>
          <a:solidFill>
            <a:srgbClr val="002677"/>
          </a:solidFill>
          <a:ln>
            <a:noFill/>
          </a:ln>
          <a:effectLst/>
        </p:spPr>
        <p:style>
          <a:lnRef idx="1">
            <a:schemeClr val="accent1"/>
          </a:lnRef>
          <a:fillRef idx="3">
            <a:schemeClr val="accent1"/>
          </a:fillRef>
          <a:effectRef idx="2">
            <a:schemeClr val="accent1"/>
          </a:effectRef>
          <a:fontRef idx="minor">
            <a:schemeClr val="lt1"/>
          </a:fontRef>
        </p:style>
        <p:txBody>
          <a:bodyPr lIns="146304" tIns="73152" rIns="146304" bIns="73152" rtlCol="0" anchor="ctr"/>
          <a:lstStyle/>
          <a:p>
            <a:pPr algn="ctr"/>
            <a:endParaRPr lang="en-US"/>
          </a:p>
        </p:txBody>
      </p:sp>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5" y="459462"/>
            <a:ext cx="6907967" cy="990782"/>
          </a:xfrm>
        </p:spPr>
        <p:txBody>
          <a:bodyPr/>
          <a:lstStyle/>
          <a:p>
            <a:pPr>
              <a:spcAft>
                <a:spcPts val="1000"/>
              </a:spcAft>
            </a:pPr>
            <a:r>
              <a:rPr lang="en-US" dirty="0"/>
              <a:t>How much is enough?</a:t>
            </a:r>
          </a:p>
        </p:txBody>
      </p:sp>
      <p:sp>
        <p:nvSpPr>
          <p:cNvPr id="19" name="Text Placeholder 9">
            <a:extLst>
              <a:ext uri="{FF2B5EF4-FFF2-40B4-BE49-F238E27FC236}">
                <a16:creationId xmlns:a16="http://schemas.microsoft.com/office/drawing/2014/main" id="{208B13F2-AC02-7D47-BD09-6284B1750806}"/>
              </a:ext>
            </a:extLst>
          </p:cNvPr>
          <p:cNvSpPr txBox="1">
            <a:spLocks/>
          </p:cNvSpPr>
          <p:nvPr/>
        </p:nvSpPr>
        <p:spPr>
          <a:xfrm>
            <a:off x="457200" y="2286000"/>
            <a:ext cx="6070600" cy="2914227"/>
          </a:xfrm>
          <a:prstGeom prst="rect">
            <a:avLst/>
          </a:prstGeom>
        </p:spPr>
        <p:txBody>
          <a:bodyPr lIns="0" tIns="45720" rIns="0" bIns="0" anchor="t" anchorCtr="0">
            <a:no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What do you want to do in retirement?</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Plan realistically</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80% of preretirement income</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Inflation</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Cost of healthcare</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Cost of long-term care</a:t>
            </a:r>
          </a:p>
        </p:txBody>
      </p:sp>
      <p:sp>
        <p:nvSpPr>
          <p:cNvPr id="14" name="Title 4">
            <a:extLst>
              <a:ext uri="{FF2B5EF4-FFF2-40B4-BE49-F238E27FC236}">
                <a16:creationId xmlns:a16="http://schemas.microsoft.com/office/drawing/2014/main" id="{F12AB4E8-0B2F-A84A-A0E3-171FAE193046}"/>
              </a:ext>
            </a:extLst>
          </p:cNvPr>
          <p:cNvSpPr txBox="1">
            <a:spLocks/>
          </p:cNvSpPr>
          <p:nvPr/>
        </p:nvSpPr>
        <p:spPr>
          <a:xfrm>
            <a:off x="460595" y="1196180"/>
            <a:ext cx="6819335" cy="579439"/>
          </a:xfrm>
          <a:prstGeom prst="rect">
            <a:avLst/>
          </a:prstGeom>
        </p:spPr>
        <p:txBody>
          <a:bodyPr lIns="0"/>
          <a:lstStyle>
            <a:lvl1pPr algn="l" defTabSz="1097198" rtl="0" eaLnBrk="1" latinLnBrk="0" hangingPunct="1">
              <a:lnSpc>
                <a:spcPct val="90000"/>
              </a:lnSpc>
              <a:spcBef>
                <a:spcPct val="0"/>
              </a:spcBef>
              <a:buNone/>
              <a:defRPr sz="3500" b="1" kern="1200">
                <a:solidFill>
                  <a:srgbClr val="3369FF"/>
                </a:solidFill>
                <a:latin typeface="Segoe UI" panose="020B0502040204020203" pitchFamily="34" charset="0"/>
                <a:ea typeface="+mj-ea"/>
                <a:cs typeface="Segoe UI" panose="020B0502040204020203" pitchFamily="34" charset="0"/>
              </a:defRPr>
            </a:lvl1pPr>
          </a:lstStyle>
          <a:p>
            <a:pPr>
              <a:spcAft>
                <a:spcPts val="1000"/>
              </a:spcAft>
            </a:pPr>
            <a:r>
              <a:rPr lang="en-US" sz="2300" dirty="0">
                <a:solidFill>
                  <a:schemeClr val="accent1"/>
                </a:solidFill>
              </a:rPr>
              <a:t>What will you need in retirement?</a:t>
            </a:r>
          </a:p>
        </p:txBody>
      </p:sp>
      <p:sp>
        <p:nvSpPr>
          <p:cNvPr id="3" name="Footer Placeholder 2">
            <a:extLst>
              <a:ext uri="{FF2B5EF4-FFF2-40B4-BE49-F238E27FC236}">
                <a16:creationId xmlns:a16="http://schemas.microsoft.com/office/drawing/2014/main" id="{166E3C08-237E-4324-124B-D1DDFD90CD65}"/>
              </a:ext>
            </a:extLst>
          </p:cNvPr>
          <p:cNvSpPr>
            <a:spLocks noGrp="1"/>
          </p:cNvSpPr>
          <p:nvPr>
            <p:ph type="ftr" sz="quarter" idx="3"/>
          </p:nvPr>
        </p:nvSpPr>
        <p:spPr>
          <a:xfrm>
            <a:off x="8945879" y="7620312"/>
            <a:ext cx="4937760" cy="218918"/>
          </a:xfrm>
        </p:spPr>
        <p:txBody>
          <a:bodyPr/>
          <a:lstStyle/>
          <a:p>
            <a:pPr fontAlgn="auto">
              <a:spcBef>
                <a:spcPts val="0"/>
              </a:spcBef>
              <a:spcAft>
                <a:spcPts val="0"/>
              </a:spcAft>
            </a:pPr>
            <a:r>
              <a:rPr lang="en-US" dirty="0"/>
              <a:t>Taking control of your financial future — Month 00, 2023</a:t>
            </a:r>
          </a:p>
        </p:txBody>
      </p:sp>
      <p:pic>
        <p:nvPicPr>
          <p:cNvPr id="26" name="Picture Placeholder 25" descr="A person sitting at a table&#10;&#10;Description automatically generated with medium confidence">
            <a:extLst>
              <a:ext uri="{FF2B5EF4-FFF2-40B4-BE49-F238E27FC236}">
                <a16:creationId xmlns:a16="http://schemas.microsoft.com/office/drawing/2014/main" id="{F94FBB0A-4550-E182-56CD-7F62CDBC7DC0}"/>
              </a:ext>
            </a:extLst>
          </p:cNvPr>
          <p:cNvPicPr>
            <a:picLocks noGrp="1" noChangeAspect="1"/>
          </p:cNvPicPr>
          <p:nvPr>
            <p:ph type="pic" sz="quarter" idx="23"/>
          </p:nvPr>
        </p:nvPicPr>
        <p:blipFill>
          <a:blip r:embed="rId6"/>
          <a:srcRect l="214" r="214"/>
          <a:stretch>
            <a:fillRect/>
          </a:stretch>
        </p:blipFill>
        <p:spPr/>
      </p:pic>
    </p:spTree>
    <p:extLst>
      <p:ext uri="{BB962C8B-B14F-4D97-AF65-F5344CB8AC3E}">
        <p14:creationId xmlns:p14="http://schemas.microsoft.com/office/powerpoint/2010/main" val="1940451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6E1FF64-C4DC-7821-B9C6-4F35840602EC}"/>
              </a:ext>
            </a:extLst>
          </p:cNvPr>
          <p:cNvSpPr/>
          <p:nvPr/>
        </p:nvSpPr>
        <p:spPr>
          <a:xfrm>
            <a:off x="7315201" y="0"/>
            <a:ext cx="7315200" cy="4114800"/>
          </a:xfrm>
          <a:prstGeom prst="rect">
            <a:avLst/>
          </a:prstGeom>
          <a:solidFill>
            <a:srgbClr val="3369FF"/>
          </a:solidFill>
          <a:ln>
            <a:noFill/>
          </a:ln>
          <a:effectLst/>
        </p:spPr>
        <p:style>
          <a:lnRef idx="1">
            <a:schemeClr val="accent1"/>
          </a:lnRef>
          <a:fillRef idx="3">
            <a:schemeClr val="accent1"/>
          </a:fillRef>
          <a:effectRef idx="2">
            <a:schemeClr val="accent1"/>
          </a:effectRef>
          <a:fontRef idx="minor">
            <a:schemeClr val="lt1"/>
          </a:fontRef>
        </p:style>
        <p:txBody>
          <a:bodyPr lIns="146304" tIns="73152" rIns="146304" bIns="73152" rtlCol="0" anchor="ctr"/>
          <a:lstStyle/>
          <a:p>
            <a:pPr algn="ctr"/>
            <a:endParaRPr lang="en-US"/>
          </a:p>
        </p:txBody>
      </p:sp>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6" name="Footer Placeholder 5">
            <a:extLst>
              <a:ext uri="{FF2B5EF4-FFF2-40B4-BE49-F238E27FC236}">
                <a16:creationId xmlns:a16="http://schemas.microsoft.com/office/drawing/2014/main" id="{B51FFCBC-B02E-2B4B-9DDE-D4B9BC989D71}"/>
              </a:ext>
            </a:extLst>
          </p:cNvPr>
          <p:cNvSpPr>
            <a:spLocks noGrp="1"/>
          </p:cNvSpPr>
          <p:nvPr>
            <p:ph type="ftr" sz="quarter" idx="3"/>
          </p:nvPr>
        </p:nvSpPr>
        <p:spPr/>
        <p:txBody>
          <a:bodyPr/>
          <a:lstStyle/>
          <a:p>
            <a:pPr fontAlgn="auto">
              <a:spcBef>
                <a:spcPts val="0"/>
              </a:spcBef>
              <a:spcAft>
                <a:spcPts val="0"/>
              </a:spcAft>
            </a:pPr>
            <a:r>
              <a:rPr lang="en-US" dirty="0"/>
              <a:t>Taking control of your financial future — Month 00, 2023</a:t>
            </a:r>
          </a:p>
        </p:txBody>
      </p:sp>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71963" y="325254"/>
            <a:ext cx="8573916" cy="1160646"/>
          </a:xfrm>
        </p:spPr>
        <p:txBody>
          <a:bodyPr/>
          <a:lstStyle/>
          <a:p>
            <a:pPr lvl="0">
              <a:lnSpc>
                <a:spcPct val="100000"/>
              </a:lnSpc>
            </a:pPr>
            <a:r>
              <a:rPr lang="en-US" dirty="0">
                <a:solidFill>
                  <a:schemeClr val="tx2"/>
                </a:solidFill>
              </a:rPr>
              <a:t>Building your </a:t>
            </a:r>
            <a:br>
              <a:rPr lang="en-US" dirty="0">
                <a:solidFill>
                  <a:schemeClr val="tx2"/>
                </a:solidFill>
              </a:rPr>
            </a:br>
            <a:r>
              <a:rPr lang="en-US" dirty="0">
                <a:solidFill>
                  <a:schemeClr val="tx2"/>
                </a:solidFill>
              </a:rPr>
              <a:t>financial foundation</a:t>
            </a:r>
          </a:p>
        </p:txBody>
      </p:sp>
      <p:sp>
        <p:nvSpPr>
          <p:cNvPr id="19" name="Text Placeholder 9">
            <a:extLst>
              <a:ext uri="{FF2B5EF4-FFF2-40B4-BE49-F238E27FC236}">
                <a16:creationId xmlns:a16="http://schemas.microsoft.com/office/drawing/2014/main" id="{208B13F2-AC02-7D47-BD09-6284B1750806}"/>
              </a:ext>
            </a:extLst>
          </p:cNvPr>
          <p:cNvSpPr txBox="1">
            <a:spLocks/>
          </p:cNvSpPr>
          <p:nvPr/>
        </p:nvSpPr>
        <p:spPr>
          <a:xfrm>
            <a:off x="467139" y="2743200"/>
            <a:ext cx="6070600" cy="2552700"/>
          </a:xfrm>
          <a:prstGeom prst="rect">
            <a:avLst/>
          </a:prstGeom>
        </p:spPr>
        <p:txBody>
          <a:bodyPr lIns="0" tIns="45720" rIns="0" bIns="0" anchor="t" anchorCtr="0">
            <a:no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Maximize your qualified plans</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Social Security</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Plans from previous employers</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Spousal benefits</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Other investments and savings to bridge the gap</a:t>
            </a:r>
          </a:p>
        </p:txBody>
      </p:sp>
      <p:sp>
        <p:nvSpPr>
          <p:cNvPr id="14" name="Title 4">
            <a:extLst>
              <a:ext uri="{FF2B5EF4-FFF2-40B4-BE49-F238E27FC236}">
                <a16:creationId xmlns:a16="http://schemas.microsoft.com/office/drawing/2014/main" id="{F12AB4E8-0B2F-A84A-A0E3-171FAE193046}"/>
              </a:ext>
            </a:extLst>
          </p:cNvPr>
          <p:cNvSpPr txBox="1">
            <a:spLocks/>
          </p:cNvSpPr>
          <p:nvPr/>
        </p:nvSpPr>
        <p:spPr>
          <a:xfrm>
            <a:off x="470534" y="1753752"/>
            <a:ext cx="6819335" cy="470660"/>
          </a:xfrm>
          <a:prstGeom prst="rect">
            <a:avLst/>
          </a:prstGeom>
        </p:spPr>
        <p:txBody>
          <a:bodyPr lIns="0"/>
          <a:lstStyle>
            <a:lvl1pPr algn="l" defTabSz="1097198" rtl="0" eaLnBrk="1" latinLnBrk="0" hangingPunct="1">
              <a:lnSpc>
                <a:spcPct val="90000"/>
              </a:lnSpc>
              <a:spcBef>
                <a:spcPct val="0"/>
              </a:spcBef>
              <a:buNone/>
              <a:defRPr sz="3500" b="1" kern="1200">
                <a:solidFill>
                  <a:srgbClr val="3369FF"/>
                </a:solidFill>
                <a:latin typeface="Segoe UI" panose="020B0502040204020203" pitchFamily="34" charset="0"/>
                <a:ea typeface="+mj-ea"/>
                <a:cs typeface="Segoe UI" panose="020B0502040204020203" pitchFamily="34" charset="0"/>
              </a:defRPr>
            </a:lvl1pPr>
          </a:lstStyle>
          <a:p>
            <a:pPr lvl="0">
              <a:spcBef>
                <a:spcPts val="1000"/>
              </a:spcBef>
            </a:pPr>
            <a:r>
              <a:rPr lang="en-US" sz="2300" dirty="0">
                <a:solidFill>
                  <a:srgbClr val="336AFF"/>
                </a:solidFill>
              </a:rPr>
              <a:t>Understanding what you have</a:t>
            </a:r>
          </a:p>
        </p:txBody>
      </p:sp>
      <p:pic>
        <p:nvPicPr>
          <p:cNvPr id="12" name="Graphic 11">
            <a:extLst>
              <a:ext uri="{FF2B5EF4-FFF2-40B4-BE49-F238E27FC236}">
                <a16:creationId xmlns:a16="http://schemas.microsoft.com/office/drawing/2014/main" id="{47C5A4A1-4C37-2CB3-7BB2-8CD86A4C24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42115" y="1026715"/>
            <a:ext cx="2061370" cy="2061370"/>
          </a:xfrm>
          <a:prstGeom prst="rect">
            <a:avLst/>
          </a:prstGeom>
        </p:spPr>
      </p:pic>
    </p:spTree>
    <p:extLst>
      <p:ext uri="{BB962C8B-B14F-4D97-AF65-F5344CB8AC3E}">
        <p14:creationId xmlns:p14="http://schemas.microsoft.com/office/powerpoint/2010/main" val="280686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42F1E3E-400D-EA43-95FD-8F1BF093612E}"/>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42F1E3E-400D-EA43-95FD-8F1BF093612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F3C97231-F3DE-A748-A240-26E377331568}"/>
              </a:ext>
            </a:extLst>
          </p:cNvPr>
          <p:cNvSpPr>
            <a:spLocks noGrp="1"/>
          </p:cNvSpPr>
          <p:nvPr>
            <p:ph type="body" sz="quarter" idx="15"/>
          </p:nvPr>
        </p:nvSpPr>
        <p:spPr>
          <a:xfrm>
            <a:off x="342145" y="383262"/>
            <a:ext cx="10058400" cy="594638"/>
          </a:xfrm>
        </p:spPr>
        <p:txBody>
          <a:bodyPr/>
          <a:lstStyle/>
          <a:p>
            <a:pPr lvl="0" defTabSz="1097198" fontAlgn="auto">
              <a:lnSpc>
                <a:spcPct val="90000"/>
              </a:lnSpc>
              <a:spcBef>
                <a:spcPts val="1000"/>
              </a:spcBef>
              <a:spcAft>
                <a:spcPts val="0"/>
              </a:spcAft>
            </a:pPr>
            <a:r>
              <a:rPr lang="en-US" dirty="0">
                <a:solidFill>
                  <a:srgbClr val="002677"/>
                </a:solidFill>
              </a:rPr>
              <a:t>Knowledge is power</a:t>
            </a:r>
            <a:endParaRPr lang="en-US" dirty="0">
              <a:solidFill>
                <a:schemeClr val="tx2"/>
              </a:solidFill>
            </a:endParaRPr>
          </a:p>
        </p:txBody>
      </p:sp>
      <p:pic>
        <p:nvPicPr>
          <p:cNvPr id="22" name="Picture 21">
            <a:extLst>
              <a:ext uri="{FF2B5EF4-FFF2-40B4-BE49-F238E27FC236}">
                <a16:creationId xmlns:a16="http://schemas.microsoft.com/office/drawing/2014/main" id="{F4B6F856-6368-7D4F-A78E-4EADB9A32AEB}"/>
              </a:ext>
            </a:extLst>
          </p:cNvPr>
          <p:cNvPicPr>
            <a:picLocks noChangeAspect="1"/>
          </p:cNvPicPr>
          <p:nvPr/>
        </p:nvPicPr>
        <p:blipFill>
          <a:blip r:embed="rId6"/>
          <a:stretch>
            <a:fillRect/>
          </a:stretch>
        </p:blipFill>
        <p:spPr>
          <a:xfrm>
            <a:off x="365760" y="7571232"/>
            <a:ext cx="1335024" cy="312524"/>
          </a:xfrm>
          <a:prstGeom prst="rect">
            <a:avLst/>
          </a:prstGeom>
        </p:spPr>
      </p:pic>
      <p:sp>
        <p:nvSpPr>
          <p:cNvPr id="12" name="Text Placeholder 27">
            <a:extLst>
              <a:ext uri="{FF2B5EF4-FFF2-40B4-BE49-F238E27FC236}">
                <a16:creationId xmlns:a16="http://schemas.microsoft.com/office/drawing/2014/main" id="{B65088F9-B762-3E47-B44C-F79F4219C439}"/>
              </a:ext>
            </a:extLst>
          </p:cNvPr>
          <p:cNvSpPr txBox="1">
            <a:spLocks/>
          </p:cNvSpPr>
          <p:nvPr/>
        </p:nvSpPr>
        <p:spPr>
          <a:xfrm>
            <a:off x="1227648" y="5135890"/>
            <a:ext cx="1442997" cy="456872"/>
          </a:xfrm>
          <a:prstGeom prst="rect">
            <a:avLst/>
          </a:prstGeom>
        </p:spPr>
        <p:txBody>
          <a:bodyPr lIns="0" tIns="0" rIns="0" bIns="0" anchor="ctr">
            <a:noAutofit/>
          </a:bodyPr>
          <a:lstStyle>
            <a:lvl1pPr marL="0" indent="0" algn="l" defTabSz="913723" rtl="0" eaLnBrk="1" fontAlgn="base" hangingPunct="1">
              <a:spcBef>
                <a:spcPct val="20000"/>
              </a:spcBef>
              <a:spcAft>
                <a:spcPct val="0"/>
              </a:spcAft>
              <a:buFont typeface="Arial" charset="0"/>
              <a:buNone/>
              <a:defRPr sz="1600" b="1" kern="1200">
                <a:solidFill>
                  <a:srgbClr val="49AFE6"/>
                </a:solidFill>
                <a:latin typeface="Segoe UI"/>
                <a:ea typeface="+mn-ea"/>
                <a:cs typeface="Segoe UI"/>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rgbClr val="002677"/>
                </a:solidFill>
              </a:rPr>
              <a:t>Stocks</a:t>
            </a:r>
          </a:p>
        </p:txBody>
      </p:sp>
      <p:sp>
        <p:nvSpPr>
          <p:cNvPr id="13" name="Text Placeholder 27">
            <a:extLst>
              <a:ext uri="{FF2B5EF4-FFF2-40B4-BE49-F238E27FC236}">
                <a16:creationId xmlns:a16="http://schemas.microsoft.com/office/drawing/2014/main" id="{A14EF5AC-BF7F-944C-B223-51C7908E0FB7}"/>
              </a:ext>
            </a:extLst>
          </p:cNvPr>
          <p:cNvSpPr txBox="1">
            <a:spLocks/>
          </p:cNvSpPr>
          <p:nvPr/>
        </p:nvSpPr>
        <p:spPr>
          <a:xfrm>
            <a:off x="3732898" y="5135890"/>
            <a:ext cx="1442997" cy="456872"/>
          </a:xfrm>
          <a:prstGeom prst="rect">
            <a:avLst/>
          </a:prstGeom>
        </p:spPr>
        <p:txBody>
          <a:bodyPr lIns="0" tIns="0" rIns="0" bIns="0" anchor="ctr">
            <a:noAutofit/>
          </a:bodyPr>
          <a:lstStyle>
            <a:lvl1pPr marL="0" indent="0" algn="l" defTabSz="913723" rtl="0" eaLnBrk="1" fontAlgn="base" hangingPunct="1">
              <a:spcBef>
                <a:spcPct val="20000"/>
              </a:spcBef>
              <a:spcAft>
                <a:spcPct val="0"/>
              </a:spcAft>
              <a:buFont typeface="Arial" charset="0"/>
              <a:buNone/>
              <a:defRPr sz="1600" b="1" kern="1200">
                <a:solidFill>
                  <a:srgbClr val="49AFE6"/>
                </a:solidFill>
                <a:latin typeface="Segoe UI"/>
                <a:ea typeface="+mn-ea"/>
                <a:cs typeface="Segoe UI"/>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rgbClr val="002677"/>
                </a:solidFill>
              </a:rPr>
              <a:t>Bonds</a:t>
            </a:r>
          </a:p>
        </p:txBody>
      </p:sp>
      <p:sp>
        <p:nvSpPr>
          <p:cNvPr id="14" name="Text Placeholder 27">
            <a:extLst>
              <a:ext uri="{FF2B5EF4-FFF2-40B4-BE49-F238E27FC236}">
                <a16:creationId xmlns:a16="http://schemas.microsoft.com/office/drawing/2014/main" id="{50D08FA4-AC47-2A4F-A209-93E16424F419}"/>
              </a:ext>
            </a:extLst>
          </p:cNvPr>
          <p:cNvSpPr txBox="1">
            <a:spLocks/>
          </p:cNvSpPr>
          <p:nvPr/>
        </p:nvSpPr>
        <p:spPr>
          <a:xfrm>
            <a:off x="6240973" y="5135890"/>
            <a:ext cx="1442997" cy="456872"/>
          </a:xfrm>
          <a:prstGeom prst="rect">
            <a:avLst/>
          </a:prstGeom>
        </p:spPr>
        <p:txBody>
          <a:bodyPr lIns="0" tIns="0" rIns="0" bIns="0" anchor="ctr">
            <a:noAutofit/>
          </a:bodyPr>
          <a:lstStyle>
            <a:lvl1pPr marL="0" indent="0" algn="l" defTabSz="913723" rtl="0" eaLnBrk="1" fontAlgn="base" hangingPunct="1">
              <a:spcBef>
                <a:spcPct val="20000"/>
              </a:spcBef>
              <a:spcAft>
                <a:spcPct val="0"/>
              </a:spcAft>
              <a:buFont typeface="Arial" charset="0"/>
              <a:buNone/>
              <a:defRPr sz="1600" b="1" kern="1200">
                <a:solidFill>
                  <a:srgbClr val="49AFE6"/>
                </a:solidFill>
                <a:latin typeface="Segoe UI"/>
                <a:ea typeface="+mn-ea"/>
                <a:cs typeface="Segoe UI"/>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rgbClr val="002677"/>
                </a:solidFill>
              </a:rPr>
              <a:t>Cash</a:t>
            </a:r>
          </a:p>
        </p:txBody>
      </p:sp>
      <p:sp>
        <p:nvSpPr>
          <p:cNvPr id="15" name="Text Placeholder 27">
            <a:extLst>
              <a:ext uri="{FF2B5EF4-FFF2-40B4-BE49-F238E27FC236}">
                <a16:creationId xmlns:a16="http://schemas.microsoft.com/office/drawing/2014/main" id="{EF181586-3A61-FD44-AC54-699D19ABB3AA}"/>
              </a:ext>
            </a:extLst>
          </p:cNvPr>
          <p:cNvSpPr txBox="1">
            <a:spLocks/>
          </p:cNvSpPr>
          <p:nvPr/>
        </p:nvSpPr>
        <p:spPr>
          <a:xfrm>
            <a:off x="8885670" y="5135890"/>
            <a:ext cx="1442997" cy="456872"/>
          </a:xfrm>
          <a:prstGeom prst="rect">
            <a:avLst/>
          </a:prstGeom>
        </p:spPr>
        <p:txBody>
          <a:bodyPr lIns="0" tIns="0" rIns="0" bIns="0" anchor="ctr">
            <a:noAutofit/>
          </a:bodyPr>
          <a:lstStyle>
            <a:lvl1pPr marL="0" indent="0" algn="l" defTabSz="913723" rtl="0" eaLnBrk="1" fontAlgn="base" hangingPunct="1">
              <a:spcBef>
                <a:spcPct val="20000"/>
              </a:spcBef>
              <a:spcAft>
                <a:spcPct val="0"/>
              </a:spcAft>
              <a:buFont typeface="Arial" charset="0"/>
              <a:buNone/>
              <a:defRPr sz="1600" b="1" kern="1200">
                <a:solidFill>
                  <a:srgbClr val="49AFE6"/>
                </a:solidFill>
                <a:latin typeface="Segoe UI"/>
                <a:ea typeface="+mn-ea"/>
                <a:cs typeface="Segoe UI"/>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rgbClr val="002677"/>
                </a:solidFill>
              </a:rPr>
              <a:t>Annuities</a:t>
            </a:r>
          </a:p>
        </p:txBody>
      </p:sp>
      <p:sp>
        <p:nvSpPr>
          <p:cNvPr id="16" name="Text Placeholder 27">
            <a:extLst>
              <a:ext uri="{FF2B5EF4-FFF2-40B4-BE49-F238E27FC236}">
                <a16:creationId xmlns:a16="http://schemas.microsoft.com/office/drawing/2014/main" id="{2B2554FE-34EA-4248-94C1-CA4F80D91E38}"/>
              </a:ext>
            </a:extLst>
          </p:cNvPr>
          <p:cNvSpPr txBox="1">
            <a:spLocks/>
          </p:cNvSpPr>
          <p:nvPr/>
        </p:nvSpPr>
        <p:spPr>
          <a:xfrm>
            <a:off x="11296840" y="5124453"/>
            <a:ext cx="1883773" cy="456872"/>
          </a:xfrm>
          <a:prstGeom prst="rect">
            <a:avLst/>
          </a:prstGeom>
        </p:spPr>
        <p:txBody>
          <a:bodyPr lIns="0" tIns="0" rIns="0" bIns="0" anchor="ctr">
            <a:noAutofit/>
          </a:bodyPr>
          <a:lstStyle>
            <a:lvl1pPr marL="0" indent="0" algn="l" defTabSz="913723" rtl="0" eaLnBrk="1" fontAlgn="base" hangingPunct="1">
              <a:spcBef>
                <a:spcPct val="20000"/>
              </a:spcBef>
              <a:spcAft>
                <a:spcPct val="0"/>
              </a:spcAft>
              <a:buFont typeface="Arial" charset="0"/>
              <a:buNone/>
              <a:defRPr sz="1600" b="1" kern="1200">
                <a:solidFill>
                  <a:srgbClr val="49AFE6"/>
                </a:solidFill>
                <a:latin typeface="Segoe UI"/>
                <a:ea typeface="+mn-ea"/>
                <a:cs typeface="Segoe UI"/>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rgbClr val="002677"/>
                </a:solidFill>
              </a:rPr>
              <a:t>Mutual funds</a:t>
            </a:r>
          </a:p>
        </p:txBody>
      </p:sp>
      <p:pic>
        <p:nvPicPr>
          <p:cNvPr id="21" name="Picture 20">
            <a:extLst>
              <a:ext uri="{FF2B5EF4-FFF2-40B4-BE49-F238E27FC236}">
                <a16:creationId xmlns:a16="http://schemas.microsoft.com/office/drawing/2014/main" id="{33B1DDB8-F84A-B440-ABE6-A9F455B5FD97}"/>
              </a:ext>
            </a:extLst>
          </p:cNvPr>
          <p:cNvPicPr>
            <a:picLocks noChangeAspect="1"/>
          </p:cNvPicPr>
          <p:nvPr/>
        </p:nvPicPr>
        <p:blipFill>
          <a:blip r:embed="rId7"/>
          <a:stretch>
            <a:fillRect/>
          </a:stretch>
        </p:blipFill>
        <p:spPr>
          <a:xfrm>
            <a:off x="11659314" y="3429000"/>
            <a:ext cx="1158824" cy="1158824"/>
          </a:xfrm>
          <a:prstGeom prst="rect">
            <a:avLst/>
          </a:prstGeom>
        </p:spPr>
      </p:pic>
      <p:pic>
        <p:nvPicPr>
          <p:cNvPr id="23" name="Picture 22">
            <a:extLst>
              <a:ext uri="{FF2B5EF4-FFF2-40B4-BE49-F238E27FC236}">
                <a16:creationId xmlns:a16="http://schemas.microsoft.com/office/drawing/2014/main" id="{8FB195FD-5A52-EA41-ABBE-1776EA56FC1E}"/>
              </a:ext>
            </a:extLst>
          </p:cNvPr>
          <p:cNvPicPr>
            <a:picLocks noChangeAspect="1"/>
          </p:cNvPicPr>
          <p:nvPr/>
        </p:nvPicPr>
        <p:blipFill>
          <a:blip r:embed="rId8"/>
          <a:stretch>
            <a:fillRect/>
          </a:stretch>
        </p:blipFill>
        <p:spPr>
          <a:xfrm>
            <a:off x="9003161" y="3456069"/>
            <a:ext cx="1208014" cy="1140902"/>
          </a:xfrm>
          <a:prstGeom prst="rect">
            <a:avLst/>
          </a:prstGeom>
        </p:spPr>
      </p:pic>
      <p:pic>
        <p:nvPicPr>
          <p:cNvPr id="24" name="Picture 23">
            <a:extLst>
              <a:ext uri="{FF2B5EF4-FFF2-40B4-BE49-F238E27FC236}">
                <a16:creationId xmlns:a16="http://schemas.microsoft.com/office/drawing/2014/main" id="{8FA7E5AD-959D-C44D-85EE-5816407B23A8}"/>
              </a:ext>
            </a:extLst>
          </p:cNvPr>
          <p:cNvPicPr>
            <a:picLocks noChangeAspect="1"/>
          </p:cNvPicPr>
          <p:nvPr/>
        </p:nvPicPr>
        <p:blipFill>
          <a:blip r:embed="rId9"/>
          <a:stretch>
            <a:fillRect/>
          </a:stretch>
        </p:blipFill>
        <p:spPr>
          <a:xfrm>
            <a:off x="1345139" y="3406165"/>
            <a:ext cx="1208014" cy="1208014"/>
          </a:xfrm>
          <a:prstGeom prst="rect">
            <a:avLst/>
          </a:prstGeom>
        </p:spPr>
      </p:pic>
      <p:pic>
        <p:nvPicPr>
          <p:cNvPr id="25" name="Picture 24">
            <a:extLst>
              <a:ext uri="{FF2B5EF4-FFF2-40B4-BE49-F238E27FC236}">
                <a16:creationId xmlns:a16="http://schemas.microsoft.com/office/drawing/2014/main" id="{727AB720-D932-E549-AF1A-4F6F97AAE028}"/>
              </a:ext>
            </a:extLst>
          </p:cNvPr>
          <p:cNvPicPr>
            <a:picLocks noChangeAspect="1"/>
          </p:cNvPicPr>
          <p:nvPr/>
        </p:nvPicPr>
        <p:blipFill>
          <a:blip r:embed="rId10"/>
          <a:stretch>
            <a:fillRect/>
          </a:stretch>
        </p:blipFill>
        <p:spPr>
          <a:xfrm>
            <a:off x="6353264" y="3407573"/>
            <a:ext cx="1218415" cy="1218415"/>
          </a:xfrm>
          <a:prstGeom prst="rect">
            <a:avLst/>
          </a:prstGeom>
        </p:spPr>
      </p:pic>
      <p:pic>
        <p:nvPicPr>
          <p:cNvPr id="26" name="Picture 25">
            <a:extLst>
              <a:ext uri="{FF2B5EF4-FFF2-40B4-BE49-F238E27FC236}">
                <a16:creationId xmlns:a16="http://schemas.microsoft.com/office/drawing/2014/main" id="{CB9623BE-BCF2-5A4B-8BEE-CC8E5B7BDB5F}"/>
              </a:ext>
            </a:extLst>
          </p:cNvPr>
          <p:cNvPicPr>
            <a:picLocks noChangeAspect="1"/>
          </p:cNvPicPr>
          <p:nvPr/>
        </p:nvPicPr>
        <p:blipFill>
          <a:blip r:embed="rId11"/>
          <a:stretch>
            <a:fillRect/>
          </a:stretch>
        </p:blipFill>
        <p:spPr>
          <a:xfrm>
            <a:off x="3965749" y="3450733"/>
            <a:ext cx="977294" cy="1174111"/>
          </a:xfrm>
          <a:prstGeom prst="rect">
            <a:avLst/>
          </a:prstGeom>
        </p:spPr>
      </p:pic>
      <p:sp>
        <p:nvSpPr>
          <p:cNvPr id="28" name="Title 4">
            <a:extLst>
              <a:ext uri="{FF2B5EF4-FFF2-40B4-BE49-F238E27FC236}">
                <a16:creationId xmlns:a16="http://schemas.microsoft.com/office/drawing/2014/main" id="{6937F990-8015-8140-A617-843E83BA1A19}"/>
              </a:ext>
            </a:extLst>
          </p:cNvPr>
          <p:cNvSpPr txBox="1">
            <a:spLocks/>
          </p:cNvSpPr>
          <p:nvPr/>
        </p:nvSpPr>
        <p:spPr>
          <a:xfrm>
            <a:off x="450588" y="1206119"/>
            <a:ext cx="9319647" cy="579439"/>
          </a:xfrm>
          <a:prstGeom prst="rect">
            <a:avLst/>
          </a:prstGeom>
        </p:spPr>
        <p:txBody>
          <a:bodyPr lIns="0"/>
          <a:lstStyle>
            <a:lvl1pPr algn="l" defTabSz="1097198" rtl="0" eaLnBrk="1" latinLnBrk="0" hangingPunct="1">
              <a:lnSpc>
                <a:spcPct val="90000"/>
              </a:lnSpc>
              <a:spcBef>
                <a:spcPct val="0"/>
              </a:spcBef>
              <a:buNone/>
              <a:defRPr sz="3500" b="1" kern="1200">
                <a:solidFill>
                  <a:srgbClr val="3369FF"/>
                </a:solidFill>
                <a:latin typeface="Segoe UI" panose="020B0502040204020203" pitchFamily="34" charset="0"/>
                <a:ea typeface="+mj-ea"/>
                <a:cs typeface="Segoe UI" panose="020B0502040204020203" pitchFamily="34" charset="0"/>
              </a:defRPr>
            </a:lvl1pPr>
          </a:lstStyle>
          <a:p>
            <a:pPr>
              <a:spcBef>
                <a:spcPts val="3000"/>
              </a:spcBef>
            </a:pPr>
            <a:r>
              <a:rPr lang="en-US" sz="2300" dirty="0">
                <a:solidFill>
                  <a:srgbClr val="336AFF"/>
                </a:solidFill>
              </a:rPr>
              <a:t>Understand your investment options</a:t>
            </a:r>
            <a:endParaRPr lang="en-US" dirty="0"/>
          </a:p>
        </p:txBody>
      </p:sp>
      <p:sp>
        <p:nvSpPr>
          <p:cNvPr id="6" name="Slide Number Placeholder 1">
            <a:extLst>
              <a:ext uri="{FF2B5EF4-FFF2-40B4-BE49-F238E27FC236}">
                <a16:creationId xmlns:a16="http://schemas.microsoft.com/office/drawing/2014/main" id="{6B80B7ED-61CA-F74C-7DFB-C75C36103B07}"/>
              </a:ext>
            </a:extLst>
          </p:cNvPr>
          <p:cNvSpPr txBox="1">
            <a:spLocks/>
          </p:cNvSpPr>
          <p:nvPr/>
        </p:nvSpPr>
        <p:spPr>
          <a:xfrm>
            <a:off x="13892029" y="7612687"/>
            <a:ext cx="370072" cy="1746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2C7AFF3D-0B71-614B-ACB6-7F45BDA6A838}" type="slidenum">
              <a:rPr lang="en-US" sz="960" b="1" smtClean="0">
                <a:solidFill>
                  <a:srgbClr val="002577"/>
                </a:solidFill>
                <a:latin typeface="Segoe UI" panose="020B0502040204020203" pitchFamily="34" charset="0"/>
                <a:cs typeface="Segoe UI" panose="020B0502040204020203" pitchFamily="34" charset="0"/>
                <a:sym typeface="Segoe UI" panose="020B0502040204020203" pitchFamily="34" charset="0"/>
              </a:rPr>
              <a:pPr algn="r">
                <a:defRPr/>
              </a:pPr>
              <a:t>15</a:t>
            </a:fld>
            <a:endParaRPr lang="en-US" sz="96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sp>
        <p:nvSpPr>
          <p:cNvPr id="8" name="Footer Placeholder 2">
            <a:extLst>
              <a:ext uri="{FF2B5EF4-FFF2-40B4-BE49-F238E27FC236}">
                <a16:creationId xmlns:a16="http://schemas.microsoft.com/office/drawing/2014/main" id="{C43EB396-17B1-309B-1E42-EBABF8A50F35}"/>
              </a:ext>
            </a:extLst>
          </p:cNvPr>
          <p:cNvSpPr txBox="1">
            <a:spLocks/>
          </p:cNvSpPr>
          <p:nvPr/>
        </p:nvSpPr>
        <p:spPr>
          <a:xfrm>
            <a:off x="8945879" y="7615026"/>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60" b="1" dirty="0">
                <a:solidFill>
                  <a:srgbClr val="002577"/>
                </a:solidFill>
                <a:latin typeface="Segoe UI" panose="020B0502040204020203" pitchFamily="34" charset="0"/>
                <a:cs typeface="Segoe UI" panose="020B0502040204020203" pitchFamily="34" charset="0"/>
              </a:rPr>
              <a:t>Taking control of your financial future — Month 00, 2023</a:t>
            </a:r>
          </a:p>
        </p:txBody>
      </p:sp>
    </p:spTree>
    <p:extLst>
      <p:ext uri="{BB962C8B-B14F-4D97-AF65-F5344CB8AC3E}">
        <p14:creationId xmlns:p14="http://schemas.microsoft.com/office/powerpoint/2010/main" val="224780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42F1E3E-400D-EA43-95FD-8F1BF093612E}"/>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42F1E3E-400D-EA43-95FD-8F1BF093612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F3C97231-F3DE-A748-A240-26E377331568}"/>
              </a:ext>
            </a:extLst>
          </p:cNvPr>
          <p:cNvSpPr>
            <a:spLocks noGrp="1"/>
          </p:cNvSpPr>
          <p:nvPr>
            <p:ph type="body" sz="quarter" idx="15"/>
          </p:nvPr>
        </p:nvSpPr>
        <p:spPr>
          <a:xfrm>
            <a:off x="342145" y="459462"/>
            <a:ext cx="10058400" cy="679626"/>
          </a:xfrm>
        </p:spPr>
        <p:txBody>
          <a:bodyPr/>
          <a:lstStyle/>
          <a:p>
            <a:pPr lvl="0"/>
            <a:r>
              <a:rPr lang="en-US" dirty="0">
                <a:solidFill>
                  <a:srgbClr val="002677"/>
                </a:solidFill>
              </a:rPr>
              <a:t>Why women invest less</a:t>
            </a:r>
            <a:r>
              <a:rPr lang="en-US" sz="1900" baseline="68000" dirty="0">
                <a:solidFill>
                  <a:srgbClr val="002677"/>
                </a:solidFill>
              </a:rPr>
              <a:t>9</a:t>
            </a:r>
            <a:endParaRPr lang="en-US" sz="1900" baseline="68000" dirty="0">
              <a:solidFill>
                <a:srgbClr val="002677"/>
              </a:solidFill>
              <a:sym typeface="Segoe UI" panose="020B0502040204020203" pitchFamily="34" charset="0"/>
            </a:endParaRPr>
          </a:p>
        </p:txBody>
      </p:sp>
      <p:pic>
        <p:nvPicPr>
          <p:cNvPr id="22" name="Picture 21">
            <a:extLst>
              <a:ext uri="{FF2B5EF4-FFF2-40B4-BE49-F238E27FC236}">
                <a16:creationId xmlns:a16="http://schemas.microsoft.com/office/drawing/2014/main" id="{F4B6F856-6368-7D4F-A78E-4EADB9A32AEB}"/>
              </a:ext>
            </a:extLst>
          </p:cNvPr>
          <p:cNvPicPr>
            <a:picLocks noChangeAspect="1"/>
          </p:cNvPicPr>
          <p:nvPr/>
        </p:nvPicPr>
        <p:blipFill>
          <a:blip r:embed="rId6"/>
          <a:stretch>
            <a:fillRect/>
          </a:stretch>
        </p:blipFill>
        <p:spPr>
          <a:xfrm>
            <a:off x="365760" y="7571232"/>
            <a:ext cx="1335024" cy="312524"/>
          </a:xfrm>
          <a:prstGeom prst="rect">
            <a:avLst/>
          </a:prstGeom>
        </p:spPr>
      </p:pic>
      <p:sp>
        <p:nvSpPr>
          <p:cNvPr id="13" name="Text Placeholder 5">
            <a:extLst>
              <a:ext uri="{FF2B5EF4-FFF2-40B4-BE49-F238E27FC236}">
                <a16:creationId xmlns:a16="http://schemas.microsoft.com/office/drawing/2014/main" id="{34DF2C11-70CC-A043-8E8A-F992BE0144C5}"/>
              </a:ext>
            </a:extLst>
          </p:cNvPr>
          <p:cNvSpPr txBox="1">
            <a:spLocks/>
          </p:cNvSpPr>
          <p:nvPr/>
        </p:nvSpPr>
        <p:spPr>
          <a:xfrm>
            <a:off x="10156074" y="4521683"/>
            <a:ext cx="3451659" cy="939021"/>
          </a:xfrm>
          <a:prstGeom prst="rect">
            <a:avLst/>
          </a:prstGeom>
        </p:spPr>
        <p:txBody>
          <a:bodyPr anchor="t"/>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002677"/>
                </a:solidFill>
                <a:latin typeface="Segoe UI Semibold" panose="020B0502040204020203" pitchFamily="34" charset="0"/>
                <a:cs typeface="Segoe UI Semibold" panose="020B0502040204020203" pitchFamily="34" charset="0"/>
              </a:rPr>
              <a:t>feel confident about making investment decisions</a:t>
            </a:r>
          </a:p>
        </p:txBody>
      </p:sp>
      <p:sp>
        <p:nvSpPr>
          <p:cNvPr id="15" name="Text Placeholder 5">
            <a:extLst>
              <a:ext uri="{FF2B5EF4-FFF2-40B4-BE49-F238E27FC236}">
                <a16:creationId xmlns:a16="http://schemas.microsoft.com/office/drawing/2014/main" id="{4B620E88-1FDD-6F48-B825-59E6EF905FAC}"/>
              </a:ext>
            </a:extLst>
          </p:cNvPr>
          <p:cNvSpPr txBox="1">
            <a:spLocks/>
          </p:cNvSpPr>
          <p:nvPr/>
        </p:nvSpPr>
        <p:spPr>
          <a:xfrm>
            <a:off x="1278472" y="4483582"/>
            <a:ext cx="2751835" cy="832887"/>
          </a:xfrm>
          <a:prstGeom prst="rect">
            <a:avLst/>
          </a:prstGeom>
        </p:spPr>
        <p:txBody>
          <a:bodyPr lIns="146304" tIns="73152" rIns="146304" bIns="73152" anchor="t"/>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002677"/>
                </a:solidFill>
                <a:latin typeface="Segoe UI Semibold" panose="020B0502040204020203" pitchFamily="34" charset="0"/>
                <a:cs typeface="Segoe UI Semibold" panose="020B0502040204020203" pitchFamily="34" charset="0"/>
              </a:rPr>
              <a:t>of women view themselves as investors</a:t>
            </a:r>
          </a:p>
        </p:txBody>
      </p:sp>
      <p:sp>
        <p:nvSpPr>
          <p:cNvPr id="16" name="Text Placeholder 5">
            <a:extLst>
              <a:ext uri="{FF2B5EF4-FFF2-40B4-BE49-F238E27FC236}">
                <a16:creationId xmlns:a16="http://schemas.microsoft.com/office/drawing/2014/main" id="{E77D7EC9-8A51-474C-8E8E-B411EBD7BE14}"/>
              </a:ext>
            </a:extLst>
          </p:cNvPr>
          <p:cNvSpPr txBox="1">
            <a:spLocks/>
          </p:cNvSpPr>
          <p:nvPr/>
        </p:nvSpPr>
        <p:spPr>
          <a:xfrm>
            <a:off x="10915619" y="3178804"/>
            <a:ext cx="1943161" cy="1255728"/>
          </a:xfrm>
          <a:prstGeom prst="rect">
            <a:avLst/>
          </a:prstGeom>
        </p:spPr>
        <p:txBody>
          <a:bodyPr wrap="none" lIns="91440" tIns="73152" rIns="91440" bIns="73152">
            <a:spAutoFit/>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Font typeface="Arial" panose="020B0604020202020204" pitchFamily="34" charset="0"/>
              <a:buNone/>
            </a:pPr>
            <a:r>
              <a:rPr lang="en-US" sz="8000" b="1" dirty="0">
                <a:solidFill>
                  <a:srgbClr val="3369FF"/>
                </a:solidFill>
                <a:latin typeface="Segoe UI"/>
                <a:cs typeface="Segoe UI"/>
              </a:rPr>
              <a:t>34</a:t>
            </a:r>
            <a:r>
              <a:rPr lang="en-US" sz="5200" b="1" dirty="0">
                <a:solidFill>
                  <a:srgbClr val="3369FF"/>
                </a:solidFill>
                <a:latin typeface="Segoe UI"/>
                <a:cs typeface="Segoe UI"/>
              </a:rPr>
              <a:t>%</a:t>
            </a:r>
          </a:p>
        </p:txBody>
      </p:sp>
      <p:sp>
        <p:nvSpPr>
          <p:cNvPr id="21" name="Text Placeholder 5">
            <a:extLst>
              <a:ext uri="{FF2B5EF4-FFF2-40B4-BE49-F238E27FC236}">
                <a16:creationId xmlns:a16="http://schemas.microsoft.com/office/drawing/2014/main" id="{C8EB7FFE-9448-7548-9B62-27BF971CF980}"/>
              </a:ext>
            </a:extLst>
          </p:cNvPr>
          <p:cNvSpPr txBox="1">
            <a:spLocks/>
          </p:cNvSpPr>
          <p:nvPr/>
        </p:nvSpPr>
        <p:spPr>
          <a:xfrm>
            <a:off x="1702473" y="3178804"/>
            <a:ext cx="1943161" cy="1255728"/>
          </a:xfrm>
          <a:prstGeom prst="rect">
            <a:avLst/>
          </a:prstGeom>
        </p:spPr>
        <p:txBody>
          <a:bodyPr wrap="none" lIns="91440" tIns="73152" rIns="91440" bIns="73152">
            <a:spAutoFit/>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Font typeface="Arial" panose="020B0604020202020204" pitchFamily="34" charset="0"/>
              <a:buNone/>
            </a:pPr>
            <a:r>
              <a:rPr lang="en-US" sz="8000" b="1" dirty="0">
                <a:solidFill>
                  <a:srgbClr val="3369FF"/>
                </a:solidFill>
                <a:latin typeface="Segoe UI"/>
                <a:cs typeface="Segoe UI"/>
              </a:rPr>
              <a:t>33</a:t>
            </a:r>
            <a:r>
              <a:rPr lang="en-US" sz="5200" b="1" dirty="0">
                <a:solidFill>
                  <a:srgbClr val="3369FF"/>
                </a:solidFill>
                <a:latin typeface="Segoe UI"/>
                <a:cs typeface="Segoe UI"/>
              </a:rPr>
              <a:t>%</a:t>
            </a:r>
          </a:p>
        </p:txBody>
      </p:sp>
      <p:sp>
        <p:nvSpPr>
          <p:cNvPr id="23" name="TextBox 22">
            <a:extLst>
              <a:ext uri="{FF2B5EF4-FFF2-40B4-BE49-F238E27FC236}">
                <a16:creationId xmlns:a16="http://schemas.microsoft.com/office/drawing/2014/main" id="{AB2C5491-4789-C442-BBAA-AA349E84CF5D}"/>
              </a:ext>
            </a:extLst>
          </p:cNvPr>
          <p:cNvSpPr txBox="1"/>
          <p:nvPr/>
        </p:nvSpPr>
        <p:spPr>
          <a:xfrm>
            <a:off x="467139" y="7192089"/>
            <a:ext cx="4630738" cy="123111"/>
          </a:xfrm>
          <a:prstGeom prst="rect">
            <a:avLst/>
          </a:prstGeom>
          <a:noFill/>
        </p:spPr>
        <p:txBody>
          <a:bodyPr wrap="square" lIns="0" tIns="0" rIns="0" bIns="0" rtlCol="0" anchor="b" anchorCtr="0">
            <a:spAutoFit/>
          </a:bodyPr>
          <a:lstStyle/>
          <a:p>
            <a:pPr marL="119063" indent="-119063">
              <a:spcBef>
                <a:spcPts val="400"/>
              </a:spcBef>
            </a:pPr>
            <a:r>
              <a:rPr lang="en-US" sz="800" spc="-5" dirty="0">
                <a:solidFill>
                  <a:srgbClr val="75787B"/>
                </a:solidFill>
                <a:latin typeface="Segoe UI"/>
                <a:cs typeface="Segoe UI"/>
              </a:rPr>
              <a:t>9	George Washington University, Global Financial Literacy Excellence Center, 2020.</a:t>
            </a:r>
            <a:endParaRPr lang="en-US" sz="800" dirty="0">
              <a:solidFill>
                <a:srgbClr val="75787B"/>
              </a:solidFill>
              <a:latin typeface="Segoe UI"/>
              <a:cs typeface="Segoe UI"/>
            </a:endParaRPr>
          </a:p>
        </p:txBody>
      </p:sp>
      <p:grpSp>
        <p:nvGrpSpPr>
          <p:cNvPr id="3" name="Group 2">
            <a:extLst>
              <a:ext uri="{FF2B5EF4-FFF2-40B4-BE49-F238E27FC236}">
                <a16:creationId xmlns:a16="http://schemas.microsoft.com/office/drawing/2014/main" id="{B73FB375-4F4D-3B42-8368-7616F1725B9F}"/>
              </a:ext>
            </a:extLst>
          </p:cNvPr>
          <p:cNvGrpSpPr/>
          <p:nvPr/>
        </p:nvGrpSpPr>
        <p:grpSpPr>
          <a:xfrm>
            <a:off x="5013423" y="3118816"/>
            <a:ext cx="4617594" cy="2057391"/>
            <a:chOff x="5141227" y="2610727"/>
            <a:chExt cx="4617594" cy="3652817"/>
          </a:xfrm>
        </p:grpSpPr>
        <p:cxnSp>
          <p:nvCxnSpPr>
            <p:cNvPr id="24" name="Straight Connector 23">
              <a:extLst>
                <a:ext uri="{FF2B5EF4-FFF2-40B4-BE49-F238E27FC236}">
                  <a16:creationId xmlns:a16="http://schemas.microsoft.com/office/drawing/2014/main" id="{DC57472B-18B7-E143-9E60-20CA950B1FEA}"/>
                </a:ext>
              </a:extLst>
            </p:cNvPr>
            <p:cNvCxnSpPr/>
            <p:nvPr/>
          </p:nvCxnSpPr>
          <p:spPr>
            <a:xfrm flipH="1">
              <a:off x="9758821" y="2610727"/>
              <a:ext cx="0" cy="3624979"/>
            </a:xfrm>
            <a:prstGeom prst="line">
              <a:avLst/>
            </a:prstGeom>
            <a:ln w="6350" cmpd="sng">
              <a:solidFill>
                <a:srgbClr val="002577"/>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F2DAFEE-20E7-D643-A450-9EFC25CBDC58}"/>
                </a:ext>
              </a:extLst>
            </p:cNvPr>
            <p:cNvCxnSpPr/>
            <p:nvPr/>
          </p:nvCxnSpPr>
          <p:spPr>
            <a:xfrm flipH="1">
              <a:off x="5141227" y="2638565"/>
              <a:ext cx="0" cy="3624979"/>
            </a:xfrm>
            <a:prstGeom prst="line">
              <a:avLst/>
            </a:prstGeom>
            <a:ln w="6350" cmpd="sng">
              <a:solidFill>
                <a:srgbClr val="002577"/>
              </a:solidFill>
            </a:ln>
            <a:effectLst/>
          </p:spPr>
          <p:style>
            <a:lnRef idx="2">
              <a:schemeClr val="accent1"/>
            </a:lnRef>
            <a:fillRef idx="0">
              <a:schemeClr val="accent1"/>
            </a:fillRef>
            <a:effectRef idx="1">
              <a:schemeClr val="accent1"/>
            </a:effectRef>
            <a:fontRef idx="minor">
              <a:schemeClr val="tx1"/>
            </a:fontRef>
          </p:style>
        </p:cxnSp>
      </p:grpSp>
      <p:sp>
        <p:nvSpPr>
          <p:cNvPr id="26" name="Text Placeholder 5">
            <a:extLst>
              <a:ext uri="{FF2B5EF4-FFF2-40B4-BE49-F238E27FC236}">
                <a16:creationId xmlns:a16="http://schemas.microsoft.com/office/drawing/2014/main" id="{6C758DF4-3FDB-A845-A41B-306B12A99C14}"/>
              </a:ext>
            </a:extLst>
          </p:cNvPr>
          <p:cNvSpPr txBox="1">
            <a:spLocks/>
          </p:cNvSpPr>
          <p:nvPr/>
        </p:nvSpPr>
        <p:spPr>
          <a:xfrm>
            <a:off x="5816172" y="4472100"/>
            <a:ext cx="3318939" cy="462280"/>
          </a:xfrm>
          <a:prstGeom prst="rect">
            <a:avLst/>
          </a:prstGeom>
        </p:spPr>
        <p:txBody>
          <a:bodyPr lIns="146304" tIns="73152" rIns="146304" bIns="73152" anchor="t"/>
          <a:lstStyle>
            <a:lvl1pPr marL="274301" indent="-274301" algn="l" defTabSz="1097198"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898" indent="-274301" algn="l" defTabSz="1097198" rtl="0" eaLnBrk="1" latinLnBrk="0" hangingPunct="1">
              <a:lnSpc>
                <a:spcPct val="90000"/>
              </a:lnSpc>
              <a:spcBef>
                <a:spcPts val="602"/>
              </a:spcBef>
              <a:buFont typeface="Arial" panose="020B0604020202020204" pitchFamily="34" charset="0"/>
              <a:buChar char="•"/>
              <a:defRPr sz="2900" kern="1200">
                <a:solidFill>
                  <a:schemeClr val="tx1"/>
                </a:solidFill>
                <a:latin typeface="+mn-lt"/>
                <a:ea typeface="+mn-ea"/>
                <a:cs typeface="+mn-cs"/>
              </a:defRPr>
            </a:lvl2pPr>
            <a:lvl3pPr marL="1371496" indent="-274301" algn="l" defTabSz="1097198" rtl="0" eaLnBrk="1" latinLnBrk="0" hangingPunct="1">
              <a:lnSpc>
                <a:spcPct val="90000"/>
              </a:lnSpc>
              <a:spcBef>
                <a:spcPts val="602"/>
              </a:spcBef>
              <a:buFont typeface="Arial" panose="020B0604020202020204" pitchFamily="34" charset="0"/>
              <a:buChar char="•"/>
              <a:defRPr sz="2400" kern="1200">
                <a:solidFill>
                  <a:schemeClr val="tx1"/>
                </a:solidFill>
                <a:latin typeface="+mn-lt"/>
                <a:ea typeface="+mn-ea"/>
                <a:cs typeface="+mn-cs"/>
              </a:defRPr>
            </a:lvl3pPr>
            <a:lvl4pPr marL="1920096" indent="-274301" algn="l" defTabSz="1097198" rtl="0" eaLnBrk="1" latinLnBrk="0" hangingPunct="1">
              <a:lnSpc>
                <a:spcPct val="90000"/>
              </a:lnSpc>
              <a:spcBef>
                <a:spcPts val="602"/>
              </a:spcBef>
              <a:buFont typeface="Arial" panose="020B0604020202020204" pitchFamily="34" charset="0"/>
              <a:buChar char="•"/>
              <a:defRPr sz="2200" kern="1200">
                <a:solidFill>
                  <a:schemeClr val="tx1"/>
                </a:solidFill>
                <a:latin typeface="+mn-lt"/>
                <a:ea typeface="+mn-ea"/>
                <a:cs typeface="+mn-cs"/>
              </a:defRPr>
            </a:lvl4pPr>
            <a:lvl5pPr marL="2468696" indent="-274301" algn="l" defTabSz="1097198" rtl="0" eaLnBrk="1" latinLnBrk="0" hangingPunct="1">
              <a:lnSpc>
                <a:spcPct val="90000"/>
              </a:lnSpc>
              <a:spcBef>
                <a:spcPts val="602"/>
              </a:spcBef>
              <a:buFont typeface="Arial" panose="020B0604020202020204" pitchFamily="34" charset="0"/>
              <a:buChar char="•"/>
              <a:defRPr sz="2200" kern="1200">
                <a:solidFill>
                  <a:schemeClr val="tx1"/>
                </a:solidFill>
                <a:latin typeface="+mn-lt"/>
                <a:ea typeface="+mn-ea"/>
                <a:cs typeface="+mn-cs"/>
              </a:defRPr>
            </a:lvl5pPr>
            <a:lvl6pPr marL="3017294" indent="-274301" algn="l" defTabSz="1097198" rtl="0" eaLnBrk="1" latinLnBrk="0" hangingPunct="1">
              <a:lnSpc>
                <a:spcPct val="90000"/>
              </a:lnSpc>
              <a:spcBef>
                <a:spcPts val="602"/>
              </a:spcBef>
              <a:buFont typeface="Arial" panose="020B0604020202020204" pitchFamily="34" charset="0"/>
              <a:buChar char="•"/>
              <a:defRPr sz="2200" kern="1200">
                <a:solidFill>
                  <a:schemeClr val="tx1"/>
                </a:solidFill>
                <a:latin typeface="+mn-lt"/>
                <a:ea typeface="+mn-ea"/>
                <a:cs typeface="+mn-cs"/>
              </a:defRPr>
            </a:lvl6pPr>
            <a:lvl7pPr marL="3565894" indent="-274301" algn="l" defTabSz="1097198" rtl="0" eaLnBrk="1" latinLnBrk="0" hangingPunct="1">
              <a:lnSpc>
                <a:spcPct val="90000"/>
              </a:lnSpc>
              <a:spcBef>
                <a:spcPts val="602"/>
              </a:spcBef>
              <a:buFont typeface="Arial" panose="020B0604020202020204" pitchFamily="34" charset="0"/>
              <a:buChar char="•"/>
              <a:defRPr sz="2200" kern="1200">
                <a:solidFill>
                  <a:schemeClr val="tx1"/>
                </a:solidFill>
                <a:latin typeface="+mn-lt"/>
                <a:ea typeface="+mn-ea"/>
                <a:cs typeface="+mn-cs"/>
              </a:defRPr>
            </a:lvl7pPr>
            <a:lvl8pPr marL="4114493" indent="-274301" algn="l" defTabSz="1097198" rtl="0" eaLnBrk="1" latinLnBrk="0" hangingPunct="1">
              <a:lnSpc>
                <a:spcPct val="90000"/>
              </a:lnSpc>
              <a:spcBef>
                <a:spcPts val="602"/>
              </a:spcBef>
              <a:buFont typeface="Arial" panose="020B0604020202020204" pitchFamily="34" charset="0"/>
              <a:buChar char="•"/>
              <a:defRPr sz="2200" kern="1200">
                <a:solidFill>
                  <a:schemeClr val="tx1"/>
                </a:solidFill>
                <a:latin typeface="+mn-lt"/>
                <a:ea typeface="+mn-ea"/>
                <a:cs typeface="+mn-cs"/>
              </a:defRPr>
            </a:lvl8pPr>
            <a:lvl9pPr marL="4663090" indent="-274301" algn="l" defTabSz="1097198" rtl="0" eaLnBrk="1" latinLnBrk="0" hangingPunct="1">
              <a:lnSpc>
                <a:spcPct val="90000"/>
              </a:lnSpc>
              <a:spcBef>
                <a:spcPts val="602"/>
              </a:spcBef>
              <a:buFont typeface="Arial" panose="020B0604020202020204" pitchFamily="34" charset="0"/>
              <a:buChar char="•"/>
              <a:defRPr sz="22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002677"/>
                </a:solidFill>
                <a:latin typeface="Segoe UI Semibold" panose="020B0502040204020203" pitchFamily="34" charset="0"/>
                <a:cs typeface="Segoe UI Semibold" panose="020B0502040204020203" pitchFamily="34" charset="0"/>
              </a:rPr>
              <a:t>of women feel they have a high level of investment knowledge </a:t>
            </a:r>
            <a:endParaRPr lang="en-US" sz="1600" b="1" baseline="30000" dirty="0">
              <a:solidFill>
                <a:srgbClr val="002677"/>
              </a:solidFill>
              <a:latin typeface="Segoe UI Semibold" panose="020B0502040204020203" pitchFamily="34" charset="0"/>
              <a:cs typeface="Segoe UI Semibold" panose="020B0502040204020203" pitchFamily="34" charset="0"/>
            </a:endParaRPr>
          </a:p>
        </p:txBody>
      </p:sp>
      <p:sp>
        <p:nvSpPr>
          <p:cNvPr id="27" name="Text Placeholder 5">
            <a:extLst>
              <a:ext uri="{FF2B5EF4-FFF2-40B4-BE49-F238E27FC236}">
                <a16:creationId xmlns:a16="http://schemas.microsoft.com/office/drawing/2014/main" id="{7756DA7F-AAB9-814D-93A6-A105D882520F}"/>
              </a:ext>
            </a:extLst>
          </p:cNvPr>
          <p:cNvSpPr txBox="1">
            <a:spLocks/>
          </p:cNvSpPr>
          <p:nvPr/>
        </p:nvSpPr>
        <p:spPr>
          <a:xfrm>
            <a:off x="6505016" y="3178804"/>
            <a:ext cx="1943161" cy="1255728"/>
          </a:xfrm>
          <a:prstGeom prst="rect">
            <a:avLst/>
          </a:prstGeom>
        </p:spPr>
        <p:txBody>
          <a:bodyPr wrap="none" lIns="91440" tIns="73152" rIns="91440" bIns="73152">
            <a:spAutoFit/>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Font typeface="Arial" panose="020B0604020202020204" pitchFamily="34" charset="0"/>
              <a:buNone/>
            </a:pPr>
            <a:r>
              <a:rPr lang="en-US" sz="8000" b="1" dirty="0">
                <a:solidFill>
                  <a:srgbClr val="3369FF"/>
                </a:solidFill>
                <a:latin typeface="Segoe UI"/>
                <a:cs typeface="Segoe UI"/>
              </a:rPr>
              <a:t>54</a:t>
            </a:r>
            <a:r>
              <a:rPr lang="en-US" sz="5200" b="1" dirty="0">
                <a:solidFill>
                  <a:srgbClr val="3369FF"/>
                </a:solidFill>
                <a:latin typeface="Segoe UI"/>
                <a:cs typeface="Segoe UI"/>
              </a:rPr>
              <a:t>%</a:t>
            </a:r>
          </a:p>
        </p:txBody>
      </p:sp>
      <p:sp>
        <p:nvSpPr>
          <p:cNvPr id="4" name="Slide Number Placeholder 1">
            <a:extLst>
              <a:ext uri="{FF2B5EF4-FFF2-40B4-BE49-F238E27FC236}">
                <a16:creationId xmlns:a16="http://schemas.microsoft.com/office/drawing/2014/main" id="{B212A8E7-6639-CC14-1A52-F24EE5A40F44}"/>
              </a:ext>
            </a:extLst>
          </p:cNvPr>
          <p:cNvSpPr txBox="1">
            <a:spLocks/>
          </p:cNvSpPr>
          <p:nvPr/>
        </p:nvSpPr>
        <p:spPr>
          <a:xfrm>
            <a:off x="13892029" y="7612687"/>
            <a:ext cx="370072" cy="1746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2C7AFF3D-0B71-614B-ACB6-7F45BDA6A838}" type="slidenum">
              <a:rPr lang="en-US" sz="960" b="1" smtClean="0">
                <a:solidFill>
                  <a:srgbClr val="002677"/>
                </a:solidFill>
                <a:latin typeface="Segoe UI" panose="020B0502040204020203" pitchFamily="34" charset="0"/>
                <a:cs typeface="Segoe UI" panose="020B0502040204020203" pitchFamily="34" charset="0"/>
                <a:sym typeface="Segoe UI" panose="020B0502040204020203" pitchFamily="34" charset="0"/>
              </a:rPr>
              <a:pPr algn="r">
                <a:defRPr/>
              </a:pPr>
              <a:t>16</a:t>
            </a:fld>
            <a:endParaRPr lang="en-US" sz="960" b="1"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p:txBody>
      </p:sp>
      <p:sp>
        <p:nvSpPr>
          <p:cNvPr id="5" name="Footer Placeholder 2">
            <a:extLst>
              <a:ext uri="{FF2B5EF4-FFF2-40B4-BE49-F238E27FC236}">
                <a16:creationId xmlns:a16="http://schemas.microsoft.com/office/drawing/2014/main" id="{71F09989-4715-C392-0810-BFDD23E78198}"/>
              </a:ext>
            </a:extLst>
          </p:cNvPr>
          <p:cNvSpPr txBox="1">
            <a:spLocks/>
          </p:cNvSpPr>
          <p:nvPr/>
        </p:nvSpPr>
        <p:spPr>
          <a:xfrm>
            <a:off x="8945879" y="7615026"/>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60" b="1" dirty="0">
                <a:solidFill>
                  <a:srgbClr val="002677"/>
                </a:solidFill>
                <a:latin typeface="Segoe UI" panose="020B0502040204020203" pitchFamily="34" charset="0"/>
                <a:cs typeface="Segoe UI" panose="020B0502040204020203" pitchFamily="34" charset="0"/>
              </a:rPr>
              <a:t>Taking control of your financial future — Month 00, 2023</a:t>
            </a:r>
          </a:p>
        </p:txBody>
      </p:sp>
    </p:spTree>
    <p:extLst>
      <p:ext uri="{BB962C8B-B14F-4D97-AF65-F5344CB8AC3E}">
        <p14:creationId xmlns:p14="http://schemas.microsoft.com/office/powerpoint/2010/main" val="324356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28E969-9E6C-E554-78F3-22A0D3B29F73}"/>
              </a:ext>
            </a:extLst>
          </p:cNvPr>
          <p:cNvSpPr>
            <a:spLocks noGrp="1"/>
          </p:cNvSpPr>
          <p:nvPr>
            <p:ph type="subTitle" idx="1"/>
          </p:nvPr>
        </p:nvSpPr>
        <p:spPr>
          <a:xfrm>
            <a:off x="332853" y="2674541"/>
            <a:ext cx="5610748" cy="1175058"/>
          </a:xfrm>
        </p:spPr>
        <p:txBody>
          <a:bodyPr/>
          <a:lstStyle/>
          <a:p>
            <a:r>
              <a:rPr lang="en-US" sz="6000" dirty="0"/>
              <a:t>Plan</a:t>
            </a:r>
          </a:p>
        </p:txBody>
      </p:sp>
      <p:sp>
        <p:nvSpPr>
          <p:cNvPr id="6" name="Slide Number Placeholder 1">
            <a:extLst>
              <a:ext uri="{FF2B5EF4-FFF2-40B4-BE49-F238E27FC236}">
                <a16:creationId xmlns:a16="http://schemas.microsoft.com/office/drawing/2014/main" id="{90C25FC1-4CF6-FC5C-9B82-F4C715653181}"/>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60" b="1" i="0" u="none" strike="noStrike" kern="1200" cap="none" spc="0" normalizeH="0" baseline="0" noProof="0" dirty="0">
              <a:ln>
                <a:noFill/>
              </a:ln>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2">
            <a:extLst>
              <a:ext uri="{FF2B5EF4-FFF2-40B4-BE49-F238E27FC236}">
                <a16:creationId xmlns:a16="http://schemas.microsoft.com/office/drawing/2014/main" id="{30B83E75-5D0C-EC9D-1270-CCAA5996CFE2}"/>
              </a:ext>
            </a:extLst>
          </p:cNvPr>
          <p:cNvSpPr>
            <a:spLocks noGrp="1"/>
          </p:cNvSpPr>
          <p:nvPr>
            <p:ph type="ftr" sz="quarter" idx="3"/>
          </p:nvPr>
        </p:nvSpPr>
        <p:spPr>
          <a:xfrm>
            <a:off x="8945879" y="7620312"/>
            <a:ext cx="4937760" cy="218918"/>
          </a:xfrm>
        </p:spPr>
        <p:txBody>
          <a:bodyPr/>
          <a:lstStyle/>
          <a:p>
            <a:pPr fontAlgn="auto">
              <a:spcBef>
                <a:spcPts val="0"/>
              </a:spcBef>
              <a:spcAft>
                <a:spcPts val="0"/>
              </a:spcAft>
            </a:pPr>
            <a:r>
              <a:rPr lang="en-US" dirty="0"/>
              <a:t>Taking control of your financial future — Month 00, 2023</a:t>
            </a:r>
          </a:p>
        </p:txBody>
      </p:sp>
      <p:sp>
        <p:nvSpPr>
          <p:cNvPr id="18" name="Title 3">
            <a:extLst>
              <a:ext uri="{FF2B5EF4-FFF2-40B4-BE49-F238E27FC236}">
                <a16:creationId xmlns:a16="http://schemas.microsoft.com/office/drawing/2014/main" id="{55A392BA-8407-4AE9-0BCD-D5FCDDB12D8B}"/>
              </a:ext>
            </a:extLst>
          </p:cNvPr>
          <p:cNvSpPr>
            <a:spLocks noGrp="1"/>
          </p:cNvSpPr>
          <p:nvPr>
            <p:ph type="ctrTitle"/>
          </p:nvPr>
        </p:nvSpPr>
        <p:spPr>
          <a:xfrm>
            <a:off x="260593" y="78059"/>
            <a:ext cx="2443795" cy="2286000"/>
          </a:xfrm>
        </p:spPr>
        <p:txBody>
          <a:bodyPr/>
          <a:lstStyle/>
          <a:p>
            <a:r>
              <a:rPr lang="en-US" dirty="0">
                <a:latin typeface="Segoe UI" panose="020B0502040204020203" pitchFamily="34" charset="0"/>
                <a:sym typeface="Segoe UI" panose="020B0502040204020203" pitchFamily="34" charset="0"/>
              </a:rPr>
              <a:t>4</a:t>
            </a:r>
          </a:p>
        </p:txBody>
      </p:sp>
    </p:spTree>
    <p:extLst>
      <p:ext uri="{BB962C8B-B14F-4D97-AF65-F5344CB8AC3E}">
        <p14:creationId xmlns:p14="http://schemas.microsoft.com/office/powerpoint/2010/main" val="162489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81901" y="459462"/>
            <a:ext cx="6907967" cy="990782"/>
          </a:xfrm>
        </p:spPr>
        <p:txBody>
          <a:bodyPr/>
          <a:lstStyle/>
          <a:p>
            <a:pPr>
              <a:spcBef>
                <a:spcPts val="1000"/>
              </a:spcBef>
            </a:pPr>
            <a:r>
              <a:rPr lang="en-US" sz="3200" dirty="0"/>
              <a:t>Take ownership</a:t>
            </a:r>
            <a:endParaRPr lang="en-US" sz="3200" dirty="0">
              <a:solidFill>
                <a:schemeClr val="tx2"/>
              </a:solidFill>
            </a:endParaRPr>
          </a:p>
        </p:txBody>
      </p:sp>
      <p:sp>
        <p:nvSpPr>
          <p:cNvPr id="19" name="Text Placeholder 9">
            <a:extLst>
              <a:ext uri="{FF2B5EF4-FFF2-40B4-BE49-F238E27FC236}">
                <a16:creationId xmlns:a16="http://schemas.microsoft.com/office/drawing/2014/main" id="{208B13F2-AC02-7D47-BD09-6284B1750806}"/>
              </a:ext>
            </a:extLst>
          </p:cNvPr>
          <p:cNvSpPr txBox="1">
            <a:spLocks/>
          </p:cNvSpPr>
          <p:nvPr/>
        </p:nvSpPr>
        <p:spPr>
          <a:xfrm>
            <a:off x="457200" y="2286000"/>
            <a:ext cx="6070600" cy="2914227"/>
          </a:xfrm>
          <a:prstGeom prst="rect">
            <a:avLst/>
          </a:prstGeom>
        </p:spPr>
        <p:txBody>
          <a:bodyPr lIns="0" tIns="45720" rIns="0" bIns="0" anchor="t" anchorCtr="0">
            <a:no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What does life look like in retirement?</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Set priorities and goals consistent with your savings</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Develop a plan</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Put your plan in motion</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Make financial decisions in line with your plan</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Be open to modifying your plan</a:t>
            </a:r>
          </a:p>
        </p:txBody>
      </p:sp>
      <p:sp>
        <p:nvSpPr>
          <p:cNvPr id="14" name="Title 4">
            <a:extLst>
              <a:ext uri="{FF2B5EF4-FFF2-40B4-BE49-F238E27FC236}">
                <a16:creationId xmlns:a16="http://schemas.microsoft.com/office/drawing/2014/main" id="{F12AB4E8-0B2F-A84A-A0E3-171FAE193046}"/>
              </a:ext>
            </a:extLst>
          </p:cNvPr>
          <p:cNvSpPr txBox="1">
            <a:spLocks/>
          </p:cNvSpPr>
          <p:nvPr/>
        </p:nvSpPr>
        <p:spPr>
          <a:xfrm>
            <a:off x="460595" y="1196180"/>
            <a:ext cx="6819335" cy="579439"/>
          </a:xfrm>
          <a:prstGeom prst="rect">
            <a:avLst/>
          </a:prstGeom>
        </p:spPr>
        <p:txBody>
          <a:bodyPr lIns="0"/>
          <a:lstStyle>
            <a:lvl1pPr algn="l" defTabSz="1097198" rtl="0" eaLnBrk="1" latinLnBrk="0" hangingPunct="1">
              <a:lnSpc>
                <a:spcPct val="90000"/>
              </a:lnSpc>
              <a:spcBef>
                <a:spcPct val="0"/>
              </a:spcBef>
              <a:buNone/>
              <a:defRPr sz="3500" b="1" kern="1200">
                <a:solidFill>
                  <a:srgbClr val="3369FF"/>
                </a:solidFill>
                <a:latin typeface="Segoe UI" panose="020B0502040204020203" pitchFamily="34" charset="0"/>
                <a:ea typeface="+mj-ea"/>
                <a:cs typeface="Segoe UI" panose="020B0502040204020203" pitchFamily="34" charset="0"/>
              </a:defRPr>
            </a:lvl1pPr>
          </a:lstStyle>
          <a:p>
            <a:pPr>
              <a:spcBef>
                <a:spcPts val="1000"/>
              </a:spcBef>
            </a:pPr>
            <a:r>
              <a:rPr lang="en-US" sz="2300" dirty="0">
                <a:solidFill>
                  <a:srgbClr val="336AFF"/>
                </a:solidFill>
              </a:rPr>
              <a:t>Create a plan — start now</a:t>
            </a:r>
          </a:p>
        </p:txBody>
      </p:sp>
      <p:sp>
        <p:nvSpPr>
          <p:cNvPr id="4" name="Slide Number Placeholder 4">
            <a:extLst>
              <a:ext uri="{FF2B5EF4-FFF2-40B4-BE49-F238E27FC236}">
                <a16:creationId xmlns:a16="http://schemas.microsoft.com/office/drawing/2014/main" id="{24393760-C9FD-8779-2D1D-CC95ADA84FA6}"/>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8" name="Footer Placeholder 5">
            <a:extLst>
              <a:ext uri="{FF2B5EF4-FFF2-40B4-BE49-F238E27FC236}">
                <a16:creationId xmlns:a16="http://schemas.microsoft.com/office/drawing/2014/main" id="{B21B9FFA-0272-044A-441A-D0005DCCF1EC}"/>
              </a:ext>
            </a:extLst>
          </p:cNvPr>
          <p:cNvSpPr>
            <a:spLocks noGrp="1"/>
          </p:cNvSpPr>
          <p:nvPr>
            <p:ph type="ftr" sz="quarter" idx="3"/>
          </p:nvPr>
        </p:nvSpPr>
        <p:spPr>
          <a:xfrm>
            <a:off x="8945879" y="7615599"/>
            <a:ext cx="4937760" cy="218918"/>
          </a:xfrm>
        </p:spPr>
        <p:txBody>
          <a:bodyPr/>
          <a:lstStyle/>
          <a:p>
            <a:pPr fontAlgn="auto">
              <a:spcBef>
                <a:spcPts val="0"/>
              </a:spcBef>
              <a:spcAft>
                <a:spcPts val="0"/>
              </a:spcAft>
            </a:pPr>
            <a:r>
              <a:rPr lang="en-US" dirty="0"/>
              <a:t>Taking control of your financial future — Month 00, 2023</a:t>
            </a:r>
          </a:p>
        </p:txBody>
      </p:sp>
      <p:pic>
        <p:nvPicPr>
          <p:cNvPr id="15" name="Picture Placeholder 3" descr="GettyImages-764777669.jpg">
            <a:extLst>
              <a:ext uri="{FF2B5EF4-FFF2-40B4-BE49-F238E27FC236}">
                <a16:creationId xmlns:a16="http://schemas.microsoft.com/office/drawing/2014/main" id="{C9F4541D-5177-4FC3-9E88-B1B713129D09}"/>
              </a:ext>
            </a:extLst>
          </p:cNvPr>
          <p:cNvPicPr>
            <a:picLocks noChangeAspect="1"/>
          </p:cNvPicPr>
          <p:nvPr/>
        </p:nvPicPr>
        <p:blipFill>
          <a:blip r:embed="rId6" cstate="print">
            <a:extLst>
              <a:ext uri="{28A0092B-C50C-407E-A947-70E740481C1C}">
                <a14:useLocalDpi xmlns:a14="http://schemas.microsoft.com/office/drawing/2010/main" val="0"/>
              </a:ext>
            </a:extLst>
          </a:blip>
          <a:srcRect t="7851" b="7851"/>
          <a:stretch>
            <a:fillRect/>
          </a:stretch>
        </p:blipFill>
        <p:spPr>
          <a:xfrm>
            <a:off x="7315200" y="0"/>
            <a:ext cx="7315200" cy="4114800"/>
          </a:xfrm>
          <a:prstGeom prst="rect">
            <a:avLst/>
          </a:prstGeom>
        </p:spPr>
      </p:pic>
    </p:spTree>
    <p:extLst>
      <p:ext uri="{BB962C8B-B14F-4D97-AF65-F5344CB8AC3E}">
        <p14:creationId xmlns:p14="http://schemas.microsoft.com/office/powerpoint/2010/main" val="119295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920397-DE38-48A3-E44B-8B49EED48803}"/>
              </a:ext>
            </a:extLst>
          </p:cNvPr>
          <p:cNvSpPr/>
          <p:nvPr/>
        </p:nvSpPr>
        <p:spPr>
          <a:xfrm>
            <a:off x="7315201" y="0"/>
            <a:ext cx="7315200" cy="4114800"/>
          </a:xfrm>
          <a:prstGeom prst="rect">
            <a:avLst/>
          </a:prstGeom>
          <a:solidFill>
            <a:srgbClr val="3369FF"/>
          </a:solidFill>
          <a:ln>
            <a:noFill/>
          </a:ln>
          <a:effectLst/>
        </p:spPr>
        <p:style>
          <a:lnRef idx="1">
            <a:schemeClr val="accent1"/>
          </a:lnRef>
          <a:fillRef idx="3">
            <a:schemeClr val="accent1"/>
          </a:fillRef>
          <a:effectRef idx="2">
            <a:schemeClr val="accent1"/>
          </a:effectRef>
          <a:fontRef idx="minor">
            <a:schemeClr val="lt1"/>
          </a:fontRef>
        </p:style>
        <p:txBody>
          <a:bodyPr lIns="146304" tIns="73152" rIns="146304" bIns="73152" rtlCol="0" anchor="ctr"/>
          <a:lstStyle/>
          <a:p>
            <a:pPr algn="ctr"/>
            <a:endParaRPr lang="en-US"/>
          </a:p>
        </p:txBody>
      </p:sp>
      <p:pic>
        <p:nvPicPr>
          <p:cNvPr id="10" name="Graphic 9">
            <a:extLst>
              <a:ext uri="{FF2B5EF4-FFF2-40B4-BE49-F238E27FC236}">
                <a16:creationId xmlns:a16="http://schemas.microsoft.com/office/drawing/2014/main" id="{3F9F0501-37C6-5D61-A2B4-4C1621FA74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11081" y="1026716"/>
            <a:ext cx="2061369" cy="2061369"/>
          </a:xfrm>
          <a:prstGeom prst="rect">
            <a:avLst/>
          </a:prstGeom>
        </p:spPr>
      </p:pic>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5" y="459462"/>
            <a:ext cx="6907967" cy="990782"/>
          </a:xfrm>
        </p:spPr>
        <p:txBody>
          <a:bodyPr/>
          <a:lstStyle/>
          <a:p>
            <a:r>
              <a:rPr lang="en-US" sz="3200" dirty="0"/>
              <a:t>Having a plan can make a</a:t>
            </a:r>
          </a:p>
          <a:p>
            <a:r>
              <a:rPr lang="en-US" sz="3200" dirty="0"/>
              <a:t>world of difference</a:t>
            </a:r>
          </a:p>
        </p:txBody>
      </p:sp>
      <p:sp>
        <p:nvSpPr>
          <p:cNvPr id="19" name="Text Placeholder 9">
            <a:extLst>
              <a:ext uri="{FF2B5EF4-FFF2-40B4-BE49-F238E27FC236}">
                <a16:creationId xmlns:a16="http://schemas.microsoft.com/office/drawing/2014/main" id="{208B13F2-AC02-7D47-BD09-6284B1750806}"/>
              </a:ext>
            </a:extLst>
          </p:cNvPr>
          <p:cNvSpPr txBox="1">
            <a:spLocks/>
          </p:cNvSpPr>
          <p:nvPr/>
        </p:nvSpPr>
        <p:spPr>
          <a:xfrm>
            <a:off x="457200" y="2286000"/>
            <a:ext cx="6232358" cy="2914227"/>
          </a:xfrm>
          <a:prstGeom prst="rect">
            <a:avLst/>
          </a:prstGeom>
        </p:spPr>
        <p:txBody>
          <a:bodyPr lIns="0" tIns="45720" rIns="0" bIns="0" anchor="t" anchorCtr="0">
            <a:no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The sooner you start to plan, the easier it will be to face your future with courage, strength and wisdom</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Small, meaningful steps matter</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Even small savings and investing can make a big difference</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Start saving and investing early or NOW if you have not</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Working with professional financial guidance can increase confidence and positively impact your financial behavior</a:t>
            </a:r>
          </a:p>
        </p:txBody>
      </p:sp>
      <p:sp>
        <p:nvSpPr>
          <p:cNvPr id="3" name="Slide Number Placeholder 4">
            <a:extLst>
              <a:ext uri="{FF2B5EF4-FFF2-40B4-BE49-F238E27FC236}">
                <a16:creationId xmlns:a16="http://schemas.microsoft.com/office/drawing/2014/main" id="{6EFDD796-F43C-0DA6-065B-C7F342B0003B}"/>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5">
            <a:extLst>
              <a:ext uri="{FF2B5EF4-FFF2-40B4-BE49-F238E27FC236}">
                <a16:creationId xmlns:a16="http://schemas.microsoft.com/office/drawing/2014/main" id="{C07DBF40-0ADC-4791-F1FD-666DAA338BA0}"/>
              </a:ext>
            </a:extLst>
          </p:cNvPr>
          <p:cNvSpPr>
            <a:spLocks noGrp="1"/>
          </p:cNvSpPr>
          <p:nvPr>
            <p:ph type="ftr" sz="quarter" idx="3"/>
          </p:nvPr>
        </p:nvSpPr>
        <p:spPr>
          <a:xfrm>
            <a:off x="8945879" y="7615599"/>
            <a:ext cx="4937760" cy="218918"/>
          </a:xfrm>
        </p:spPr>
        <p:txBody>
          <a:bodyPr/>
          <a:lstStyle/>
          <a:p>
            <a:pPr fontAlgn="auto">
              <a:spcBef>
                <a:spcPts val="0"/>
              </a:spcBef>
              <a:spcAft>
                <a:spcPts val="0"/>
              </a:spcAft>
            </a:pPr>
            <a:r>
              <a:rPr lang="en-US" dirty="0"/>
              <a:t>Taking control of your financial future — Month 00, 2023</a:t>
            </a:r>
          </a:p>
        </p:txBody>
      </p:sp>
    </p:spTree>
    <p:extLst>
      <p:ext uri="{BB962C8B-B14F-4D97-AF65-F5344CB8AC3E}">
        <p14:creationId xmlns:p14="http://schemas.microsoft.com/office/powerpoint/2010/main" val="291981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578FB135-3F82-AB46-B1DC-54D7A75D03B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3" name="Object 12" hidden="1">
                        <a:extLst>
                          <a:ext uri="{FF2B5EF4-FFF2-40B4-BE49-F238E27FC236}">
                            <a16:creationId xmlns:a16="http://schemas.microsoft.com/office/drawing/2014/main" id="{578FB135-3F82-AB46-B1DC-54D7A75D03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D05C76B-9866-044C-BFFA-6CE314D880CD}"/>
              </a:ext>
            </a:extLst>
          </p:cNvPr>
          <p:cNvSpPr>
            <a:spLocks noGrp="1"/>
          </p:cNvSpPr>
          <p:nvPr>
            <p:ph type="ctrTitle"/>
          </p:nvPr>
        </p:nvSpPr>
        <p:spPr/>
        <p:txBody>
          <a:bodyPr/>
          <a:lstStyle/>
          <a:p>
            <a:r>
              <a:rPr lang="en-US" dirty="0">
                <a:latin typeface="Segoe UI" panose="020B0502040204020203" pitchFamily="34" charset="0"/>
                <a:sym typeface="Segoe UI" panose="020B0502040204020203" pitchFamily="34" charset="0"/>
              </a:rPr>
              <a:t>Know, acknowledge, understand and plan</a:t>
            </a:r>
          </a:p>
        </p:txBody>
      </p:sp>
      <p:sp>
        <p:nvSpPr>
          <p:cNvPr id="5" name="Text Placeholder 4">
            <a:extLst>
              <a:ext uri="{FF2B5EF4-FFF2-40B4-BE49-F238E27FC236}">
                <a16:creationId xmlns:a16="http://schemas.microsoft.com/office/drawing/2014/main" id="{FB3D32FE-6B6C-914E-B681-985A5FB85856}"/>
              </a:ext>
            </a:extLst>
          </p:cNvPr>
          <p:cNvSpPr>
            <a:spLocks noGrp="1"/>
          </p:cNvSpPr>
          <p:nvPr>
            <p:ph type="body" sz="quarter" idx="12"/>
          </p:nvPr>
        </p:nvSpPr>
        <p:spPr>
          <a:xfrm>
            <a:off x="361652" y="3670363"/>
            <a:ext cx="3162944" cy="444437"/>
          </a:xfrm>
        </p:spPr>
        <p:txBody>
          <a:bodyPr/>
          <a:lstStyle/>
          <a:p>
            <a:pPr lvl="0"/>
            <a:r>
              <a:rPr lang="en-US" sz="2700" dirty="0">
                <a:latin typeface="Segoe UI" panose="020B0502040204020203" pitchFamily="34" charset="0"/>
                <a:sym typeface="Segoe UI" panose="020B0502040204020203" pitchFamily="34" charset="0"/>
              </a:rPr>
              <a:t>Know</a:t>
            </a:r>
          </a:p>
          <a:p>
            <a:pPr lvl="0"/>
            <a:endParaRPr lang="en-US" sz="2700" dirty="0">
              <a:latin typeface="Segoe UI" panose="020B0502040204020203" pitchFamily="34" charset="0"/>
              <a:sym typeface="Segoe UI" panose="020B0502040204020203" pitchFamily="34" charset="0"/>
            </a:endParaRPr>
          </a:p>
          <a:p>
            <a:endParaRPr lang="en-US" sz="2700" dirty="0"/>
          </a:p>
        </p:txBody>
      </p:sp>
      <p:sp>
        <p:nvSpPr>
          <p:cNvPr id="7" name="Text Placeholder 6">
            <a:extLst>
              <a:ext uri="{FF2B5EF4-FFF2-40B4-BE49-F238E27FC236}">
                <a16:creationId xmlns:a16="http://schemas.microsoft.com/office/drawing/2014/main" id="{11667218-8BF3-A74B-B752-5ADE90CF0A1B}"/>
              </a:ext>
            </a:extLst>
          </p:cNvPr>
          <p:cNvSpPr>
            <a:spLocks noGrp="1"/>
          </p:cNvSpPr>
          <p:nvPr>
            <p:ph type="body" sz="quarter" idx="23"/>
          </p:nvPr>
        </p:nvSpPr>
        <p:spPr>
          <a:xfrm>
            <a:off x="4042837" y="3666209"/>
            <a:ext cx="2956681" cy="457137"/>
          </a:xfrm>
        </p:spPr>
        <p:txBody>
          <a:bodyPr/>
          <a:lstStyle/>
          <a:p>
            <a:pPr lvl="0"/>
            <a:r>
              <a:rPr lang="en-US" sz="2700" dirty="0">
                <a:latin typeface="Segoe UI" panose="020B0502040204020203" pitchFamily="34" charset="0"/>
                <a:sym typeface="Segoe UI" panose="020B0502040204020203" pitchFamily="34" charset="0"/>
              </a:rPr>
              <a:t>Acknowledge</a:t>
            </a:r>
          </a:p>
          <a:p>
            <a:endParaRPr lang="en-US" sz="2700" dirty="0"/>
          </a:p>
        </p:txBody>
      </p:sp>
      <p:sp>
        <p:nvSpPr>
          <p:cNvPr id="8" name="Text Placeholder 7">
            <a:extLst>
              <a:ext uri="{FF2B5EF4-FFF2-40B4-BE49-F238E27FC236}">
                <a16:creationId xmlns:a16="http://schemas.microsoft.com/office/drawing/2014/main" id="{D240EDFF-044E-1A44-9304-AAA2BD139334}"/>
              </a:ext>
            </a:extLst>
          </p:cNvPr>
          <p:cNvSpPr>
            <a:spLocks noGrp="1"/>
          </p:cNvSpPr>
          <p:nvPr>
            <p:ph type="body" sz="quarter" idx="27"/>
          </p:nvPr>
        </p:nvSpPr>
        <p:spPr>
          <a:xfrm>
            <a:off x="7679889" y="3666209"/>
            <a:ext cx="2956681" cy="457137"/>
          </a:xfrm>
        </p:spPr>
        <p:txBody>
          <a:bodyPr/>
          <a:lstStyle/>
          <a:p>
            <a:pPr lvl="0"/>
            <a:r>
              <a:rPr lang="en-US" sz="2700" dirty="0">
                <a:latin typeface="Segoe UI" panose="020B0502040204020203" pitchFamily="34" charset="0"/>
                <a:sym typeface="Segoe UI" panose="020B0502040204020203" pitchFamily="34" charset="0"/>
              </a:rPr>
              <a:t>Understand</a:t>
            </a:r>
          </a:p>
        </p:txBody>
      </p:sp>
      <p:sp>
        <p:nvSpPr>
          <p:cNvPr id="9" name="Text Placeholder 8">
            <a:extLst>
              <a:ext uri="{FF2B5EF4-FFF2-40B4-BE49-F238E27FC236}">
                <a16:creationId xmlns:a16="http://schemas.microsoft.com/office/drawing/2014/main" id="{824FCA7B-1375-E34D-A07D-930676ABF90D}"/>
              </a:ext>
            </a:extLst>
          </p:cNvPr>
          <p:cNvSpPr>
            <a:spLocks noGrp="1"/>
          </p:cNvSpPr>
          <p:nvPr>
            <p:ph type="body" sz="quarter" idx="31"/>
          </p:nvPr>
        </p:nvSpPr>
        <p:spPr>
          <a:xfrm>
            <a:off x="11327215" y="3666209"/>
            <a:ext cx="2956681" cy="457137"/>
          </a:xfrm>
        </p:spPr>
        <p:txBody>
          <a:bodyPr/>
          <a:lstStyle/>
          <a:p>
            <a:pPr lvl="0"/>
            <a:r>
              <a:rPr lang="en-US" sz="2700" dirty="0">
                <a:latin typeface="Segoe UI" panose="020B0502040204020203" pitchFamily="34" charset="0"/>
                <a:sym typeface="Segoe UI" panose="020B0502040204020203" pitchFamily="34" charset="0"/>
              </a:rPr>
              <a:t>Plan</a:t>
            </a:r>
          </a:p>
        </p:txBody>
      </p:sp>
      <p:sp>
        <p:nvSpPr>
          <p:cNvPr id="14" name="TextBox 13">
            <a:extLst>
              <a:ext uri="{FF2B5EF4-FFF2-40B4-BE49-F238E27FC236}">
                <a16:creationId xmlns:a16="http://schemas.microsoft.com/office/drawing/2014/main" id="{46872888-6324-1472-E25C-7CE15C284656}"/>
              </a:ext>
            </a:extLst>
          </p:cNvPr>
          <p:cNvSpPr txBox="1"/>
          <p:nvPr/>
        </p:nvSpPr>
        <p:spPr bwMode="auto">
          <a:xfrm>
            <a:off x="457200" y="4292757"/>
            <a:ext cx="2876352" cy="1188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rtlCol="0" anchor="t">
            <a:noAutofit/>
          </a:bodyPr>
          <a:lstStyle/>
          <a:p>
            <a:pPr eaLnBrk="1" hangingPunct="1"/>
            <a:r>
              <a:rPr lang="en-US" sz="1800" dirty="0">
                <a:solidFill>
                  <a:schemeClr val="bg1"/>
                </a:solidFill>
                <a:latin typeface="Segoe UI"/>
                <a:cs typeface="Segoe UI"/>
              </a:rPr>
              <a:t>Know your unique</a:t>
            </a:r>
          </a:p>
          <a:p>
            <a:pPr eaLnBrk="1" hangingPunct="1"/>
            <a:r>
              <a:rPr lang="en-US" sz="1800" dirty="0">
                <a:solidFill>
                  <a:schemeClr val="bg1"/>
                </a:solidFill>
                <a:latin typeface="Segoe UI"/>
                <a:cs typeface="Segoe UI"/>
              </a:rPr>
              <a:t>life circumstances</a:t>
            </a:r>
          </a:p>
        </p:txBody>
      </p:sp>
      <p:sp>
        <p:nvSpPr>
          <p:cNvPr id="15" name="TextBox 14">
            <a:extLst>
              <a:ext uri="{FF2B5EF4-FFF2-40B4-BE49-F238E27FC236}">
                <a16:creationId xmlns:a16="http://schemas.microsoft.com/office/drawing/2014/main" id="{08B2DC3C-D17D-D41C-4FD2-3D4E3E6C6256}"/>
              </a:ext>
            </a:extLst>
          </p:cNvPr>
          <p:cNvSpPr txBox="1"/>
          <p:nvPr/>
        </p:nvSpPr>
        <p:spPr bwMode="auto">
          <a:xfrm>
            <a:off x="4114800" y="4292757"/>
            <a:ext cx="2395330" cy="1188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rtlCol="0" anchor="t">
            <a:noAutofit/>
          </a:bodyPr>
          <a:lstStyle/>
          <a:p>
            <a:pPr eaLnBrk="1" hangingPunct="1"/>
            <a:r>
              <a:rPr lang="en-US" sz="1800" dirty="0">
                <a:solidFill>
                  <a:schemeClr val="bg1"/>
                </a:solidFill>
                <a:latin typeface="Segoe UI"/>
                <a:cs typeface="Segoe UI"/>
              </a:rPr>
              <a:t>Acknowledge your money mentality</a:t>
            </a:r>
          </a:p>
        </p:txBody>
      </p:sp>
      <p:sp>
        <p:nvSpPr>
          <p:cNvPr id="16" name="TextBox 15">
            <a:extLst>
              <a:ext uri="{FF2B5EF4-FFF2-40B4-BE49-F238E27FC236}">
                <a16:creationId xmlns:a16="http://schemas.microsoft.com/office/drawing/2014/main" id="{16AEBFB4-AD63-19BC-D1FF-F1ED03F4EFE0}"/>
              </a:ext>
            </a:extLst>
          </p:cNvPr>
          <p:cNvSpPr txBox="1"/>
          <p:nvPr/>
        </p:nvSpPr>
        <p:spPr bwMode="auto">
          <a:xfrm>
            <a:off x="7772400" y="4292757"/>
            <a:ext cx="2774973" cy="888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rtlCol="0" anchor="t">
            <a:noAutofit/>
          </a:bodyPr>
          <a:lstStyle/>
          <a:p>
            <a:pPr eaLnBrk="1" hangingPunct="1"/>
            <a:r>
              <a:rPr lang="en-US" sz="1800" dirty="0">
                <a:solidFill>
                  <a:srgbClr val="002677"/>
                </a:solidFill>
                <a:latin typeface="Segoe UI"/>
                <a:cs typeface="Segoe UI"/>
              </a:rPr>
              <a:t>Understand your saving and spending tendencies</a:t>
            </a:r>
          </a:p>
        </p:txBody>
      </p:sp>
      <p:sp>
        <p:nvSpPr>
          <p:cNvPr id="17" name="TextBox 16">
            <a:extLst>
              <a:ext uri="{FF2B5EF4-FFF2-40B4-BE49-F238E27FC236}">
                <a16:creationId xmlns:a16="http://schemas.microsoft.com/office/drawing/2014/main" id="{8DFF7212-C52C-6286-CC37-FBCE56AA059D}"/>
              </a:ext>
            </a:extLst>
          </p:cNvPr>
          <p:cNvSpPr txBox="1"/>
          <p:nvPr/>
        </p:nvSpPr>
        <p:spPr bwMode="auto">
          <a:xfrm>
            <a:off x="11430000" y="4292757"/>
            <a:ext cx="2678205" cy="1188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rtlCol="0" anchor="t">
            <a:noAutofit/>
          </a:bodyPr>
          <a:lstStyle/>
          <a:p>
            <a:pPr eaLnBrk="1" hangingPunct="1"/>
            <a:r>
              <a:rPr lang="en-US" sz="1800" spc="-20" dirty="0">
                <a:solidFill>
                  <a:srgbClr val="002677"/>
                </a:solidFill>
                <a:latin typeface="Segoe UI"/>
                <a:cs typeface="Segoe UI"/>
              </a:rPr>
              <a:t>Plan for today, tomorrow </a:t>
            </a:r>
            <a:r>
              <a:rPr lang="en-US" sz="1800" dirty="0">
                <a:solidFill>
                  <a:srgbClr val="002677"/>
                </a:solidFill>
                <a:latin typeface="Segoe UI"/>
                <a:cs typeface="Segoe UI"/>
              </a:rPr>
              <a:t>and beyond</a:t>
            </a:r>
          </a:p>
        </p:txBody>
      </p:sp>
      <p:sp>
        <p:nvSpPr>
          <p:cNvPr id="47" name="Slide Number Placeholder 1">
            <a:extLst>
              <a:ext uri="{FF2B5EF4-FFF2-40B4-BE49-F238E27FC236}">
                <a16:creationId xmlns:a16="http://schemas.microsoft.com/office/drawing/2014/main" id="{6FFCE333-6B34-27C6-96D7-08DFCAB3939C}"/>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8" name="Footer Placeholder 2">
            <a:extLst>
              <a:ext uri="{FF2B5EF4-FFF2-40B4-BE49-F238E27FC236}">
                <a16:creationId xmlns:a16="http://schemas.microsoft.com/office/drawing/2014/main" id="{1D2693DF-E2B0-4A25-092B-4BE21B250606}"/>
              </a:ext>
            </a:extLst>
          </p:cNvPr>
          <p:cNvSpPr>
            <a:spLocks noGrp="1"/>
          </p:cNvSpPr>
          <p:nvPr>
            <p:ph type="ftr" sz="quarter" idx="3"/>
          </p:nvPr>
        </p:nvSpPr>
        <p:spPr>
          <a:xfrm>
            <a:off x="8945879" y="7620312"/>
            <a:ext cx="4937760" cy="218918"/>
          </a:xfrm>
        </p:spPr>
        <p:txBody>
          <a:bodyPr/>
          <a:lstStyle/>
          <a:p>
            <a:pPr fontAlgn="auto">
              <a:spcBef>
                <a:spcPts val="0"/>
              </a:spcBef>
              <a:spcAft>
                <a:spcPts val="0"/>
              </a:spcAft>
            </a:pPr>
            <a:r>
              <a:rPr lang="en-US" dirty="0">
                <a:solidFill>
                  <a:schemeClr val="tx2"/>
                </a:solidFill>
              </a:rPr>
              <a:t>Taking control of your financial future — Month 00, 2023</a:t>
            </a:r>
          </a:p>
        </p:txBody>
      </p:sp>
      <p:sp>
        <p:nvSpPr>
          <p:cNvPr id="50" name="Text Placeholder 5">
            <a:extLst>
              <a:ext uri="{FF2B5EF4-FFF2-40B4-BE49-F238E27FC236}">
                <a16:creationId xmlns:a16="http://schemas.microsoft.com/office/drawing/2014/main" id="{8B368E96-0459-398E-D951-2DF6B6CD941A}"/>
              </a:ext>
            </a:extLst>
          </p:cNvPr>
          <p:cNvSpPr>
            <a:spLocks noGrp="1"/>
          </p:cNvSpPr>
          <p:nvPr>
            <p:ph type="body" sz="quarter" idx="21"/>
          </p:nvPr>
        </p:nvSpPr>
        <p:spPr>
          <a:xfrm>
            <a:off x="277025" y="2471061"/>
            <a:ext cx="1320999" cy="990597"/>
          </a:xfrm>
        </p:spPr>
        <p:txBody>
          <a:bodyPr/>
          <a:lstStyle/>
          <a:p>
            <a:r>
              <a:rPr lang="en-US" dirty="0">
                <a:solidFill>
                  <a:srgbClr val="FFFFFF"/>
                </a:solidFill>
                <a:latin typeface="Segoe UI" panose="020B0502040204020203" pitchFamily="34" charset="0"/>
                <a:sym typeface="Segoe UI" panose="020B0502040204020203" pitchFamily="34" charset="0"/>
              </a:rPr>
              <a:t>1</a:t>
            </a:r>
          </a:p>
        </p:txBody>
      </p:sp>
      <p:sp>
        <p:nvSpPr>
          <p:cNvPr id="51" name="Text Placeholder 9">
            <a:extLst>
              <a:ext uri="{FF2B5EF4-FFF2-40B4-BE49-F238E27FC236}">
                <a16:creationId xmlns:a16="http://schemas.microsoft.com/office/drawing/2014/main" id="{BB3885DE-402F-5CE4-6B4C-9893A3E29C77}"/>
              </a:ext>
            </a:extLst>
          </p:cNvPr>
          <p:cNvSpPr>
            <a:spLocks noGrp="1"/>
          </p:cNvSpPr>
          <p:nvPr>
            <p:ph type="body" sz="quarter" idx="36"/>
          </p:nvPr>
        </p:nvSpPr>
        <p:spPr>
          <a:xfrm>
            <a:off x="3991777" y="2471061"/>
            <a:ext cx="1320999" cy="990597"/>
          </a:xfrm>
        </p:spPr>
        <p:txBody>
          <a:bodyPr/>
          <a:lstStyle/>
          <a:p>
            <a:r>
              <a:rPr lang="en-US" dirty="0">
                <a:solidFill>
                  <a:srgbClr val="FFFFFF"/>
                </a:solidFill>
                <a:latin typeface="Segoe UI" panose="020B0502040204020203" pitchFamily="34" charset="0"/>
                <a:sym typeface="Segoe UI" panose="020B0502040204020203" pitchFamily="34" charset="0"/>
              </a:rPr>
              <a:t>2</a:t>
            </a:r>
          </a:p>
        </p:txBody>
      </p:sp>
      <p:sp>
        <p:nvSpPr>
          <p:cNvPr id="52" name="Text Placeholder 10">
            <a:extLst>
              <a:ext uri="{FF2B5EF4-FFF2-40B4-BE49-F238E27FC236}">
                <a16:creationId xmlns:a16="http://schemas.microsoft.com/office/drawing/2014/main" id="{D044474E-5001-4925-AE01-50376C426AEB}"/>
              </a:ext>
            </a:extLst>
          </p:cNvPr>
          <p:cNvSpPr>
            <a:spLocks noGrp="1"/>
          </p:cNvSpPr>
          <p:nvPr>
            <p:ph type="body" sz="quarter" idx="38"/>
          </p:nvPr>
        </p:nvSpPr>
        <p:spPr>
          <a:xfrm>
            <a:off x="7642233" y="2471061"/>
            <a:ext cx="1320999" cy="990597"/>
          </a:xfrm>
        </p:spPr>
        <p:txBody>
          <a:bodyPr/>
          <a:lstStyle/>
          <a:p>
            <a:r>
              <a:rPr lang="en-US" dirty="0">
                <a:latin typeface="Segoe UI" panose="020B0502040204020203" pitchFamily="34" charset="0"/>
                <a:sym typeface="Segoe UI" panose="020B0502040204020203" pitchFamily="34" charset="0"/>
              </a:rPr>
              <a:t>3</a:t>
            </a:r>
          </a:p>
        </p:txBody>
      </p:sp>
      <p:sp>
        <p:nvSpPr>
          <p:cNvPr id="53" name="Text Placeholder 11">
            <a:extLst>
              <a:ext uri="{FF2B5EF4-FFF2-40B4-BE49-F238E27FC236}">
                <a16:creationId xmlns:a16="http://schemas.microsoft.com/office/drawing/2014/main" id="{62664B26-47BC-4879-B527-64A67F353933}"/>
              </a:ext>
            </a:extLst>
          </p:cNvPr>
          <p:cNvSpPr>
            <a:spLocks noGrp="1"/>
          </p:cNvSpPr>
          <p:nvPr>
            <p:ph type="body" sz="quarter" idx="40"/>
          </p:nvPr>
        </p:nvSpPr>
        <p:spPr>
          <a:xfrm>
            <a:off x="11342697" y="2471061"/>
            <a:ext cx="1320999" cy="990597"/>
          </a:xfrm>
        </p:spPr>
        <p:txBody>
          <a:bodyPr/>
          <a:lstStyle/>
          <a:p>
            <a:r>
              <a:rPr lang="en-US" dirty="0">
                <a:solidFill>
                  <a:srgbClr val="002577"/>
                </a:solidFill>
                <a:latin typeface="Segoe UI" panose="020B0502040204020203" pitchFamily="34" charset="0"/>
                <a:sym typeface="Segoe UI" panose="020B0502040204020203" pitchFamily="34" charset="0"/>
              </a:rPr>
              <a:t>4</a:t>
            </a:r>
          </a:p>
        </p:txBody>
      </p:sp>
    </p:spTree>
    <p:extLst>
      <p:ext uri="{BB962C8B-B14F-4D97-AF65-F5344CB8AC3E}">
        <p14:creationId xmlns:p14="http://schemas.microsoft.com/office/powerpoint/2010/main" val="130670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62023" y="409767"/>
            <a:ext cx="6907967" cy="990782"/>
          </a:xfrm>
        </p:spPr>
        <p:txBody>
          <a:bodyPr/>
          <a:lstStyle/>
          <a:p>
            <a:pPr>
              <a:lnSpc>
                <a:spcPct val="90000"/>
              </a:lnSpc>
            </a:pPr>
            <a:r>
              <a:rPr lang="en-US" sz="3200" dirty="0">
                <a:solidFill>
                  <a:schemeClr val="tx2"/>
                </a:solidFill>
              </a:rPr>
              <a:t>Why not start NOW?</a:t>
            </a:r>
          </a:p>
        </p:txBody>
      </p:sp>
      <p:sp>
        <p:nvSpPr>
          <p:cNvPr id="19" name="Text Placeholder 9">
            <a:extLst>
              <a:ext uri="{FF2B5EF4-FFF2-40B4-BE49-F238E27FC236}">
                <a16:creationId xmlns:a16="http://schemas.microsoft.com/office/drawing/2014/main" id="{208B13F2-AC02-7D47-BD09-6284B1750806}"/>
              </a:ext>
            </a:extLst>
          </p:cNvPr>
          <p:cNvSpPr txBox="1">
            <a:spLocks/>
          </p:cNvSpPr>
          <p:nvPr/>
        </p:nvSpPr>
        <p:spPr>
          <a:xfrm>
            <a:off x="457200" y="2286000"/>
            <a:ext cx="6331226" cy="2914227"/>
          </a:xfrm>
          <a:prstGeom prst="rect">
            <a:avLst/>
          </a:prstGeom>
        </p:spPr>
        <p:txBody>
          <a:bodyPr lIns="0" tIns="45720" rIns="0" bIns="0" anchor="t" anchorCtr="0">
            <a:no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I’m busy.</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I’m taking care of others and they are my priority.</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I don’t have the information I need. </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I’m afraid to ask questions.</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I don’t have enough to invest or to qualify </a:t>
            </a:r>
            <a:br>
              <a:rPr lang="en-US" sz="1800" dirty="0">
                <a:solidFill>
                  <a:srgbClr val="002677"/>
                </a:solidFill>
                <a:latin typeface="Segoe UI" panose="020B0502040204020203" pitchFamily="34" charset="0"/>
                <a:cs typeface="Segoe UI" panose="020B0502040204020203" pitchFamily="34" charset="0"/>
              </a:rPr>
            </a:br>
            <a:r>
              <a:rPr lang="en-US" sz="1800" dirty="0">
                <a:solidFill>
                  <a:srgbClr val="002677"/>
                </a:solidFill>
                <a:latin typeface="Segoe UI" panose="020B0502040204020203" pitchFamily="34" charset="0"/>
                <a:cs typeface="Segoe UI" panose="020B0502040204020203" pitchFamily="34" charset="0"/>
              </a:rPr>
              <a:t>for professional guidance.</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Someone else will take care of retirement planning for me.</a:t>
            </a:r>
          </a:p>
        </p:txBody>
      </p:sp>
      <p:sp>
        <p:nvSpPr>
          <p:cNvPr id="3" name="Slide Number Placeholder 4">
            <a:extLst>
              <a:ext uri="{FF2B5EF4-FFF2-40B4-BE49-F238E27FC236}">
                <a16:creationId xmlns:a16="http://schemas.microsoft.com/office/drawing/2014/main" id="{D239840A-9E22-01CC-667D-82D206E2619B}"/>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5">
            <a:extLst>
              <a:ext uri="{FF2B5EF4-FFF2-40B4-BE49-F238E27FC236}">
                <a16:creationId xmlns:a16="http://schemas.microsoft.com/office/drawing/2014/main" id="{DC1DF559-2F7E-D9A7-0271-DE40BF1412BA}"/>
              </a:ext>
            </a:extLst>
          </p:cNvPr>
          <p:cNvSpPr>
            <a:spLocks noGrp="1"/>
          </p:cNvSpPr>
          <p:nvPr>
            <p:ph type="ftr" sz="quarter" idx="3"/>
          </p:nvPr>
        </p:nvSpPr>
        <p:spPr>
          <a:xfrm>
            <a:off x="8945879" y="7615599"/>
            <a:ext cx="4937760" cy="218918"/>
          </a:xfrm>
        </p:spPr>
        <p:txBody>
          <a:bodyPr/>
          <a:lstStyle/>
          <a:p>
            <a:pPr fontAlgn="auto">
              <a:spcBef>
                <a:spcPts val="0"/>
              </a:spcBef>
              <a:spcAft>
                <a:spcPts val="0"/>
              </a:spcAft>
            </a:pPr>
            <a:r>
              <a:rPr lang="en-US" dirty="0"/>
              <a:t>Taking control of your financial future — Month 00, 2023</a:t>
            </a:r>
          </a:p>
        </p:txBody>
      </p:sp>
      <p:pic>
        <p:nvPicPr>
          <p:cNvPr id="14" name="Picture Placeholder 13" descr="A person sitting at a desk&#10;&#10;Description automatically generated with low confidence">
            <a:extLst>
              <a:ext uri="{FF2B5EF4-FFF2-40B4-BE49-F238E27FC236}">
                <a16:creationId xmlns:a16="http://schemas.microsoft.com/office/drawing/2014/main" id="{867F4E18-4E62-4D6F-093C-85394BB41971}"/>
              </a:ext>
            </a:extLst>
          </p:cNvPr>
          <p:cNvPicPr>
            <a:picLocks noGrp="1" noChangeAspect="1"/>
          </p:cNvPicPr>
          <p:nvPr>
            <p:ph type="pic" sz="quarter" idx="23"/>
          </p:nvPr>
        </p:nvPicPr>
        <p:blipFill>
          <a:blip r:embed="rId6"/>
          <a:srcRect l="214" r="214"/>
          <a:stretch>
            <a:fillRect/>
          </a:stretch>
        </p:blipFill>
        <p:spPr/>
      </p:pic>
    </p:spTree>
    <p:extLst>
      <p:ext uri="{BB962C8B-B14F-4D97-AF65-F5344CB8AC3E}">
        <p14:creationId xmlns:p14="http://schemas.microsoft.com/office/powerpoint/2010/main" val="3382947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A829622-D25C-C944-8092-70CB9814A72A}"/>
              </a:ext>
            </a:extLst>
          </p:cNvPr>
          <p:cNvGraphicFramePr>
            <a:graphicFrameLocks noChangeAspect="1"/>
          </p:cNvGraphicFramePr>
          <p:nvPr>
            <p:custDataLst>
              <p:tags r:id="rId1"/>
            </p:custDataLst>
            <p:extLst>
              <p:ext uri="{D42A27DB-BD31-4B8C-83A1-F6EECF244321}">
                <p14:modId xmlns:p14="http://schemas.microsoft.com/office/powerpoint/2010/main" val="42100987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A829622-D25C-C944-8092-70CB9814A72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08B97794-C79B-A94B-8EE8-F8331EBE24AA}"/>
              </a:ext>
            </a:extLst>
          </p:cNvPr>
          <p:cNvSpPr txBox="1">
            <a:spLocks/>
          </p:cNvSpPr>
          <p:nvPr/>
        </p:nvSpPr>
        <p:spPr>
          <a:xfrm>
            <a:off x="391187" y="320163"/>
            <a:ext cx="13686504" cy="630942"/>
          </a:xfrm>
          <a:prstGeom prst="rect">
            <a:avLst/>
          </a:prstGeom>
        </p:spPr>
        <p:txBody>
          <a:bodyPr wrap="square" anchor="b">
            <a:spAutoFit/>
          </a:bodyPr>
          <a:lstStyle>
            <a:lvl1pPr algn="l" defTabSz="1097253" rtl="0" eaLnBrk="1" latinLnBrk="0" hangingPunct="1">
              <a:lnSpc>
                <a:spcPct val="90000"/>
              </a:lnSpc>
              <a:spcBef>
                <a:spcPct val="0"/>
              </a:spcBef>
              <a:buNone/>
              <a:defRPr sz="15000" b="1" i="0" kern="1200">
                <a:solidFill>
                  <a:srgbClr val="73C0FF"/>
                </a:solidFill>
                <a:latin typeface="Segoe UI" panose="020B0502040204020203" pitchFamily="34" charset="0"/>
                <a:ea typeface="+mj-ea"/>
                <a:cs typeface="+mj-cs"/>
                <a:sym typeface="Segoe UI" panose="020B0502040204020203" pitchFamily="34" charset="0"/>
              </a:defRPr>
            </a:lvl1pPr>
          </a:lstStyle>
          <a:p>
            <a:pPr>
              <a:lnSpc>
                <a:spcPct val="100000"/>
              </a:lnSpc>
            </a:pPr>
            <a:r>
              <a:rPr lang="en-US" sz="3500" dirty="0">
                <a:solidFill>
                  <a:srgbClr val="FFFFFF"/>
                </a:solidFill>
              </a:rPr>
              <a:t>Working with a financial professional can help</a:t>
            </a:r>
          </a:p>
        </p:txBody>
      </p:sp>
      <p:sp>
        <p:nvSpPr>
          <p:cNvPr id="12" name="TextBox 11">
            <a:extLst>
              <a:ext uri="{FF2B5EF4-FFF2-40B4-BE49-F238E27FC236}">
                <a16:creationId xmlns:a16="http://schemas.microsoft.com/office/drawing/2014/main" id="{34D5393E-D730-8F46-BD27-7BB62FA842DA}"/>
              </a:ext>
            </a:extLst>
          </p:cNvPr>
          <p:cNvSpPr txBox="1"/>
          <p:nvPr/>
        </p:nvSpPr>
        <p:spPr bwMode="auto">
          <a:xfrm>
            <a:off x="457199" y="2295939"/>
            <a:ext cx="7076661" cy="232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45720" rIns="0" bIns="0" rtlCol="0" anchor="t" anchorCtr="0">
            <a:spAutoFit/>
          </a:bodyPr>
          <a:lstStyle/>
          <a:p>
            <a:pPr marL="288925" indent="-288925" eaLnBrk="1" hangingPunct="1">
              <a:spcBef>
                <a:spcPts val="1200"/>
              </a:spcBef>
              <a:buClr>
                <a:srgbClr val="FFFFFF"/>
              </a:buClr>
              <a:buFont typeface="Courier New" panose="02070309020205020404" pitchFamily="49" charset="0"/>
              <a:buChar char="o"/>
            </a:pPr>
            <a:r>
              <a:rPr lang="en-US" dirty="0">
                <a:solidFill>
                  <a:srgbClr val="FFFFFF"/>
                </a:solidFill>
                <a:latin typeface="Segoe UI"/>
                <a:cs typeface="Segoe UI"/>
              </a:rPr>
              <a:t>Non-emotional and can be objective</a:t>
            </a:r>
          </a:p>
          <a:p>
            <a:pPr marL="288925" indent="-288925" eaLnBrk="1" hangingPunct="1">
              <a:spcBef>
                <a:spcPts val="1200"/>
              </a:spcBef>
              <a:buClr>
                <a:srgbClr val="FFFFFF"/>
              </a:buClr>
              <a:buFont typeface="Courier New" panose="02070309020205020404" pitchFamily="49" charset="0"/>
              <a:buChar char="o"/>
            </a:pPr>
            <a:r>
              <a:rPr lang="en-US" dirty="0">
                <a:solidFill>
                  <a:srgbClr val="FFFFFF"/>
                </a:solidFill>
                <a:latin typeface="Segoe UI"/>
                <a:cs typeface="Segoe UI"/>
              </a:rPr>
              <a:t>Recommendations based on facts and experience</a:t>
            </a:r>
          </a:p>
          <a:p>
            <a:pPr marL="288925" indent="-288925" eaLnBrk="1" hangingPunct="1">
              <a:spcBef>
                <a:spcPts val="1200"/>
              </a:spcBef>
              <a:buClr>
                <a:srgbClr val="FFFFFF"/>
              </a:buClr>
              <a:buFont typeface="Courier New" panose="02070309020205020404" pitchFamily="49" charset="0"/>
              <a:buChar char="o"/>
            </a:pPr>
            <a:r>
              <a:rPr lang="en-US" dirty="0">
                <a:solidFill>
                  <a:srgbClr val="FFFFFF"/>
                </a:solidFill>
                <a:latin typeface="Segoe UI"/>
                <a:cs typeface="Segoe UI"/>
              </a:rPr>
              <a:t>Financial professionals see the big picture</a:t>
            </a:r>
          </a:p>
          <a:p>
            <a:pPr marL="288925" indent="-288925" eaLnBrk="1" hangingPunct="1">
              <a:spcBef>
                <a:spcPts val="1200"/>
              </a:spcBef>
              <a:buClr>
                <a:srgbClr val="FFFFFF"/>
              </a:buClr>
              <a:buFont typeface="Courier New" panose="02070309020205020404" pitchFamily="49" charset="0"/>
              <a:buChar char="o"/>
            </a:pPr>
            <a:r>
              <a:rPr lang="en-US" dirty="0">
                <a:solidFill>
                  <a:srgbClr val="FFFFFF"/>
                </a:solidFill>
                <a:latin typeface="Segoe UI"/>
                <a:cs typeface="Segoe UI"/>
              </a:rPr>
              <a:t>Working with a financial professional increases both confidence in meeting retirement goals and the quality of investment choices</a:t>
            </a:r>
          </a:p>
          <a:p>
            <a:pPr marL="288925" indent="-288925" eaLnBrk="1" hangingPunct="1">
              <a:spcBef>
                <a:spcPts val="1200"/>
              </a:spcBef>
              <a:buClr>
                <a:srgbClr val="FFFFFF"/>
              </a:buClr>
              <a:buFont typeface="Courier New" panose="02070309020205020404" pitchFamily="49" charset="0"/>
              <a:buChar char="o"/>
            </a:pPr>
            <a:r>
              <a:rPr lang="en-US" dirty="0">
                <a:solidFill>
                  <a:srgbClr val="FFFFFF"/>
                </a:solidFill>
                <a:latin typeface="Segoe UI"/>
                <a:cs typeface="Segoe UI"/>
              </a:rPr>
              <a:t>They have the education and tools</a:t>
            </a:r>
            <a:endParaRPr lang="en-US" sz="2200" b="1" dirty="0">
              <a:solidFill>
                <a:schemeClr val="accent2"/>
              </a:solidFill>
              <a:latin typeface="Segoe UI"/>
              <a:cs typeface="Segoe UI"/>
            </a:endParaRPr>
          </a:p>
        </p:txBody>
      </p:sp>
      <p:pic>
        <p:nvPicPr>
          <p:cNvPr id="13" name="Picture 12">
            <a:extLst>
              <a:ext uri="{FF2B5EF4-FFF2-40B4-BE49-F238E27FC236}">
                <a16:creationId xmlns:a16="http://schemas.microsoft.com/office/drawing/2014/main" id="{5DE8747C-3FCE-E444-A083-B6614E261102}"/>
              </a:ext>
            </a:extLst>
          </p:cNvPr>
          <p:cNvPicPr>
            <a:picLocks noChangeAspect="1"/>
          </p:cNvPicPr>
          <p:nvPr/>
        </p:nvPicPr>
        <p:blipFill>
          <a:blip r:embed="rId6"/>
          <a:stretch>
            <a:fillRect/>
          </a:stretch>
        </p:blipFill>
        <p:spPr>
          <a:xfrm>
            <a:off x="9679672" y="2628132"/>
            <a:ext cx="1735087" cy="1735087"/>
          </a:xfrm>
          <a:prstGeom prst="rect">
            <a:avLst/>
          </a:prstGeom>
        </p:spPr>
      </p:pic>
      <p:sp>
        <p:nvSpPr>
          <p:cNvPr id="3" name="Slide Number Placeholder 1">
            <a:extLst>
              <a:ext uri="{FF2B5EF4-FFF2-40B4-BE49-F238E27FC236}">
                <a16:creationId xmlns:a16="http://schemas.microsoft.com/office/drawing/2014/main" id="{02780F49-2132-0581-A9E4-C7E3AC7E05A9}"/>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60" b="1" i="0" u="none" strike="noStrike" kern="1200" cap="none" spc="0" normalizeH="0" baseline="0" noProof="0" dirty="0">
              <a:ln>
                <a:noFill/>
              </a:ln>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2">
            <a:extLst>
              <a:ext uri="{FF2B5EF4-FFF2-40B4-BE49-F238E27FC236}">
                <a16:creationId xmlns:a16="http://schemas.microsoft.com/office/drawing/2014/main" id="{2254EC9C-E5E3-19E1-AB40-3AD17B17AF88}"/>
              </a:ext>
            </a:extLst>
          </p:cNvPr>
          <p:cNvSpPr>
            <a:spLocks noGrp="1"/>
          </p:cNvSpPr>
          <p:nvPr>
            <p:ph type="ftr" sz="quarter" idx="3"/>
          </p:nvPr>
        </p:nvSpPr>
        <p:spPr>
          <a:xfrm>
            <a:off x="8945879" y="7620312"/>
            <a:ext cx="4937760" cy="218918"/>
          </a:xfrm>
        </p:spPr>
        <p:txBody>
          <a:bodyPr/>
          <a:lstStyle/>
          <a:p>
            <a:pPr fontAlgn="auto">
              <a:spcBef>
                <a:spcPts val="0"/>
              </a:spcBef>
              <a:spcAft>
                <a:spcPts val="0"/>
              </a:spcAft>
            </a:pPr>
            <a:r>
              <a:rPr lang="en-US" dirty="0"/>
              <a:t>Taking control of your financial future — Month 00, 2023</a:t>
            </a:r>
          </a:p>
        </p:txBody>
      </p:sp>
      <p:cxnSp>
        <p:nvCxnSpPr>
          <p:cNvPr id="8" name="Straight Connector 7">
            <a:extLst>
              <a:ext uri="{FF2B5EF4-FFF2-40B4-BE49-F238E27FC236}">
                <a16:creationId xmlns:a16="http://schemas.microsoft.com/office/drawing/2014/main" id="{C5C40282-54B1-C79B-8960-22ADDED80A1E}"/>
              </a:ext>
            </a:extLst>
          </p:cNvPr>
          <p:cNvCxnSpPr>
            <a:cxnSpLocks/>
          </p:cNvCxnSpPr>
          <p:nvPr/>
        </p:nvCxnSpPr>
        <p:spPr>
          <a:xfrm>
            <a:off x="8915400" y="2400300"/>
            <a:ext cx="0" cy="219075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EBD0CE0-CA46-3F9A-8946-BB397EE5654C}"/>
              </a:ext>
            </a:extLst>
          </p:cNvPr>
          <p:cNvSpPr txBox="1"/>
          <p:nvPr/>
        </p:nvSpPr>
        <p:spPr>
          <a:xfrm>
            <a:off x="-345782" y="477946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85298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A5CDC404-266E-E4C4-7293-F51ACA5299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92507" y="1865415"/>
            <a:ext cx="5565059" cy="4770050"/>
          </a:xfrm>
          <a:prstGeom prst="rect">
            <a:avLst/>
          </a:prstGeom>
        </p:spPr>
      </p:pic>
      <p:graphicFrame>
        <p:nvGraphicFramePr>
          <p:cNvPr id="2" name="Object 1" hidden="1">
            <a:extLst>
              <a:ext uri="{FF2B5EF4-FFF2-40B4-BE49-F238E27FC236}">
                <a16:creationId xmlns:a16="http://schemas.microsoft.com/office/drawing/2014/main" id="{0A829622-D25C-C944-8092-70CB9814A72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0A829622-D25C-C944-8092-70CB9814A72A}"/>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9" name="Text Placeholder 5">
            <a:extLst>
              <a:ext uri="{FF2B5EF4-FFF2-40B4-BE49-F238E27FC236}">
                <a16:creationId xmlns:a16="http://schemas.microsoft.com/office/drawing/2014/main" id="{E755BAFA-48E9-CA40-B894-D5A0DFA734FB}"/>
              </a:ext>
            </a:extLst>
          </p:cNvPr>
          <p:cNvSpPr txBox="1">
            <a:spLocks/>
          </p:cNvSpPr>
          <p:nvPr/>
        </p:nvSpPr>
        <p:spPr>
          <a:xfrm>
            <a:off x="457200" y="2286000"/>
            <a:ext cx="7368720" cy="2971800"/>
          </a:xfrm>
          <a:prstGeom prst="rect">
            <a:avLst/>
          </a:prstGeom>
        </p:spPr>
        <p:txBody>
          <a:bodyPr lIns="0" rIns="0" bIns="0" anchor="t" anchorCtr="0">
            <a:normAutofit/>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87338" indent="-287338">
              <a:lnSpc>
                <a:spcPct val="100000"/>
              </a:lnSpc>
              <a:buClr>
                <a:srgbClr val="FFFFFF"/>
              </a:buClr>
              <a:buFont typeface="Courier New"/>
              <a:buChar char="o"/>
            </a:pPr>
            <a:r>
              <a:rPr lang="en-US" sz="1800" spc="-10" dirty="0">
                <a:solidFill>
                  <a:srgbClr val="FFFFFF"/>
                </a:solidFill>
                <a:latin typeface="Segoe UI" panose="020B0502040204020203" pitchFamily="34" charset="0"/>
                <a:cs typeface="Segoe UI" panose="020B0502040204020203" pitchFamily="34" charset="0"/>
              </a:rPr>
              <a:t>Use your other professional relationships as a guide</a:t>
            </a:r>
          </a:p>
          <a:p>
            <a:pPr marL="287338" indent="-287338">
              <a:lnSpc>
                <a:spcPct val="100000"/>
              </a:lnSpc>
              <a:buClr>
                <a:srgbClr val="FFFFFF"/>
              </a:buClr>
              <a:buFont typeface="Courier New"/>
              <a:buChar char="o"/>
            </a:pPr>
            <a:r>
              <a:rPr lang="en-US" sz="1800" spc="-10" dirty="0">
                <a:solidFill>
                  <a:srgbClr val="FFFFFF"/>
                </a:solidFill>
                <a:latin typeface="Segoe UI" panose="020B0502040204020203" pitchFamily="34" charset="0"/>
                <a:cs typeface="Segoe UI" panose="020B0502040204020203" pitchFamily="34" charset="0"/>
              </a:rPr>
              <a:t>What is important to you? </a:t>
            </a:r>
            <a:r>
              <a:rPr lang="en-US" sz="1800" spc="-10" dirty="0">
                <a:solidFill>
                  <a:srgbClr val="FFFFFF"/>
                </a:solidFill>
                <a:latin typeface="Segoe UI" panose="020B0502040204020203" pitchFamily="34" charset="0"/>
                <a:ea typeface="Segoe UI Historic" panose="020B0502040204020203" pitchFamily="34" charset="0"/>
                <a:cs typeface="Segoe UI" panose="020B0502040204020203" pitchFamily="34" charset="0"/>
              </a:rPr>
              <a:t>(</a:t>
            </a:r>
            <a:r>
              <a:rPr lang="en-US" sz="1800" spc="-10" dirty="0">
                <a:solidFill>
                  <a:srgbClr val="FFFFFF"/>
                </a:solidFill>
                <a:latin typeface="Segoe UI" panose="020B0502040204020203" pitchFamily="34" charset="0"/>
                <a:cs typeface="Segoe UI" panose="020B0502040204020203" pitchFamily="34" charset="0"/>
              </a:rPr>
              <a:t>Area of expertise, client base, etc.</a:t>
            </a:r>
            <a:r>
              <a:rPr lang="en-US" sz="1800" spc="-10" dirty="0">
                <a:solidFill>
                  <a:srgbClr val="FFFFFF"/>
                </a:solidFill>
                <a:latin typeface="Segoe UI" panose="020B0502040204020203" pitchFamily="34" charset="0"/>
                <a:ea typeface="Segoe UI Historic" panose="020B0502040204020203" pitchFamily="34" charset="0"/>
                <a:cs typeface="Segoe UI" panose="020B0502040204020203" pitchFamily="34" charset="0"/>
              </a:rPr>
              <a:t>)</a:t>
            </a:r>
          </a:p>
          <a:p>
            <a:pPr marL="287338" indent="-287338">
              <a:lnSpc>
                <a:spcPct val="100000"/>
              </a:lnSpc>
              <a:buClr>
                <a:srgbClr val="FFFFFF"/>
              </a:buClr>
              <a:buFont typeface="Courier New"/>
              <a:buChar char="o"/>
            </a:pPr>
            <a:r>
              <a:rPr lang="en-US" sz="1800" spc="-10" dirty="0">
                <a:solidFill>
                  <a:srgbClr val="FFFFFF"/>
                </a:solidFill>
                <a:latin typeface="Segoe UI" panose="020B0502040204020203" pitchFamily="34" charset="0"/>
                <a:cs typeface="Segoe UI" panose="020B0502040204020203" pitchFamily="34" charset="0"/>
              </a:rPr>
              <a:t>Clearly define your expectations</a:t>
            </a:r>
          </a:p>
          <a:p>
            <a:pPr marL="287338" indent="-287338">
              <a:lnSpc>
                <a:spcPct val="100000"/>
              </a:lnSpc>
              <a:buClr>
                <a:srgbClr val="FFFFFF"/>
              </a:buClr>
              <a:buFont typeface="Courier New"/>
              <a:buChar char="o"/>
            </a:pPr>
            <a:r>
              <a:rPr lang="en-US" sz="1800" spc="-30" dirty="0">
                <a:solidFill>
                  <a:srgbClr val="FFFFFF"/>
                </a:solidFill>
                <a:latin typeface="Segoe UI" panose="020B0502040204020203" pitchFamily="34" charset="0"/>
                <a:cs typeface="Segoe UI" panose="020B0502040204020203" pitchFamily="34" charset="0"/>
              </a:rPr>
              <a:t>What are your expectations for level of contact and communication?</a:t>
            </a:r>
          </a:p>
          <a:p>
            <a:pPr marL="287338" indent="-287338">
              <a:lnSpc>
                <a:spcPct val="100000"/>
              </a:lnSpc>
              <a:buClr>
                <a:srgbClr val="FFFFFF"/>
              </a:buClr>
              <a:buFont typeface="Courier New"/>
              <a:buChar char="o"/>
            </a:pPr>
            <a:r>
              <a:rPr lang="en-US" sz="1800" spc="-10" dirty="0">
                <a:solidFill>
                  <a:srgbClr val="FFFFFF"/>
                </a:solidFill>
                <a:latin typeface="Segoe UI" panose="020B0502040204020203" pitchFamily="34" charset="0"/>
                <a:cs typeface="Segoe UI" panose="020B0502040204020203" pitchFamily="34" charset="0"/>
              </a:rPr>
              <a:t>What level of detail do you want from a financial professional?</a:t>
            </a:r>
          </a:p>
          <a:p>
            <a:pPr marL="287338" indent="-287338">
              <a:lnSpc>
                <a:spcPct val="100000"/>
              </a:lnSpc>
              <a:buClr>
                <a:srgbClr val="FFFFFF"/>
              </a:buClr>
              <a:buFont typeface="Courier New"/>
              <a:buChar char="o"/>
            </a:pPr>
            <a:r>
              <a:rPr lang="en-US" sz="1800" spc="-10" dirty="0">
                <a:solidFill>
                  <a:srgbClr val="FFFFFF"/>
                </a:solidFill>
                <a:latin typeface="Segoe UI" panose="020B0502040204020203" pitchFamily="34" charset="0"/>
                <a:cs typeface="Segoe UI" panose="020B0502040204020203" pitchFamily="34" charset="0"/>
              </a:rPr>
              <a:t>Does the professional you choose relate well to both you </a:t>
            </a:r>
            <a:br>
              <a:rPr lang="en-US" sz="1800" spc="-10" dirty="0">
                <a:solidFill>
                  <a:srgbClr val="FFFFFF"/>
                </a:solidFill>
                <a:latin typeface="Segoe UI" panose="020B0502040204020203" pitchFamily="34" charset="0"/>
                <a:cs typeface="Segoe UI" panose="020B0502040204020203" pitchFamily="34" charset="0"/>
              </a:rPr>
            </a:br>
            <a:r>
              <a:rPr lang="en-US" sz="1800" spc="-10" dirty="0">
                <a:solidFill>
                  <a:srgbClr val="FFFFFF"/>
                </a:solidFill>
                <a:latin typeface="Segoe UI" panose="020B0502040204020203" pitchFamily="34" charset="0"/>
                <a:cs typeface="Segoe UI" panose="020B0502040204020203" pitchFamily="34" charset="0"/>
              </a:rPr>
              <a:t>and your significant other or family?</a:t>
            </a:r>
          </a:p>
        </p:txBody>
      </p:sp>
      <p:sp>
        <p:nvSpPr>
          <p:cNvPr id="16" name="TextBox 15">
            <a:extLst>
              <a:ext uri="{FF2B5EF4-FFF2-40B4-BE49-F238E27FC236}">
                <a16:creationId xmlns:a16="http://schemas.microsoft.com/office/drawing/2014/main" id="{ABB68CC3-075E-374E-BF8B-8FC67573B9EB}"/>
              </a:ext>
            </a:extLst>
          </p:cNvPr>
          <p:cNvSpPr txBox="1"/>
          <p:nvPr/>
        </p:nvSpPr>
        <p:spPr>
          <a:xfrm>
            <a:off x="9921583" y="1721181"/>
            <a:ext cx="2639640" cy="830997"/>
          </a:xfrm>
          <a:prstGeom prst="rect">
            <a:avLst/>
          </a:prstGeom>
          <a:noFill/>
        </p:spPr>
        <p:txBody>
          <a:bodyPr wrap="square" lIns="0" tIns="0" rIns="0" bIns="0" rtlCol="0">
            <a:spAutoFit/>
          </a:bodyPr>
          <a:lstStyle/>
          <a:p>
            <a:pPr algn="ctr"/>
            <a:r>
              <a:rPr lang="en-US" b="1" dirty="0">
                <a:solidFill>
                  <a:srgbClr val="FFFFFF"/>
                </a:solidFill>
                <a:latin typeface="Segoe UI"/>
                <a:cs typeface="Segoe UI"/>
              </a:rPr>
              <a:t>Estate and asset</a:t>
            </a:r>
          </a:p>
          <a:p>
            <a:pPr algn="ctr"/>
            <a:r>
              <a:rPr lang="en-US" b="1" dirty="0">
                <a:solidFill>
                  <a:srgbClr val="FFFFFF"/>
                </a:solidFill>
                <a:latin typeface="Segoe UI"/>
                <a:cs typeface="Segoe UI"/>
              </a:rPr>
              <a:t>protection </a:t>
            </a:r>
            <a:br>
              <a:rPr lang="en-US" b="1" dirty="0">
                <a:solidFill>
                  <a:srgbClr val="FFFFFF"/>
                </a:solidFill>
                <a:latin typeface="Segoe UI"/>
                <a:cs typeface="Segoe UI"/>
              </a:rPr>
            </a:br>
            <a:r>
              <a:rPr lang="en-US" b="1" dirty="0">
                <a:solidFill>
                  <a:srgbClr val="FFFFFF"/>
                </a:solidFill>
                <a:latin typeface="Segoe UI"/>
                <a:cs typeface="Segoe UI"/>
              </a:rPr>
              <a:t>strategies</a:t>
            </a:r>
          </a:p>
        </p:txBody>
      </p:sp>
      <p:sp>
        <p:nvSpPr>
          <p:cNvPr id="17" name="TextBox 16">
            <a:extLst>
              <a:ext uri="{FF2B5EF4-FFF2-40B4-BE49-F238E27FC236}">
                <a16:creationId xmlns:a16="http://schemas.microsoft.com/office/drawing/2014/main" id="{C41DBED3-0177-2249-B857-E821E2138C9D}"/>
              </a:ext>
            </a:extLst>
          </p:cNvPr>
          <p:cNvSpPr txBox="1"/>
          <p:nvPr/>
        </p:nvSpPr>
        <p:spPr>
          <a:xfrm>
            <a:off x="12622545" y="4040114"/>
            <a:ext cx="1523815" cy="553998"/>
          </a:xfrm>
          <a:prstGeom prst="rect">
            <a:avLst/>
          </a:prstGeom>
          <a:noFill/>
        </p:spPr>
        <p:txBody>
          <a:bodyPr wrap="none" tIns="0" rIns="0" bIns="0" rtlCol="0">
            <a:spAutoFit/>
          </a:bodyPr>
          <a:lstStyle/>
          <a:p>
            <a:pPr algn="ctr"/>
            <a:r>
              <a:rPr lang="en-US" b="1" dirty="0">
                <a:solidFill>
                  <a:srgbClr val="FFFFFF"/>
                </a:solidFill>
                <a:latin typeface="Segoe UI"/>
                <a:cs typeface="Segoe UI"/>
              </a:rPr>
              <a:t>Investment</a:t>
            </a:r>
          </a:p>
          <a:p>
            <a:pPr algn="ctr"/>
            <a:r>
              <a:rPr lang="en-US" b="1" dirty="0">
                <a:solidFill>
                  <a:srgbClr val="FFFFFF"/>
                </a:solidFill>
                <a:latin typeface="Segoe UI"/>
                <a:cs typeface="Segoe UI"/>
              </a:rPr>
              <a:t>management</a:t>
            </a:r>
          </a:p>
        </p:txBody>
      </p:sp>
      <p:sp>
        <p:nvSpPr>
          <p:cNvPr id="18" name="TextBox 17">
            <a:extLst>
              <a:ext uri="{FF2B5EF4-FFF2-40B4-BE49-F238E27FC236}">
                <a16:creationId xmlns:a16="http://schemas.microsoft.com/office/drawing/2014/main" id="{18F38011-BF6A-AA44-A8F6-381EC5E953C1}"/>
              </a:ext>
            </a:extLst>
          </p:cNvPr>
          <p:cNvSpPr txBox="1"/>
          <p:nvPr/>
        </p:nvSpPr>
        <p:spPr>
          <a:xfrm>
            <a:off x="10639555" y="6056021"/>
            <a:ext cx="1206805" cy="553998"/>
          </a:xfrm>
          <a:prstGeom prst="rect">
            <a:avLst/>
          </a:prstGeom>
          <a:noFill/>
        </p:spPr>
        <p:txBody>
          <a:bodyPr wrap="none" lIns="0" tIns="0" rIns="0" bIns="0" rtlCol="0">
            <a:spAutoFit/>
          </a:bodyPr>
          <a:lstStyle/>
          <a:p>
            <a:pPr algn="ctr"/>
            <a:r>
              <a:rPr lang="en-US" b="1" dirty="0">
                <a:solidFill>
                  <a:srgbClr val="FFFFFF"/>
                </a:solidFill>
                <a:latin typeface="Segoe UI"/>
                <a:cs typeface="Segoe UI"/>
              </a:rPr>
              <a:t>Retirement</a:t>
            </a:r>
          </a:p>
          <a:p>
            <a:pPr algn="ctr"/>
            <a:r>
              <a:rPr lang="en-US" b="1" dirty="0">
                <a:solidFill>
                  <a:srgbClr val="FFFFFF"/>
                </a:solidFill>
                <a:latin typeface="Segoe UI"/>
                <a:cs typeface="Segoe UI"/>
              </a:rPr>
              <a:t>planning</a:t>
            </a:r>
          </a:p>
        </p:txBody>
      </p:sp>
      <p:sp>
        <p:nvSpPr>
          <p:cNvPr id="19" name="TextBox 18">
            <a:extLst>
              <a:ext uri="{FF2B5EF4-FFF2-40B4-BE49-F238E27FC236}">
                <a16:creationId xmlns:a16="http://schemas.microsoft.com/office/drawing/2014/main" id="{D4A520B3-D111-F444-BBD7-49E3E6D1C33F}"/>
              </a:ext>
            </a:extLst>
          </p:cNvPr>
          <p:cNvSpPr txBox="1"/>
          <p:nvPr/>
        </p:nvSpPr>
        <p:spPr>
          <a:xfrm>
            <a:off x="8216216" y="4040114"/>
            <a:ext cx="1665521" cy="553998"/>
          </a:xfrm>
          <a:prstGeom prst="rect">
            <a:avLst/>
          </a:prstGeom>
          <a:noFill/>
        </p:spPr>
        <p:txBody>
          <a:bodyPr wrap="none" lIns="0" tIns="0" rIns="0" bIns="0" rtlCol="0">
            <a:spAutoFit/>
          </a:bodyPr>
          <a:lstStyle/>
          <a:p>
            <a:pPr algn="ctr"/>
            <a:r>
              <a:rPr lang="en-US" b="1" dirty="0">
                <a:solidFill>
                  <a:srgbClr val="FFFFFF"/>
                </a:solidFill>
                <a:latin typeface="Segoe UI"/>
                <a:cs typeface="Segoe UI"/>
              </a:rPr>
              <a:t>Business owner</a:t>
            </a:r>
          </a:p>
          <a:p>
            <a:pPr algn="ctr"/>
            <a:r>
              <a:rPr lang="en-US" b="1" dirty="0">
                <a:solidFill>
                  <a:srgbClr val="FFFFFF"/>
                </a:solidFill>
                <a:latin typeface="Segoe UI"/>
                <a:cs typeface="Segoe UI"/>
              </a:rPr>
              <a:t>planning</a:t>
            </a:r>
          </a:p>
        </p:txBody>
      </p:sp>
      <p:sp>
        <p:nvSpPr>
          <p:cNvPr id="3" name="Title 1">
            <a:extLst>
              <a:ext uri="{FF2B5EF4-FFF2-40B4-BE49-F238E27FC236}">
                <a16:creationId xmlns:a16="http://schemas.microsoft.com/office/drawing/2014/main" id="{BD3148BD-04F3-D5AB-B375-08696B76F26F}"/>
              </a:ext>
            </a:extLst>
          </p:cNvPr>
          <p:cNvSpPr txBox="1">
            <a:spLocks/>
          </p:cNvSpPr>
          <p:nvPr/>
        </p:nvSpPr>
        <p:spPr>
          <a:xfrm>
            <a:off x="391187" y="320163"/>
            <a:ext cx="13686504" cy="630942"/>
          </a:xfrm>
          <a:prstGeom prst="rect">
            <a:avLst/>
          </a:prstGeom>
        </p:spPr>
        <p:txBody>
          <a:bodyPr wrap="square" anchor="b">
            <a:spAutoFit/>
          </a:bodyPr>
          <a:lstStyle>
            <a:lvl1pPr algn="l" defTabSz="1097253" rtl="0" eaLnBrk="1" latinLnBrk="0" hangingPunct="1">
              <a:lnSpc>
                <a:spcPct val="90000"/>
              </a:lnSpc>
              <a:spcBef>
                <a:spcPct val="0"/>
              </a:spcBef>
              <a:buNone/>
              <a:defRPr sz="15000" b="1" i="0" kern="1200">
                <a:solidFill>
                  <a:srgbClr val="73C0FF"/>
                </a:solidFill>
                <a:latin typeface="Segoe UI" panose="020B0502040204020203" pitchFamily="34" charset="0"/>
                <a:ea typeface="+mj-ea"/>
                <a:cs typeface="+mj-cs"/>
                <a:sym typeface="Segoe UI" panose="020B0502040204020203" pitchFamily="34" charset="0"/>
              </a:defRPr>
            </a:lvl1pPr>
          </a:lstStyle>
          <a:p>
            <a:pPr>
              <a:lnSpc>
                <a:spcPct val="100000"/>
              </a:lnSpc>
            </a:pPr>
            <a:r>
              <a:rPr lang="en-US" sz="3500" dirty="0">
                <a:solidFill>
                  <a:srgbClr val="FFFFFF"/>
                </a:solidFill>
              </a:rPr>
              <a:t>Working with a financial professional can help</a:t>
            </a:r>
          </a:p>
        </p:txBody>
      </p:sp>
      <p:sp>
        <p:nvSpPr>
          <p:cNvPr id="11" name="Slide Number Placeholder 1">
            <a:extLst>
              <a:ext uri="{FF2B5EF4-FFF2-40B4-BE49-F238E27FC236}">
                <a16:creationId xmlns:a16="http://schemas.microsoft.com/office/drawing/2014/main" id="{4633BD37-456F-EDB1-4DF9-6C16832C58AC}"/>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60" b="1" i="0" u="none" strike="noStrike" kern="1200" cap="none" spc="0" normalizeH="0" baseline="0" noProof="0" dirty="0">
              <a:ln>
                <a:noFill/>
              </a:ln>
              <a:effectLst/>
              <a:uLnTx/>
              <a:uFillTx/>
              <a:latin typeface="Segoe UI" panose="020B0502040204020203" pitchFamily="34" charset="0"/>
              <a:ea typeface="+mn-ea"/>
              <a:cs typeface="+mn-cs"/>
              <a:sym typeface="Segoe UI" panose="020B0502040204020203" pitchFamily="34" charset="0"/>
            </a:endParaRPr>
          </a:p>
        </p:txBody>
      </p:sp>
      <p:sp>
        <p:nvSpPr>
          <p:cNvPr id="12" name="Footer Placeholder 2">
            <a:extLst>
              <a:ext uri="{FF2B5EF4-FFF2-40B4-BE49-F238E27FC236}">
                <a16:creationId xmlns:a16="http://schemas.microsoft.com/office/drawing/2014/main" id="{A90A55D5-C30F-17EA-9993-7330A46C828C}"/>
              </a:ext>
            </a:extLst>
          </p:cNvPr>
          <p:cNvSpPr>
            <a:spLocks noGrp="1"/>
          </p:cNvSpPr>
          <p:nvPr>
            <p:ph type="ftr" sz="quarter" idx="3"/>
          </p:nvPr>
        </p:nvSpPr>
        <p:spPr>
          <a:xfrm>
            <a:off x="8945879" y="7620312"/>
            <a:ext cx="4937760" cy="218918"/>
          </a:xfrm>
        </p:spPr>
        <p:txBody>
          <a:bodyPr/>
          <a:lstStyle/>
          <a:p>
            <a:pPr fontAlgn="auto">
              <a:spcBef>
                <a:spcPts val="0"/>
              </a:spcBef>
              <a:spcAft>
                <a:spcPts val="0"/>
              </a:spcAft>
            </a:pPr>
            <a:r>
              <a:rPr lang="en-US" dirty="0"/>
              <a:t>Taking control of your financial future — Month 00, 2023</a:t>
            </a:r>
          </a:p>
        </p:txBody>
      </p:sp>
      <p:grpSp>
        <p:nvGrpSpPr>
          <p:cNvPr id="23" name="Group 22">
            <a:extLst>
              <a:ext uri="{FF2B5EF4-FFF2-40B4-BE49-F238E27FC236}">
                <a16:creationId xmlns:a16="http://schemas.microsoft.com/office/drawing/2014/main" id="{5D93E637-928D-C41F-CC06-A33863F871C2}"/>
              </a:ext>
            </a:extLst>
          </p:cNvPr>
          <p:cNvGrpSpPr/>
          <p:nvPr/>
        </p:nvGrpSpPr>
        <p:grpSpPr>
          <a:xfrm>
            <a:off x="10010893" y="3113902"/>
            <a:ext cx="2464129" cy="2464129"/>
            <a:chOff x="10022374" y="3113902"/>
            <a:chExt cx="2464129" cy="2464129"/>
          </a:xfrm>
        </p:grpSpPr>
        <p:sp>
          <p:nvSpPr>
            <p:cNvPr id="20" name="Oval 19">
              <a:extLst>
                <a:ext uri="{FF2B5EF4-FFF2-40B4-BE49-F238E27FC236}">
                  <a16:creationId xmlns:a16="http://schemas.microsoft.com/office/drawing/2014/main" id="{BC2A440A-D8B3-AAF5-E6CC-37B50B366E19}"/>
                </a:ext>
              </a:extLst>
            </p:cNvPr>
            <p:cNvSpPr/>
            <p:nvPr/>
          </p:nvSpPr>
          <p:spPr>
            <a:xfrm>
              <a:off x="10022374" y="3113902"/>
              <a:ext cx="2464129" cy="24641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EFBFDB9-2A93-AF4B-A104-B8CF587A5413}"/>
                </a:ext>
              </a:extLst>
            </p:cNvPr>
            <p:cNvSpPr txBox="1"/>
            <p:nvPr/>
          </p:nvSpPr>
          <p:spPr>
            <a:xfrm>
              <a:off x="10442165" y="4627218"/>
              <a:ext cx="1624547" cy="589905"/>
            </a:xfrm>
            <a:prstGeom prst="rect">
              <a:avLst/>
            </a:prstGeom>
            <a:noFill/>
          </p:spPr>
          <p:txBody>
            <a:bodyPr wrap="none" lIns="0" tIns="0" rIns="0" bIns="0" rtlCol="0">
              <a:spAutoFit/>
            </a:bodyPr>
            <a:lstStyle/>
            <a:p>
              <a:pPr algn="ctr">
                <a:lnSpc>
                  <a:spcPts val="2300"/>
                </a:lnSpc>
              </a:pPr>
              <a:r>
                <a:rPr lang="en-US" sz="2000" b="1" spc="-10" dirty="0">
                  <a:solidFill>
                    <a:srgbClr val="002677"/>
                  </a:solidFill>
                  <a:latin typeface="Segoe UI"/>
                  <a:cs typeface="Segoe UI"/>
                </a:rPr>
                <a:t>Your financial</a:t>
              </a:r>
              <a:br>
                <a:rPr lang="en-US" sz="2000" b="1" spc="-10" dirty="0">
                  <a:solidFill>
                    <a:srgbClr val="002677"/>
                  </a:solidFill>
                  <a:latin typeface="Segoe UI"/>
                  <a:cs typeface="Segoe UI"/>
                </a:rPr>
              </a:br>
              <a:r>
                <a:rPr lang="en-US" sz="2000" b="1" spc="-10" dirty="0">
                  <a:solidFill>
                    <a:srgbClr val="002677"/>
                  </a:solidFill>
                  <a:latin typeface="Segoe UI"/>
                  <a:cs typeface="Segoe UI"/>
                </a:rPr>
                <a:t>objectives</a:t>
              </a:r>
            </a:p>
          </p:txBody>
        </p:sp>
        <p:pic>
          <p:nvPicPr>
            <p:cNvPr id="22" name="Graphic 21">
              <a:extLst>
                <a:ext uri="{FF2B5EF4-FFF2-40B4-BE49-F238E27FC236}">
                  <a16:creationId xmlns:a16="http://schemas.microsoft.com/office/drawing/2014/main" id="{F76DDCD3-3FDF-4B2C-1E1C-713AF43339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68024" y="3390285"/>
              <a:ext cx="972828" cy="1053896"/>
            </a:xfrm>
            <a:prstGeom prst="rect">
              <a:avLst/>
            </a:prstGeom>
          </p:spPr>
        </p:pic>
      </p:grpSp>
    </p:spTree>
    <p:extLst>
      <p:ext uri="{BB962C8B-B14F-4D97-AF65-F5344CB8AC3E}">
        <p14:creationId xmlns:p14="http://schemas.microsoft.com/office/powerpoint/2010/main" val="1148516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6" y="459462"/>
            <a:ext cx="6227619" cy="1026438"/>
          </a:xfrm>
        </p:spPr>
        <p:txBody>
          <a:bodyPr/>
          <a:lstStyle/>
          <a:p>
            <a:pPr>
              <a:spcBef>
                <a:spcPts val="1000"/>
              </a:spcBef>
            </a:pPr>
            <a:r>
              <a:rPr lang="en-US" dirty="0"/>
              <a:t>Meeting with </a:t>
            </a:r>
          </a:p>
          <a:p>
            <a:pPr>
              <a:spcBef>
                <a:spcPts val="1000"/>
              </a:spcBef>
            </a:pPr>
            <a:r>
              <a:rPr lang="en-US" dirty="0"/>
              <a:t>a financial professional</a:t>
            </a:r>
            <a:endParaRPr lang="en-US" dirty="0">
              <a:solidFill>
                <a:schemeClr val="tx2"/>
              </a:solidFill>
            </a:endParaRPr>
          </a:p>
        </p:txBody>
      </p:sp>
      <p:sp>
        <p:nvSpPr>
          <p:cNvPr id="19" name="Text Placeholder 9">
            <a:extLst>
              <a:ext uri="{FF2B5EF4-FFF2-40B4-BE49-F238E27FC236}">
                <a16:creationId xmlns:a16="http://schemas.microsoft.com/office/drawing/2014/main" id="{208B13F2-AC02-7D47-BD09-6284B1750806}"/>
              </a:ext>
            </a:extLst>
          </p:cNvPr>
          <p:cNvSpPr txBox="1">
            <a:spLocks/>
          </p:cNvSpPr>
          <p:nvPr/>
        </p:nvSpPr>
        <p:spPr>
          <a:xfrm>
            <a:off x="457200" y="2743201"/>
            <a:ext cx="5039139" cy="2286000"/>
          </a:xfrm>
          <a:prstGeom prst="rect">
            <a:avLst/>
          </a:prstGeom>
        </p:spPr>
        <p:txBody>
          <a:bodyPr lIns="0" tIns="45720" rIns="0" bIns="0" anchor="t" anchorCtr="0">
            <a:no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8925" indent="-288925">
              <a:lnSpc>
                <a:spcPct val="100000"/>
              </a:lnSpc>
              <a:buFont typeface="Courier New"/>
              <a:buChar char="o"/>
            </a:pPr>
            <a:r>
              <a:rPr lang="en-US" sz="1800" spc="-20" dirty="0">
                <a:solidFill>
                  <a:srgbClr val="002677"/>
                </a:solidFill>
                <a:latin typeface="Segoe UI" panose="020B0502040204020203" pitchFamily="34" charset="0"/>
                <a:cs typeface="Segoe UI" panose="020B0502040204020203" pitchFamily="34" charset="0"/>
              </a:rPr>
              <a:t>Provide a roadmap of what you want retirement </a:t>
            </a:r>
            <a:r>
              <a:rPr lang="en-US" sz="1800" dirty="0">
                <a:solidFill>
                  <a:srgbClr val="002677"/>
                </a:solidFill>
                <a:latin typeface="Segoe UI" panose="020B0502040204020203" pitchFamily="34" charset="0"/>
                <a:cs typeface="Segoe UI" panose="020B0502040204020203" pitchFamily="34" charset="0"/>
              </a:rPr>
              <a:t>to look like</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Make your goals and objectives clear</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What is your risk tolerance?</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Bring information on assets, liabilities and </a:t>
            </a:r>
            <a:br>
              <a:rPr lang="en-US" sz="1800" dirty="0">
                <a:solidFill>
                  <a:srgbClr val="002677"/>
                </a:solidFill>
                <a:latin typeface="Segoe UI" panose="020B0502040204020203" pitchFamily="34" charset="0"/>
                <a:cs typeface="Segoe UI" panose="020B0502040204020203" pitchFamily="34" charset="0"/>
              </a:rPr>
            </a:br>
            <a:r>
              <a:rPr lang="en-US" sz="1800" dirty="0">
                <a:solidFill>
                  <a:srgbClr val="002677"/>
                </a:solidFill>
                <a:latin typeface="Segoe UI" panose="020B0502040204020203" pitchFamily="34" charset="0"/>
                <a:cs typeface="Segoe UI" panose="020B0502040204020203" pitchFamily="34" charset="0"/>
              </a:rPr>
              <a:t>retirement income sources</a:t>
            </a:r>
          </a:p>
        </p:txBody>
      </p:sp>
      <p:sp>
        <p:nvSpPr>
          <p:cNvPr id="10" name="Title 4">
            <a:extLst>
              <a:ext uri="{FF2B5EF4-FFF2-40B4-BE49-F238E27FC236}">
                <a16:creationId xmlns:a16="http://schemas.microsoft.com/office/drawing/2014/main" id="{609C4CD2-7D17-964B-A96A-7D597091CBE6}"/>
              </a:ext>
            </a:extLst>
          </p:cNvPr>
          <p:cNvSpPr txBox="1">
            <a:spLocks/>
          </p:cNvSpPr>
          <p:nvPr/>
        </p:nvSpPr>
        <p:spPr>
          <a:xfrm>
            <a:off x="450656" y="1782290"/>
            <a:ext cx="6819335" cy="530510"/>
          </a:xfrm>
          <a:prstGeom prst="rect">
            <a:avLst/>
          </a:prstGeom>
        </p:spPr>
        <p:txBody>
          <a:bodyPr lIns="0"/>
          <a:lstStyle>
            <a:lvl1pPr algn="l" defTabSz="1097198" rtl="0" eaLnBrk="1" latinLnBrk="0" hangingPunct="1">
              <a:lnSpc>
                <a:spcPct val="90000"/>
              </a:lnSpc>
              <a:spcBef>
                <a:spcPct val="0"/>
              </a:spcBef>
              <a:buNone/>
              <a:defRPr sz="3500" b="1" kern="1200">
                <a:solidFill>
                  <a:srgbClr val="3369FF"/>
                </a:solidFill>
                <a:latin typeface="Segoe UI" panose="020B0502040204020203" pitchFamily="34" charset="0"/>
                <a:ea typeface="+mj-ea"/>
                <a:cs typeface="Segoe UI" panose="020B0502040204020203" pitchFamily="34" charset="0"/>
              </a:defRPr>
            </a:lvl1pPr>
          </a:lstStyle>
          <a:p>
            <a:pPr>
              <a:spcBef>
                <a:spcPts val="1000"/>
              </a:spcBef>
            </a:pPr>
            <a:r>
              <a:rPr lang="en-US" sz="2300" dirty="0">
                <a:solidFill>
                  <a:srgbClr val="336AFF"/>
                </a:solidFill>
              </a:rPr>
              <a:t>Building a plan on your terms</a:t>
            </a:r>
          </a:p>
        </p:txBody>
      </p:sp>
      <p:pic>
        <p:nvPicPr>
          <p:cNvPr id="12" name="Picture Placeholder 11" descr="A group of people sitting at a table&#10;&#10;Description automatically generated">
            <a:extLst>
              <a:ext uri="{FF2B5EF4-FFF2-40B4-BE49-F238E27FC236}">
                <a16:creationId xmlns:a16="http://schemas.microsoft.com/office/drawing/2014/main" id="{DAEC2264-F6AA-4440-A12F-E45F1C628050}"/>
              </a:ext>
            </a:extLst>
          </p:cNvPr>
          <p:cNvPicPr>
            <a:picLocks noGrp="1" noChangeAspect="1"/>
          </p:cNvPicPr>
          <p:nvPr>
            <p:ph type="pic" sz="quarter" idx="23"/>
          </p:nvPr>
        </p:nvPicPr>
        <p:blipFill>
          <a:blip r:embed="rId6"/>
          <a:srcRect l="288" r="288"/>
          <a:stretch>
            <a:fillRect/>
          </a:stretch>
        </p:blipFill>
        <p:spPr/>
      </p:pic>
      <p:sp>
        <p:nvSpPr>
          <p:cNvPr id="3" name="Slide Number Placeholder 1">
            <a:extLst>
              <a:ext uri="{FF2B5EF4-FFF2-40B4-BE49-F238E27FC236}">
                <a16:creationId xmlns:a16="http://schemas.microsoft.com/office/drawing/2014/main" id="{57D9832B-F011-EDAA-9DFF-C5E5F42726D3}"/>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60" b="1" i="0" u="none" strike="noStrike" kern="1200" cap="none" spc="0" normalizeH="0" baseline="0" noProof="0" dirty="0">
              <a:ln>
                <a:noFill/>
              </a:ln>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2">
            <a:extLst>
              <a:ext uri="{FF2B5EF4-FFF2-40B4-BE49-F238E27FC236}">
                <a16:creationId xmlns:a16="http://schemas.microsoft.com/office/drawing/2014/main" id="{8DCAA598-F9C0-B32F-D4B9-D87722559AC2}"/>
              </a:ext>
            </a:extLst>
          </p:cNvPr>
          <p:cNvSpPr>
            <a:spLocks noGrp="1"/>
          </p:cNvSpPr>
          <p:nvPr>
            <p:ph type="ftr" sz="quarter" idx="3"/>
          </p:nvPr>
        </p:nvSpPr>
        <p:spPr>
          <a:xfrm>
            <a:off x="8945879" y="7620312"/>
            <a:ext cx="4937760" cy="218918"/>
          </a:xfrm>
        </p:spPr>
        <p:txBody>
          <a:bodyPr/>
          <a:lstStyle/>
          <a:p>
            <a:pPr fontAlgn="auto">
              <a:spcBef>
                <a:spcPts val="0"/>
              </a:spcBef>
              <a:spcAft>
                <a:spcPts val="0"/>
              </a:spcAft>
            </a:pPr>
            <a:r>
              <a:rPr lang="en-US" dirty="0"/>
              <a:t>Taking control of your financial future — Month 00, 2023</a:t>
            </a:r>
          </a:p>
        </p:txBody>
      </p:sp>
    </p:spTree>
    <p:extLst>
      <p:ext uri="{BB962C8B-B14F-4D97-AF65-F5344CB8AC3E}">
        <p14:creationId xmlns:p14="http://schemas.microsoft.com/office/powerpoint/2010/main" val="2836924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6" y="459462"/>
            <a:ext cx="6049029" cy="1026438"/>
          </a:xfrm>
        </p:spPr>
        <p:txBody>
          <a:bodyPr/>
          <a:lstStyle/>
          <a:p>
            <a:pPr>
              <a:spcBef>
                <a:spcPts val="1000"/>
              </a:spcBef>
            </a:pPr>
            <a:r>
              <a:rPr lang="en-US" dirty="0"/>
              <a:t>Network with other women</a:t>
            </a:r>
          </a:p>
        </p:txBody>
      </p:sp>
      <p:sp>
        <p:nvSpPr>
          <p:cNvPr id="19" name="Text Placeholder 9">
            <a:extLst>
              <a:ext uri="{FF2B5EF4-FFF2-40B4-BE49-F238E27FC236}">
                <a16:creationId xmlns:a16="http://schemas.microsoft.com/office/drawing/2014/main" id="{208B13F2-AC02-7D47-BD09-6284B1750806}"/>
              </a:ext>
            </a:extLst>
          </p:cNvPr>
          <p:cNvSpPr txBox="1">
            <a:spLocks/>
          </p:cNvSpPr>
          <p:nvPr/>
        </p:nvSpPr>
        <p:spPr>
          <a:xfrm>
            <a:off x="457200" y="2300017"/>
            <a:ext cx="5298707" cy="1973534"/>
          </a:xfrm>
          <a:prstGeom prst="rect">
            <a:avLst/>
          </a:prstGeom>
        </p:spPr>
        <p:txBody>
          <a:bodyPr lIns="0" tIns="45720" rIns="0" bIns="0" anchor="t" anchorCtr="0">
            <a:no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Ask for a recommendation or referral</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Investment clubs</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Attend educational seminars together</a:t>
            </a:r>
          </a:p>
          <a:p>
            <a:pPr marL="288925" indent="-288925">
              <a:lnSpc>
                <a:spcPct val="100000"/>
              </a:lnSpc>
              <a:buFont typeface="Courier New"/>
              <a:buChar char="o"/>
            </a:pPr>
            <a:r>
              <a:rPr lang="en-US" sz="1800" dirty="0">
                <a:solidFill>
                  <a:srgbClr val="002677"/>
                </a:solidFill>
                <a:latin typeface="Segoe UI" panose="020B0502040204020203" pitchFamily="34" charset="0"/>
                <a:cs typeface="Segoe UI" panose="020B0502040204020203" pitchFamily="34" charset="0"/>
              </a:rPr>
              <a:t>Make financial education part of your book club</a:t>
            </a:r>
          </a:p>
        </p:txBody>
      </p:sp>
      <p:pic>
        <p:nvPicPr>
          <p:cNvPr id="11" name="Picture Placeholder 10" descr="A person talking on a cell phone&#10;&#10;Description automatically generated">
            <a:extLst>
              <a:ext uri="{FF2B5EF4-FFF2-40B4-BE49-F238E27FC236}">
                <a16:creationId xmlns:a16="http://schemas.microsoft.com/office/drawing/2014/main" id="{6C52C0C7-7D76-4247-8CE7-F697E7E6D3C4}"/>
              </a:ext>
            </a:extLst>
          </p:cNvPr>
          <p:cNvPicPr>
            <a:picLocks noGrp="1" noChangeAspect="1"/>
          </p:cNvPicPr>
          <p:nvPr>
            <p:ph type="pic" sz="quarter" idx="23"/>
          </p:nvPr>
        </p:nvPicPr>
        <p:blipFill>
          <a:blip r:embed="rId6"/>
          <a:srcRect l="288" r="288"/>
          <a:stretch>
            <a:fillRect/>
          </a:stretch>
        </p:blipFill>
        <p:spPr/>
      </p:pic>
      <p:sp>
        <p:nvSpPr>
          <p:cNvPr id="3" name="Slide Number Placeholder 1">
            <a:extLst>
              <a:ext uri="{FF2B5EF4-FFF2-40B4-BE49-F238E27FC236}">
                <a16:creationId xmlns:a16="http://schemas.microsoft.com/office/drawing/2014/main" id="{B84278EF-11AF-7636-1B1C-454B6A617828}"/>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960" b="1" i="0" u="none" strike="noStrike" kern="1200" cap="none" spc="0" normalizeH="0" baseline="0" noProof="0" dirty="0">
              <a:ln>
                <a:noFill/>
              </a:ln>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2">
            <a:extLst>
              <a:ext uri="{FF2B5EF4-FFF2-40B4-BE49-F238E27FC236}">
                <a16:creationId xmlns:a16="http://schemas.microsoft.com/office/drawing/2014/main" id="{D9FDF095-31B7-44CC-927C-5C023D62D2D1}"/>
              </a:ext>
            </a:extLst>
          </p:cNvPr>
          <p:cNvSpPr>
            <a:spLocks noGrp="1"/>
          </p:cNvSpPr>
          <p:nvPr>
            <p:ph type="ftr" sz="quarter" idx="3"/>
          </p:nvPr>
        </p:nvSpPr>
        <p:spPr>
          <a:xfrm>
            <a:off x="8945879" y="7620312"/>
            <a:ext cx="4937760" cy="218918"/>
          </a:xfrm>
        </p:spPr>
        <p:txBody>
          <a:bodyPr/>
          <a:lstStyle/>
          <a:p>
            <a:pPr fontAlgn="auto">
              <a:spcBef>
                <a:spcPts val="0"/>
              </a:spcBef>
              <a:spcAft>
                <a:spcPts val="0"/>
              </a:spcAft>
            </a:pPr>
            <a:r>
              <a:rPr lang="en-US" dirty="0"/>
              <a:t>Taking control of your financial future — Month 00, 2023</a:t>
            </a:r>
          </a:p>
        </p:txBody>
      </p:sp>
    </p:spTree>
    <p:extLst>
      <p:ext uri="{BB962C8B-B14F-4D97-AF65-F5344CB8AC3E}">
        <p14:creationId xmlns:p14="http://schemas.microsoft.com/office/powerpoint/2010/main" val="1218618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6" y="459462"/>
            <a:ext cx="6963429" cy="613964"/>
          </a:xfrm>
        </p:spPr>
        <p:txBody>
          <a:bodyPr/>
          <a:lstStyle/>
          <a:p>
            <a:pPr>
              <a:spcBef>
                <a:spcPts val="1000"/>
              </a:spcBef>
            </a:pPr>
            <a:r>
              <a:rPr lang="en-US" dirty="0"/>
              <a:t>Talking with kids about money</a:t>
            </a:r>
          </a:p>
        </p:txBody>
      </p:sp>
      <p:sp>
        <p:nvSpPr>
          <p:cNvPr id="19" name="Text Placeholder 9">
            <a:extLst>
              <a:ext uri="{FF2B5EF4-FFF2-40B4-BE49-F238E27FC236}">
                <a16:creationId xmlns:a16="http://schemas.microsoft.com/office/drawing/2014/main" id="{208B13F2-AC02-7D47-BD09-6284B1750806}"/>
              </a:ext>
            </a:extLst>
          </p:cNvPr>
          <p:cNvSpPr txBox="1">
            <a:spLocks/>
          </p:cNvSpPr>
          <p:nvPr/>
        </p:nvSpPr>
        <p:spPr>
          <a:xfrm>
            <a:off x="457200" y="2286000"/>
            <a:ext cx="5298707" cy="3669323"/>
          </a:xfrm>
          <a:prstGeom prst="rect">
            <a:avLst/>
          </a:prstGeom>
        </p:spPr>
        <p:txBody>
          <a:bodyPr lIns="0" tIns="45720" rIns="0" bIns="0" anchor="t" anchorCtr="0">
            <a:no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8925" indent="-288925">
              <a:lnSpc>
                <a:spcPct val="100000"/>
              </a:lnSpc>
              <a:buFont typeface="Courier New"/>
              <a:buChar char="o"/>
            </a:pPr>
            <a:r>
              <a:rPr lang="en-US" sz="1800" dirty="0">
                <a:solidFill>
                  <a:schemeClr val="tx2"/>
                </a:solidFill>
                <a:latin typeface="Segoe UI" panose="020B0502040204020203" pitchFamily="34" charset="0"/>
                <a:cs typeface="Segoe UI" panose="020B0502040204020203" pitchFamily="34" charset="0"/>
              </a:rPr>
              <a:t>Help them quantify money</a:t>
            </a:r>
          </a:p>
          <a:p>
            <a:pPr marL="288925" indent="-288925">
              <a:lnSpc>
                <a:spcPct val="100000"/>
              </a:lnSpc>
              <a:buFont typeface="Courier New"/>
              <a:buChar char="o"/>
            </a:pPr>
            <a:r>
              <a:rPr lang="en-US" sz="1800" dirty="0">
                <a:solidFill>
                  <a:schemeClr val="tx2"/>
                </a:solidFill>
                <a:latin typeface="Segoe UI" panose="020B0502040204020203" pitchFamily="34" charset="0"/>
                <a:cs typeface="Segoe UI" panose="020B0502040204020203" pitchFamily="34" charset="0"/>
              </a:rPr>
              <a:t>What does it mean to save?</a:t>
            </a:r>
          </a:p>
          <a:p>
            <a:pPr marL="288925" indent="-288925">
              <a:lnSpc>
                <a:spcPct val="100000"/>
              </a:lnSpc>
              <a:buFont typeface="Courier New"/>
              <a:buChar char="o"/>
            </a:pPr>
            <a:r>
              <a:rPr lang="en-US" sz="1800" dirty="0">
                <a:solidFill>
                  <a:schemeClr val="tx2"/>
                </a:solidFill>
                <a:latin typeface="Segoe UI" panose="020B0502040204020203" pitchFamily="34" charset="0"/>
                <a:cs typeface="Segoe UI" panose="020B0502040204020203" pitchFamily="34" charset="0"/>
              </a:rPr>
              <a:t>What is interest?</a:t>
            </a:r>
          </a:p>
          <a:p>
            <a:pPr marL="288925" indent="-288925">
              <a:lnSpc>
                <a:spcPct val="100000"/>
              </a:lnSpc>
              <a:buFont typeface="Courier New"/>
              <a:buChar char="o"/>
            </a:pPr>
            <a:r>
              <a:rPr lang="en-US" sz="1800" dirty="0">
                <a:solidFill>
                  <a:schemeClr val="tx2"/>
                </a:solidFill>
                <a:latin typeface="Segoe UI" panose="020B0502040204020203" pitchFamily="34" charset="0"/>
                <a:cs typeface="Segoe UI" panose="020B0502040204020203" pitchFamily="34" charset="0"/>
              </a:rPr>
              <a:t>How do credit cards work?</a:t>
            </a:r>
          </a:p>
          <a:p>
            <a:pPr marL="288925" indent="-288925">
              <a:lnSpc>
                <a:spcPct val="100000"/>
              </a:lnSpc>
              <a:buFont typeface="Courier New"/>
              <a:buChar char="o"/>
            </a:pPr>
            <a:r>
              <a:rPr lang="en-US" sz="1800" dirty="0">
                <a:solidFill>
                  <a:schemeClr val="tx2"/>
                </a:solidFill>
                <a:latin typeface="Segoe UI" panose="020B0502040204020203" pitchFamily="34" charset="0"/>
                <a:cs typeface="Segoe UI" panose="020B0502040204020203" pitchFamily="34" charset="0"/>
              </a:rPr>
              <a:t>What are the consequences of credit cards?</a:t>
            </a:r>
          </a:p>
          <a:p>
            <a:pPr marL="288925" indent="-288925">
              <a:lnSpc>
                <a:spcPct val="100000"/>
              </a:lnSpc>
              <a:buFont typeface="Courier New"/>
              <a:buChar char="o"/>
            </a:pPr>
            <a:r>
              <a:rPr lang="en-US" sz="1800" dirty="0">
                <a:solidFill>
                  <a:schemeClr val="tx2"/>
                </a:solidFill>
                <a:latin typeface="Segoe UI" panose="020B0502040204020203" pitchFamily="34" charset="0"/>
                <a:cs typeface="Segoe UI" panose="020B0502040204020203" pitchFamily="34" charset="0"/>
              </a:rPr>
              <a:t>Personal credit score</a:t>
            </a:r>
          </a:p>
          <a:p>
            <a:pPr marL="288925" indent="-288925">
              <a:lnSpc>
                <a:spcPct val="100000"/>
              </a:lnSpc>
              <a:buFont typeface="Courier New"/>
              <a:buChar char="o"/>
            </a:pPr>
            <a:r>
              <a:rPr lang="en-US" sz="1800" dirty="0">
                <a:solidFill>
                  <a:schemeClr val="tx2"/>
                </a:solidFill>
                <a:latin typeface="Segoe UI" panose="020B0502040204020203" pitchFamily="34" charset="0"/>
                <a:cs typeface="Segoe UI" panose="020B0502040204020203" pitchFamily="34" charset="0"/>
              </a:rPr>
              <a:t>Running your child’s credit</a:t>
            </a:r>
          </a:p>
        </p:txBody>
      </p:sp>
      <p:sp>
        <p:nvSpPr>
          <p:cNvPr id="3" name="Title 4">
            <a:extLst>
              <a:ext uri="{FF2B5EF4-FFF2-40B4-BE49-F238E27FC236}">
                <a16:creationId xmlns:a16="http://schemas.microsoft.com/office/drawing/2014/main" id="{985460EC-68D7-64BA-19FF-5CE9E2C303F4}"/>
              </a:ext>
            </a:extLst>
          </p:cNvPr>
          <p:cNvSpPr txBox="1">
            <a:spLocks/>
          </p:cNvSpPr>
          <p:nvPr/>
        </p:nvSpPr>
        <p:spPr>
          <a:xfrm>
            <a:off x="450656" y="1200767"/>
            <a:ext cx="6819335" cy="530510"/>
          </a:xfrm>
          <a:prstGeom prst="rect">
            <a:avLst/>
          </a:prstGeom>
        </p:spPr>
        <p:txBody>
          <a:bodyPr lIns="0"/>
          <a:lstStyle>
            <a:lvl1pPr algn="l" defTabSz="1097198" rtl="0" eaLnBrk="1" latinLnBrk="0" hangingPunct="1">
              <a:lnSpc>
                <a:spcPct val="90000"/>
              </a:lnSpc>
              <a:spcBef>
                <a:spcPct val="0"/>
              </a:spcBef>
              <a:buNone/>
              <a:defRPr sz="3500" b="1" kern="1200">
                <a:solidFill>
                  <a:srgbClr val="3369FF"/>
                </a:solidFill>
                <a:latin typeface="Segoe UI" panose="020B0502040204020203" pitchFamily="34" charset="0"/>
                <a:ea typeface="+mj-ea"/>
                <a:cs typeface="Segoe UI" panose="020B0502040204020203" pitchFamily="34" charset="0"/>
              </a:defRPr>
            </a:lvl1pPr>
          </a:lstStyle>
          <a:p>
            <a:pPr>
              <a:spcBef>
                <a:spcPts val="1000"/>
              </a:spcBef>
            </a:pPr>
            <a:r>
              <a:rPr lang="en-US" sz="2300" dirty="0">
                <a:solidFill>
                  <a:srgbClr val="336AFF"/>
                </a:solidFill>
              </a:rPr>
              <a:t>Building a plan on your terms</a:t>
            </a:r>
          </a:p>
        </p:txBody>
      </p:sp>
      <p:sp>
        <p:nvSpPr>
          <p:cNvPr id="4" name="Slide Number Placeholder 1">
            <a:extLst>
              <a:ext uri="{FF2B5EF4-FFF2-40B4-BE49-F238E27FC236}">
                <a16:creationId xmlns:a16="http://schemas.microsoft.com/office/drawing/2014/main" id="{17D98A7E-F974-6FB6-1F55-6EEFDE1ED078}"/>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960" b="1" i="0" u="none" strike="noStrike" kern="1200" cap="none" spc="0" normalizeH="0" baseline="0" noProof="0" dirty="0">
              <a:ln>
                <a:noFill/>
              </a:ln>
              <a:effectLst/>
              <a:uLnTx/>
              <a:uFillTx/>
              <a:latin typeface="Segoe UI" panose="020B0502040204020203" pitchFamily="34" charset="0"/>
              <a:ea typeface="+mn-ea"/>
              <a:cs typeface="+mn-cs"/>
              <a:sym typeface="Segoe UI" panose="020B0502040204020203" pitchFamily="34" charset="0"/>
            </a:endParaRPr>
          </a:p>
        </p:txBody>
      </p:sp>
      <p:sp>
        <p:nvSpPr>
          <p:cNvPr id="8" name="Footer Placeholder 2">
            <a:extLst>
              <a:ext uri="{FF2B5EF4-FFF2-40B4-BE49-F238E27FC236}">
                <a16:creationId xmlns:a16="http://schemas.microsoft.com/office/drawing/2014/main" id="{032EB6C6-33CC-1706-F204-AF1071EC421A}"/>
              </a:ext>
            </a:extLst>
          </p:cNvPr>
          <p:cNvSpPr>
            <a:spLocks noGrp="1"/>
          </p:cNvSpPr>
          <p:nvPr>
            <p:ph type="ftr" sz="quarter" idx="3"/>
          </p:nvPr>
        </p:nvSpPr>
        <p:spPr>
          <a:xfrm>
            <a:off x="8945879" y="7620312"/>
            <a:ext cx="4937760" cy="218918"/>
          </a:xfrm>
        </p:spPr>
        <p:txBody>
          <a:bodyPr/>
          <a:lstStyle/>
          <a:p>
            <a:pPr fontAlgn="auto">
              <a:spcBef>
                <a:spcPts val="0"/>
              </a:spcBef>
              <a:spcAft>
                <a:spcPts val="0"/>
              </a:spcAft>
            </a:pPr>
            <a:r>
              <a:rPr lang="en-US" dirty="0"/>
              <a:t>Taking control of your financial future — Month 00, 2023</a:t>
            </a:r>
          </a:p>
        </p:txBody>
      </p:sp>
      <p:pic>
        <p:nvPicPr>
          <p:cNvPr id="14" name="Picture Placeholder 13" descr="A picture containing person, indoor&#10;&#10;Description automatically generated">
            <a:extLst>
              <a:ext uri="{FF2B5EF4-FFF2-40B4-BE49-F238E27FC236}">
                <a16:creationId xmlns:a16="http://schemas.microsoft.com/office/drawing/2014/main" id="{8F73ABE1-E625-4D41-4BC3-76FC8D41A82B}"/>
              </a:ext>
            </a:extLst>
          </p:cNvPr>
          <p:cNvPicPr>
            <a:picLocks noGrp="1" noChangeAspect="1"/>
          </p:cNvPicPr>
          <p:nvPr>
            <p:ph type="pic" sz="quarter" idx="23"/>
          </p:nvPr>
        </p:nvPicPr>
        <p:blipFill>
          <a:blip r:embed="rId6"/>
          <a:srcRect l="214" r="214"/>
          <a:stretch>
            <a:fillRect/>
          </a:stretch>
        </p:blipFill>
        <p:spPr/>
      </p:pic>
    </p:spTree>
    <p:extLst>
      <p:ext uri="{BB962C8B-B14F-4D97-AF65-F5344CB8AC3E}">
        <p14:creationId xmlns:p14="http://schemas.microsoft.com/office/powerpoint/2010/main" val="2724937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42F1E3E-400D-EA43-95FD-8F1BF093612E}"/>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42F1E3E-400D-EA43-95FD-8F1BF093612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F3C97231-F3DE-A748-A240-26E377331568}"/>
              </a:ext>
            </a:extLst>
          </p:cNvPr>
          <p:cNvSpPr>
            <a:spLocks noGrp="1"/>
          </p:cNvSpPr>
          <p:nvPr>
            <p:ph type="body" sz="quarter" idx="15"/>
          </p:nvPr>
        </p:nvSpPr>
        <p:spPr/>
        <p:txBody>
          <a:bodyPr/>
          <a:lstStyle/>
          <a:p>
            <a:pPr lvl="0"/>
            <a:r>
              <a:rPr lang="en-US" sz="3200" dirty="0">
                <a:solidFill>
                  <a:srgbClr val="002677"/>
                </a:solidFill>
              </a:rPr>
              <a:t>Resources</a:t>
            </a:r>
            <a:endParaRPr lang="en-US" dirty="0">
              <a:solidFill>
                <a:srgbClr val="002577"/>
              </a:solidFill>
              <a:sym typeface="Segoe UI" panose="020B0502040204020203" pitchFamily="34" charset="0"/>
            </a:endParaRPr>
          </a:p>
        </p:txBody>
      </p:sp>
      <p:cxnSp>
        <p:nvCxnSpPr>
          <p:cNvPr id="19" name="Straight Connector 18">
            <a:extLst>
              <a:ext uri="{FF2B5EF4-FFF2-40B4-BE49-F238E27FC236}">
                <a16:creationId xmlns:a16="http://schemas.microsoft.com/office/drawing/2014/main" id="{715B66A2-6ACA-AC48-8944-30B65D9333F7}"/>
              </a:ext>
            </a:extLst>
          </p:cNvPr>
          <p:cNvCxnSpPr>
            <a:cxnSpLocks/>
          </p:cNvCxnSpPr>
          <p:nvPr/>
        </p:nvCxnSpPr>
        <p:spPr>
          <a:xfrm>
            <a:off x="7315200" y="2895600"/>
            <a:ext cx="0" cy="19050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988B25-E535-8447-AB09-F0A6E43A7354}"/>
              </a:ext>
            </a:extLst>
          </p:cNvPr>
          <p:cNvCxnSpPr>
            <a:cxnSpLocks/>
          </p:cNvCxnSpPr>
          <p:nvPr/>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4B6F856-6368-7D4F-A78E-4EADB9A32AEB}"/>
              </a:ext>
            </a:extLst>
          </p:cNvPr>
          <p:cNvPicPr>
            <a:picLocks noChangeAspect="1"/>
          </p:cNvPicPr>
          <p:nvPr/>
        </p:nvPicPr>
        <p:blipFill>
          <a:blip r:embed="rId6"/>
          <a:stretch>
            <a:fillRect/>
          </a:stretch>
        </p:blipFill>
        <p:spPr>
          <a:xfrm>
            <a:off x="365760" y="7571232"/>
            <a:ext cx="1335024" cy="312524"/>
          </a:xfrm>
          <a:prstGeom prst="rect">
            <a:avLst/>
          </a:prstGeom>
        </p:spPr>
      </p:pic>
      <p:sp>
        <p:nvSpPr>
          <p:cNvPr id="12" name="Text Placeholder 2">
            <a:extLst>
              <a:ext uri="{FF2B5EF4-FFF2-40B4-BE49-F238E27FC236}">
                <a16:creationId xmlns:a16="http://schemas.microsoft.com/office/drawing/2014/main" id="{3C0500ED-8FE9-3040-83D4-A5CFAF30ECB2}"/>
              </a:ext>
            </a:extLst>
          </p:cNvPr>
          <p:cNvSpPr txBox="1">
            <a:spLocks/>
          </p:cNvSpPr>
          <p:nvPr/>
        </p:nvSpPr>
        <p:spPr>
          <a:xfrm>
            <a:off x="457200" y="2867126"/>
            <a:ext cx="5923935" cy="2162074"/>
          </a:xfrm>
          <a:prstGeom prst="rect">
            <a:avLst/>
          </a:prstGeom>
        </p:spPr>
        <p:txBody>
          <a:bodyPr lIns="0"/>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rgbClr val="002677"/>
                </a:solidFill>
                <a:latin typeface="Segoe UI" panose="020B0502040204020203" pitchFamily="34" charset="0"/>
                <a:cs typeface="Segoe UI" panose="020B0502040204020203" pitchFamily="34" charset="0"/>
              </a:rPr>
              <a:t>Websites:</a:t>
            </a:r>
          </a:p>
          <a:p>
            <a:pPr marL="288925" indent="-288925">
              <a:lnSpc>
                <a:spcPct val="100000"/>
              </a:lnSpc>
              <a:buClr>
                <a:srgbClr val="002677"/>
              </a:buClr>
              <a:buSzPct val="100000"/>
              <a:buFont typeface="Courier New"/>
              <a:buChar char="o"/>
            </a:pPr>
            <a:r>
              <a:rPr lang="en-US" sz="1800" dirty="0" err="1">
                <a:solidFill>
                  <a:srgbClr val="3369FF"/>
                </a:solidFill>
                <a:latin typeface="Segoe UI" panose="020B0502040204020203" pitchFamily="34" charset="0"/>
                <a:cs typeface="Segoe UI" panose="020B0502040204020203" pitchFamily="34" charset="0"/>
              </a:rPr>
              <a:t>wiserwomen.org</a:t>
            </a:r>
            <a:endParaRPr lang="en-US" sz="1800" dirty="0">
              <a:solidFill>
                <a:srgbClr val="3369FF"/>
              </a:solidFill>
              <a:latin typeface="Segoe UI" panose="020B0502040204020203" pitchFamily="34" charset="0"/>
              <a:cs typeface="Segoe UI" panose="020B0502040204020203" pitchFamily="34" charset="0"/>
            </a:endParaRPr>
          </a:p>
          <a:p>
            <a:pPr marL="288925" indent="-288925">
              <a:lnSpc>
                <a:spcPct val="100000"/>
              </a:lnSpc>
              <a:buClr>
                <a:srgbClr val="002677"/>
              </a:buClr>
              <a:buSzPct val="100000"/>
              <a:buFont typeface="Courier New"/>
              <a:buChar char="o"/>
            </a:pPr>
            <a:r>
              <a:rPr lang="en-US" sz="1800" dirty="0" err="1">
                <a:solidFill>
                  <a:srgbClr val="3369FF"/>
                </a:solidFill>
                <a:latin typeface="Segoe UI" panose="020B0502040204020203" pitchFamily="34" charset="0"/>
                <a:cs typeface="Segoe UI" panose="020B0502040204020203" pitchFamily="34" charset="0"/>
              </a:rPr>
              <a:t>investopedia.com</a:t>
            </a:r>
            <a:endParaRPr lang="en-US" sz="1800" dirty="0">
              <a:solidFill>
                <a:srgbClr val="3369FF"/>
              </a:solidFill>
              <a:latin typeface="Segoe UI" panose="020B0502040204020203" pitchFamily="34" charset="0"/>
              <a:cs typeface="Segoe UI" panose="020B0502040204020203" pitchFamily="34" charset="0"/>
            </a:endParaRPr>
          </a:p>
          <a:p>
            <a:pPr marL="288925" indent="-288925">
              <a:lnSpc>
                <a:spcPct val="100000"/>
              </a:lnSpc>
              <a:buClr>
                <a:srgbClr val="002677"/>
              </a:buClr>
              <a:buSzPct val="100000"/>
              <a:buFont typeface="Courier New"/>
              <a:buChar char="o"/>
            </a:pPr>
            <a:r>
              <a:rPr lang="en-US" sz="1800" dirty="0" err="1">
                <a:solidFill>
                  <a:srgbClr val="3369FF"/>
                </a:solidFill>
                <a:latin typeface="Segoe UI" panose="020B0502040204020203" pitchFamily="34" charset="0"/>
                <a:cs typeface="Segoe UI" panose="020B0502040204020203" pitchFamily="34" charset="0"/>
              </a:rPr>
              <a:t>moneyclubs.com</a:t>
            </a:r>
            <a:endParaRPr lang="en-US" sz="1800" dirty="0">
              <a:solidFill>
                <a:srgbClr val="3369FF"/>
              </a:solidFill>
              <a:latin typeface="Segoe UI" panose="020B0502040204020203" pitchFamily="34" charset="0"/>
              <a:cs typeface="Segoe UI" panose="020B0502040204020203" pitchFamily="34" charset="0"/>
            </a:endParaRPr>
          </a:p>
        </p:txBody>
      </p:sp>
      <p:sp>
        <p:nvSpPr>
          <p:cNvPr id="13" name="Text Placeholder 2">
            <a:extLst>
              <a:ext uri="{FF2B5EF4-FFF2-40B4-BE49-F238E27FC236}">
                <a16:creationId xmlns:a16="http://schemas.microsoft.com/office/drawing/2014/main" id="{8CD97066-BA62-0444-B072-90CB5ECD309B}"/>
              </a:ext>
            </a:extLst>
          </p:cNvPr>
          <p:cNvSpPr txBox="1">
            <a:spLocks/>
          </p:cNvSpPr>
          <p:nvPr/>
        </p:nvSpPr>
        <p:spPr>
          <a:xfrm>
            <a:off x="7789504" y="2867126"/>
            <a:ext cx="5469296" cy="2162074"/>
          </a:xfrm>
          <a:prstGeom prst="rect">
            <a:avLst/>
          </a:prstGeom>
        </p:spPr>
        <p:txBody>
          <a:bodyPr vert="horz" lIns="0" tIns="73152" rIns="146304" bIns="73152"/>
          <a:lstStyle>
            <a:lvl1pPr marL="457200" indent="-457200" algn="l" defTabSz="1097198" rtl="0" eaLnBrk="1" latinLnBrk="0" hangingPunct="1">
              <a:lnSpc>
                <a:spcPct val="90000"/>
              </a:lnSpc>
              <a:spcBef>
                <a:spcPts val="1200"/>
              </a:spcBef>
              <a:buSzPct val="120000"/>
              <a:buFont typeface="Arial"/>
              <a:buChar char="•"/>
              <a:defRPr sz="2900" kern="1200">
                <a:solidFill>
                  <a:schemeClr val="tx1"/>
                </a:solidFill>
                <a:latin typeface="Segoe UI"/>
                <a:ea typeface="+mn-ea"/>
                <a:cs typeface="Segoe UI"/>
              </a:defRPr>
            </a:lvl1pPr>
            <a:lvl2pPr marL="1188720" indent="-457200" algn="l" defTabSz="1097198" rtl="0" eaLnBrk="1" latinLnBrk="0" hangingPunct="1">
              <a:lnSpc>
                <a:spcPct val="90000"/>
              </a:lnSpc>
              <a:spcBef>
                <a:spcPts val="602"/>
              </a:spcBef>
              <a:buClr>
                <a:srgbClr val="00727A"/>
              </a:buClr>
              <a:buSzPct val="100000"/>
              <a:buFont typeface="Arial"/>
              <a:buChar char="•"/>
              <a:defRPr sz="2600" kern="1200" baseline="0">
                <a:solidFill>
                  <a:schemeClr val="tx1"/>
                </a:solidFill>
                <a:latin typeface="Segoe UI"/>
                <a:ea typeface="+mn-ea"/>
                <a:cs typeface="Segoe UI"/>
              </a:defRPr>
            </a:lvl2pPr>
            <a:lvl3pPr marL="1572261" indent="-284480" algn="l" defTabSz="1097198" rtl="0" eaLnBrk="1" latinLnBrk="0" hangingPunct="1">
              <a:lnSpc>
                <a:spcPct val="90000"/>
              </a:lnSpc>
              <a:spcBef>
                <a:spcPts val="602"/>
              </a:spcBef>
              <a:buClr>
                <a:srgbClr val="004563"/>
              </a:buClr>
              <a:buSzPct val="100000"/>
              <a:buFont typeface="Arial"/>
              <a:buChar char="•"/>
              <a:defRPr sz="2200" i="1" kern="1200">
                <a:solidFill>
                  <a:schemeClr val="tx1"/>
                </a:solidFill>
                <a:latin typeface="Segoe UI"/>
                <a:ea typeface="+mn-ea"/>
                <a:cs typeface="Segoe UI"/>
              </a:defRPr>
            </a:lvl3pPr>
            <a:lvl4pPr marL="1869440" indent="-297181" algn="l" defTabSz="1097198" rtl="0" eaLnBrk="1" latinLnBrk="0" hangingPunct="1">
              <a:lnSpc>
                <a:spcPct val="90000"/>
              </a:lnSpc>
              <a:spcBef>
                <a:spcPts val="602"/>
              </a:spcBef>
              <a:buFont typeface="Arial"/>
              <a:buChar char="•"/>
              <a:defRPr sz="1600" kern="1200">
                <a:solidFill>
                  <a:schemeClr val="tx1"/>
                </a:solidFill>
                <a:latin typeface="Segoe UI"/>
                <a:ea typeface="+mn-ea"/>
                <a:cs typeface="Segoe UI"/>
              </a:defRPr>
            </a:lvl4pPr>
            <a:lvl5pPr marL="2153920" indent="-284480" algn="l" defTabSz="1097198" rtl="0" eaLnBrk="1" latinLnBrk="0" hangingPunct="1">
              <a:lnSpc>
                <a:spcPct val="90000"/>
              </a:lnSpc>
              <a:spcBef>
                <a:spcPts val="602"/>
              </a:spcBef>
              <a:buFont typeface="Arial"/>
              <a:buChar char="•"/>
              <a:defRPr sz="1300" kern="1200">
                <a:solidFill>
                  <a:schemeClr val="tx1"/>
                </a:solidFill>
                <a:latin typeface="Segoe UI"/>
                <a:ea typeface="+mn-ea"/>
                <a:cs typeface="Segoe UI"/>
              </a:defRPr>
            </a:lvl5pPr>
            <a:lvl6pPr marL="3017294" indent="-274301" algn="l" defTabSz="1097198" rtl="0" eaLnBrk="1" latinLnBrk="0" hangingPunct="1">
              <a:lnSpc>
                <a:spcPct val="90000"/>
              </a:lnSpc>
              <a:spcBef>
                <a:spcPts val="602"/>
              </a:spcBef>
              <a:buFont typeface="Arial" panose="020B0604020202020204" pitchFamily="34" charset="0"/>
              <a:buChar char="•"/>
              <a:defRPr sz="2200" kern="1200">
                <a:solidFill>
                  <a:schemeClr val="tx1"/>
                </a:solidFill>
                <a:latin typeface="+mn-lt"/>
                <a:ea typeface="+mn-ea"/>
                <a:cs typeface="+mn-cs"/>
              </a:defRPr>
            </a:lvl6pPr>
            <a:lvl7pPr marL="3565894" indent="-274301" algn="l" defTabSz="1097198" rtl="0" eaLnBrk="1" latinLnBrk="0" hangingPunct="1">
              <a:lnSpc>
                <a:spcPct val="90000"/>
              </a:lnSpc>
              <a:spcBef>
                <a:spcPts val="602"/>
              </a:spcBef>
              <a:buFont typeface="Arial" panose="020B0604020202020204" pitchFamily="34" charset="0"/>
              <a:buChar char="•"/>
              <a:defRPr sz="2200" kern="1200">
                <a:solidFill>
                  <a:schemeClr val="tx1"/>
                </a:solidFill>
                <a:latin typeface="+mn-lt"/>
                <a:ea typeface="+mn-ea"/>
                <a:cs typeface="+mn-cs"/>
              </a:defRPr>
            </a:lvl7pPr>
            <a:lvl8pPr marL="4114493" indent="-274301" algn="l" defTabSz="1097198" rtl="0" eaLnBrk="1" latinLnBrk="0" hangingPunct="1">
              <a:lnSpc>
                <a:spcPct val="90000"/>
              </a:lnSpc>
              <a:spcBef>
                <a:spcPts val="602"/>
              </a:spcBef>
              <a:buFont typeface="Arial" panose="020B0604020202020204" pitchFamily="34" charset="0"/>
              <a:buChar char="•"/>
              <a:defRPr sz="2200" kern="1200">
                <a:solidFill>
                  <a:schemeClr val="tx1"/>
                </a:solidFill>
                <a:latin typeface="+mn-lt"/>
                <a:ea typeface="+mn-ea"/>
                <a:cs typeface="+mn-cs"/>
              </a:defRPr>
            </a:lvl8pPr>
            <a:lvl9pPr marL="4663090" indent="-274301" algn="l" defTabSz="1097198" rtl="0" eaLnBrk="1" latinLnBrk="0" hangingPunct="1">
              <a:lnSpc>
                <a:spcPct val="90000"/>
              </a:lnSpc>
              <a:spcBef>
                <a:spcPts val="602"/>
              </a:spcBef>
              <a:buFont typeface="Arial" panose="020B0604020202020204" pitchFamily="34" charset="0"/>
              <a:buChar char="•"/>
              <a:defRPr sz="2200" kern="1200">
                <a:solidFill>
                  <a:schemeClr val="tx1"/>
                </a:solidFill>
                <a:latin typeface="+mn-lt"/>
                <a:ea typeface="+mn-ea"/>
                <a:cs typeface="+mn-cs"/>
              </a:defRPr>
            </a:lvl9pPr>
          </a:lstStyle>
          <a:p>
            <a:pPr marL="0" indent="0" fontAlgn="auto">
              <a:spcAft>
                <a:spcPts val="0"/>
              </a:spcAft>
              <a:buNone/>
            </a:pPr>
            <a:r>
              <a:rPr lang="en-US" sz="1800" b="1" dirty="0">
                <a:solidFill>
                  <a:srgbClr val="002677"/>
                </a:solidFill>
                <a:latin typeface="Segoe UI" panose="020B0502040204020203" pitchFamily="34" charset="0"/>
                <a:cs typeface="Segoe UI" panose="020B0502040204020203" pitchFamily="34" charset="0"/>
              </a:rPr>
              <a:t>Books:</a:t>
            </a:r>
          </a:p>
          <a:p>
            <a:pPr marL="288925" indent="-288925" fontAlgn="auto">
              <a:spcAft>
                <a:spcPts val="0"/>
              </a:spcAft>
              <a:buClr>
                <a:srgbClr val="002677"/>
              </a:buClr>
              <a:buSzPct val="100000"/>
              <a:buFont typeface="Courier New"/>
              <a:buChar char="o"/>
            </a:pPr>
            <a:r>
              <a:rPr lang="en-US" sz="1800" b="1" dirty="0">
                <a:solidFill>
                  <a:srgbClr val="002677"/>
                </a:solidFill>
              </a:rPr>
              <a:t>Women’s Worth </a:t>
            </a:r>
            <a:r>
              <a:rPr lang="en-US" sz="1800" dirty="0">
                <a:solidFill>
                  <a:srgbClr val="002677"/>
                </a:solidFill>
              </a:rPr>
              <a:t>by Eleanor Blayney, CFP</a:t>
            </a:r>
          </a:p>
          <a:p>
            <a:pPr marL="288925" indent="-288925" fontAlgn="auto">
              <a:lnSpc>
                <a:spcPct val="100000"/>
              </a:lnSpc>
              <a:spcAft>
                <a:spcPts val="0"/>
              </a:spcAft>
              <a:buClr>
                <a:srgbClr val="002677"/>
              </a:buClr>
              <a:buSzPct val="100000"/>
              <a:buFont typeface="Courier New"/>
              <a:buChar char="o"/>
            </a:pPr>
            <a:r>
              <a:rPr lang="en-US" sz="1800" b="1" dirty="0">
                <a:solidFill>
                  <a:srgbClr val="002677"/>
                </a:solidFill>
              </a:rPr>
              <a:t>A Woman’s Road Map to Financial Well-Being </a:t>
            </a:r>
            <a:r>
              <a:rPr lang="en-US" sz="1800" dirty="0">
                <a:solidFill>
                  <a:srgbClr val="002677"/>
                </a:solidFill>
              </a:rPr>
              <a:t>by Olivia </a:t>
            </a:r>
            <a:r>
              <a:rPr lang="en-US" sz="1800" dirty="0" err="1">
                <a:solidFill>
                  <a:srgbClr val="002677"/>
                </a:solidFill>
              </a:rPr>
              <a:t>Mellan</a:t>
            </a:r>
            <a:r>
              <a:rPr lang="en-US" sz="1800" dirty="0">
                <a:solidFill>
                  <a:srgbClr val="002677"/>
                </a:solidFill>
              </a:rPr>
              <a:t> and Sherry Christie</a:t>
            </a:r>
            <a:endParaRPr lang="en-US" sz="1800" i="1" dirty="0">
              <a:solidFill>
                <a:srgbClr val="002677"/>
              </a:solidFill>
            </a:endParaRPr>
          </a:p>
        </p:txBody>
      </p:sp>
      <p:sp>
        <p:nvSpPr>
          <p:cNvPr id="14" name="Title 4">
            <a:extLst>
              <a:ext uri="{FF2B5EF4-FFF2-40B4-BE49-F238E27FC236}">
                <a16:creationId xmlns:a16="http://schemas.microsoft.com/office/drawing/2014/main" id="{94D4857B-6B9E-4944-A821-75F7B693AA25}"/>
              </a:ext>
            </a:extLst>
          </p:cNvPr>
          <p:cNvSpPr txBox="1">
            <a:spLocks/>
          </p:cNvSpPr>
          <p:nvPr/>
        </p:nvSpPr>
        <p:spPr>
          <a:xfrm>
            <a:off x="457200" y="1194928"/>
            <a:ext cx="6819335" cy="530510"/>
          </a:xfrm>
          <a:prstGeom prst="rect">
            <a:avLst/>
          </a:prstGeom>
        </p:spPr>
        <p:txBody>
          <a:bodyPr lIns="0"/>
          <a:lstStyle>
            <a:lvl1pPr algn="l" defTabSz="1097198" rtl="0" eaLnBrk="1" latinLnBrk="0" hangingPunct="1">
              <a:lnSpc>
                <a:spcPct val="90000"/>
              </a:lnSpc>
              <a:spcBef>
                <a:spcPct val="0"/>
              </a:spcBef>
              <a:buNone/>
              <a:defRPr sz="3500" b="1" kern="1200">
                <a:solidFill>
                  <a:srgbClr val="3369FF"/>
                </a:solidFill>
                <a:latin typeface="Segoe UI" panose="020B0502040204020203" pitchFamily="34" charset="0"/>
                <a:ea typeface="+mj-ea"/>
                <a:cs typeface="Segoe UI" panose="020B0502040204020203" pitchFamily="34" charset="0"/>
              </a:defRPr>
            </a:lvl1pPr>
          </a:lstStyle>
          <a:p>
            <a:pPr>
              <a:spcBef>
                <a:spcPts val="1000"/>
              </a:spcBef>
            </a:pPr>
            <a:r>
              <a:rPr lang="en-US" sz="2300" dirty="0">
                <a:solidFill>
                  <a:srgbClr val="336AFF"/>
                </a:solidFill>
              </a:rPr>
              <a:t>Furthering your knowledge</a:t>
            </a:r>
          </a:p>
        </p:txBody>
      </p:sp>
      <p:sp>
        <p:nvSpPr>
          <p:cNvPr id="3" name="Slide Number Placeholder 1">
            <a:extLst>
              <a:ext uri="{FF2B5EF4-FFF2-40B4-BE49-F238E27FC236}">
                <a16:creationId xmlns:a16="http://schemas.microsoft.com/office/drawing/2014/main" id="{DA228BD9-EA69-64D8-8A66-4FC8FEBEBCB7}"/>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2">
            <a:extLst>
              <a:ext uri="{FF2B5EF4-FFF2-40B4-BE49-F238E27FC236}">
                <a16:creationId xmlns:a16="http://schemas.microsoft.com/office/drawing/2014/main" id="{D88BFE61-51A2-6C47-2646-F8DD2519255D}"/>
              </a:ext>
            </a:extLst>
          </p:cNvPr>
          <p:cNvSpPr>
            <a:spLocks noGrp="1"/>
          </p:cNvSpPr>
          <p:nvPr>
            <p:ph type="ftr" sz="quarter" idx="3"/>
          </p:nvPr>
        </p:nvSpPr>
        <p:spPr>
          <a:xfrm>
            <a:off x="8945879" y="7620312"/>
            <a:ext cx="4937760" cy="218918"/>
          </a:xfrm>
        </p:spPr>
        <p:txBody>
          <a:bodyPr/>
          <a:lstStyle/>
          <a:p>
            <a:pPr fontAlgn="auto">
              <a:spcBef>
                <a:spcPts val="0"/>
              </a:spcBef>
              <a:spcAft>
                <a:spcPts val="0"/>
              </a:spcAft>
            </a:pPr>
            <a:r>
              <a:rPr lang="en-US" dirty="0">
                <a:solidFill>
                  <a:srgbClr val="002677"/>
                </a:solidFill>
              </a:rPr>
              <a:t>Taking control of your financial future — Month 00, 2023</a:t>
            </a:r>
          </a:p>
        </p:txBody>
      </p:sp>
    </p:spTree>
    <p:extLst>
      <p:ext uri="{BB962C8B-B14F-4D97-AF65-F5344CB8AC3E}">
        <p14:creationId xmlns:p14="http://schemas.microsoft.com/office/powerpoint/2010/main" val="1221364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4630400" cy="8229600"/>
          </a:xfrm>
          <a:custGeom>
            <a:avLst/>
            <a:gdLst/>
            <a:ahLst/>
            <a:cxnLst/>
            <a:rect l="l" t="t" r="r" b="b"/>
            <a:pathLst>
              <a:path w="14630400" h="8229600">
                <a:moveTo>
                  <a:pt x="0" y="0"/>
                </a:moveTo>
                <a:lnTo>
                  <a:pt x="14630400" y="0"/>
                </a:lnTo>
                <a:lnTo>
                  <a:pt x="14630400" y="8229599"/>
                </a:lnTo>
                <a:lnTo>
                  <a:pt x="0" y="8229599"/>
                </a:lnTo>
                <a:lnTo>
                  <a:pt x="0" y="0"/>
                </a:lnTo>
                <a:close/>
              </a:path>
            </a:pathLst>
          </a:custGeom>
          <a:solidFill>
            <a:srgbClr val="336AFF"/>
          </a:solidFill>
        </p:spPr>
        <p:txBody>
          <a:bodyPr wrap="square" lIns="0" tIns="0" rIns="0" bIns="0" rtlCol="0"/>
          <a:lstStyle/>
          <a:p>
            <a:endParaRPr/>
          </a:p>
        </p:txBody>
      </p:sp>
      <p:sp>
        <p:nvSpPr>
          <p:cNvPr id="3" name="object 3"/>
          <p:cNvSpPr/>
          <p:nvPr/>
        </p:nvSpPr>
        <p:spPr>
          <a:xfrm>
            <a:off x="364865" y="7580194"/>
            <a:ext cx="1330407" cy="311708"/>
          </a:xfrm>
          <a:prstGeom prst="rect">
            <a:avLst/>
          </a:prstGeom>
          <a:blipFill>
            <a:blip r:embed="rId3" cstate="print"/>
            <a:stretch>
              <a:fillRect/>
            </a:stretch>
          </a:blipFill>
        </p:spPr>
        <p:txBody>
          <a:bodyPr wrap="square" lIns="0" tIns="0" rIns="0" bIns="0" rtlCol="0"/>
          <a:lstStyle/>
          <a:p>
            <a:endParaRPr/>
          </a:p>
        </p:txBody>
      </p:sp>
      <p:sp>
        <p:nvSpPr>
          <p:cNvPr id="7" name="Slide Number Placeholder 5">
            <a:extLst>
              <a:ext uri="{FF2B5EF4-FFF2-40B4-BE49-F238E27FC236}">
                <a16:creationId xmlns:a16="http://schemas.microsoft.com/office/drawing/2014/main" id="{021C4F7D-BB85-EA89-2BED-0F6C180D0D5F}"/>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solidFill>
                  <a:schemeClr val="bg2"/>
                </a:solidFill>
              </a:rPr>
              <a:pPr/>
              <a:t>27</a:t>
            </a:fld>
            <a:endParaRPr lang="en-US" dirty="0">
              <a:solidFill>
                <a:schemeClr val="bg2"/>
              </a:solidFill>
            </a:endParaRPr>
          </a:p>
        </p:txBody>
      </p:sp>
      <p:sp>
        <p:nvSpPr>
          <p:cNvPr id="8" name="Footer Placeholder 3">
            <a:extLst>
              <a:ext uri="{FF2B5EF4-FFF2-40B4-BE49-F238E27FC236}">
                <a16:creationId xmlns:a16="http://schemas.microsoft.com/office/drawing/2014/main" id="{C41A78E8-121E-A823-D3A9-DF8533CE642D}"/>
              </a:ext>
            </a:extLst>
          </p:cNvPr>
          <p:cNvSpPr txBox="1">
            <a:spLocks/>
          </p:cNvSpPr>
          <p:nvPr/>
        </p:nvSpPr>
        <p:spPr>
          <a:xfrm>
            <a:off x="9550399" y="7615599"/>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dirty="0">
                <a:solidFill>
                  <a:srgbClr val="FFFFFF"/>
                </a:solidFill>
              </a:rPr>
              <a:t>Taking control of your financial future — Month 00, 2023</a:t>
            </a:r>
          </a:p>
        </p:txBody>
      </p:sp>
      <p:sp>
        <p:nvSpPr>
          <p:cNvPr id="4" name="object 4"/>
          <p:cNvSpPr txBox="1"/>
          <p:nvPr/>
        </p:nvSpPr>
        <p:spPr>
          <a:xfrm>
            <a:off x="472355" y="2546318"/>
            <a:ext cx="9214570" cy="2754600"/>
          </a:xfrm>
          <a:prstGeom prst="rect">
            <a:avLst/>
          </a:prstGeom>
        </p:spPr>
        <p:txBody>
          <a:bodyPr vert="horz" wrap="square" lIns="0" tIns="86360" rIns="0" bIns="0" rtlCol="0">
            <a:spAutoFit/>
          </a:bodyPr>
          <a:lstStyle/>
          <a:p>
            <a:pPr>
              <a:lnSpc>
                <a:spcPts val="5200"/>
              </a:lnSpc>
              <a:spcBef>
                <a:spcPts val="680"/>
              </a:spcBef>
              <a:tabLst>
                <a:tab pos="6392863" algn="l"/>
              </a:tabLst>
              <a:defRPr/>
            </a:pPr>
            <a:r>
              <a:rPr lang="en-US" sz="4500" b="1" dirty="0">
                <a:solidFill>
                  <a:schemeClr val="bg1"/>
                </a:solidFill>
                <a:latin typeface="Segoe UI" panose="020B0502040204020203" pitchFamily="34" charset="0"/>
                <a:cs typeface="Segoe UI" panose="020B0502040204020203" pitchFamily="34" charset="0"/>
              </a:rPr>
              <a:t>Planning for your financial future is just as important as taking care</a:t>
            </a:r>
            <a:br>
              <a:rPr lang="en-US" sz="4500" b="1" dirty="0">
                <a:solidFill>
                  <a:schemeClr val="bg1"/>
                </a:solidFill>
                <a:latin typeface="Segoe UI" panose="020B0502040204020203" pitchFamily="34" charset="0"/>
                <a:cs typeface="Segoe UI" panose="020B0502040204020203" pitchFamily="34" charset="0"/>
              </a:rPr>
            </a:br>
            <a:r>
              <a:rPr lang="en-US" sz="4500" b="1" dirty="0">
                <a:solidFill>
                  <a:schemeClr val="bg1"/>
                </a:solidFill>
                <a:latin typeface="Segoe UI" panose="020B0502040204020203" pitchFamily="34" charset="0"/>
                <a:cs typeface="Segoe UI" panose="020B0502040204020203" pitchFamily="34" charset="0"/>
              </a:rPr>
              <a:t>of your health and overall </a:t>
            </a:r>
            <a:br>
              <a:rPr lang="en-US" sz="4500" b="1" dirty="0">
                <a:solidFill>
                  <a:schemeClr val="bg1"/>
                </a:solidFill>
                <a:latin typeface="Segoe UI" panose="020B0502040204020203" pitchFamily="34" charset="0"/>
                <a:cs typeface="Segoe UI" panose="020B0502040204020203" pitchFamily="34" charset="0"/>
              </a:rPr>
            </a:br>
            <a:r>
              <a:rPr lang="en-US" sz="4500" b="1" dirty="0">
                <a:solidFill>
                  <a:schemeClr val="bg1"/>
                </a:solidFill>
                <a:latin typeface="Segoe UI" panose="020B0502040204020203" pitchFamily="34" charset="0"/>
                <a:cs typeface="Segoe UI" panose="020B0502040204020203" pitchFamily="34" charset="0"/>
              </a:rPr>
              <a:t>well-being, and your loved ones.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42F1E3E-400D-EA43-95FD-8F1BF093612E}"/>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42F1E3E-400D-EA43-95FD-8F1BF093612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F3C97231-F3DE-A748-A240-26E377331568}"/>
              </a:ext>
            </a:extLst>
          </p:cNvPr>
          <p:cNvSpPr>
            <a:spLocks noGrp="1"/>
          </p:cNvSpPr>
          <p:nvPr>
            <p:ph type="body" sz="quarter" idx="15"/>
          </p:nvPr>
        </p:nvSpPr>
        <p:spPr>
          <a:xfrm>
            <a:off x="342145" y="459462"/>
            <a:ext cx="10058400" cy="618567"/>
          </a:xfrm>
        </p:spPr>
        <p:txBody>
          <a:bodyPr/>
          <a:lstStyle/>
          <a:p>
            <a:r>
              <a:rPr lang="en-US" sz="3200" dirty="0">
                <a:solidFill>
                  <a:srgbClr val="002677"/>
                </a:solidFill>
              </a:rPr>
              <a:t>Important information</a:t>
            </a:r>
          </a:p>
        </p:txBody>
      </p:sp>
      <p:pic>
        <p:nvPicPr>
          <p:cNvPr id="22" name="Picture 21">
            <a:extLst>
              <a:ext uri="{FF2B5EF4-FFF2-40B4-BE49-F238E27FC236}">
                <a16:creationId xmlns:a16="http://schemas.microsoft.com/office/drawing/2014/main" id="{F4B6F856-6368-7D4F-A78E-4EADB9A32AEB}"/>
              </a:ext>
            </a:extLst>
          </p:cNvPr>
          <p:cNvPicPr>
            <a:picLocks noChangeAspect="1"/>
          </p:cNvPicPr>
          <p:nvPr/>
        </p:nvPicPr>
        <p:blipFill>
          <a:blip r:embed="rId6"/>
          <a:stretch>
            <a:fillRect/>
          </a:stretch>
        </p:blipFill>
        <p:spPr>
          <a:xfrm>
            <a:off x="365760" y="7571232"/>
            <a:ext cx="1335024" cy="312524"/>
          </a:xfrm>
          <a:prstGeom prst="rect">
            <a:avLst/>
          </a:prstGeom>
        </p:spPr>
      </p:pic>
      <p:sp>
        <p:nvSpPr>
          <p:cNvPr id="21" name="Text Placeholder 5">
            <a:extLst>
              <a:ext uri="{FF2B5EF4-FFF2-40B4-BE49-F238E27FC236}">
                <a16:creationId xmlns:a16="http://schemas.microsoft.com/office/drawing/2014/main" id="{AF4B215F-3DBA-2745-90C6-CE184616E7CF}"/>
              </a:ext>
            </a:extLst>
          </p:cNvPr>
          <p:cNvSpPr txBox="1">
            <a:spLocks/>
          </p:cNvSpPr>
          <p:nvPr/>
        </p:nvSpPr>
        <p:spPr>
          <a:xfrm>
            <a:off x="457200" y="1600200"/>
            <a:ext cx="13426439" cy="1562100"/>
          </a:xfrm>
          <a:prstGeom prst="rect">
            <a:avLst/>
          </a:prstGeom>
        </p:spPr>
        <p:txBody>
          <a:bodyPr lIns="0" rIns="0" bIns="0"/>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This material is designed to serve as an informational and educational resource. It does not offer or constitute investment advice and makes no direct or indirect recommendation of any particular product or the appropriateness of any particular investment-related option.</a:t>
            </a:r>
          </a:p>
          <a:p>
            <a:pPr marL="0" indent="0">
              <a:lnSpc>
                <a:spcPct val="100000"/>
              </a:lnSpc>
              <a:buNone/>
            </a:pP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Equitable is the brand name of the retirement and protection subsidiaries of Equitable Holdings, Inc., including Equitable Financial Life Insurance Company (NY, NY); Equitable Financial Life Insurance Company of America, an AZ stock company; and Equitable Distributors, LLC. Equitable Advisors is the brand name of Equitable Advisors, LLC (member FINRA, SIPC) (Equitable Financial Advisors in MI &amp; TN). The obligations of Equitable Financial and Equitable America are backed solely by their claims-paying abilities.</a:t>
            </a:r>
            <a:endParaRPr lang="en-US" alt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endParaRPr>
          </a:p>
          <a:p>
            <a:pPr marL="0" indent="0">
              <a:lnSpc>
                <a:spcPct val="100000"/>
              </a:lnSpc>
              <a:buNone/>
            </a:pP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 2023 Equitable Holdings, Inc. All rights reserved. GE-3116524.2 (4/23) (Exp. 4/25)  l  G2164395  I  Cat. #300002 (5/23)</a:t>
            </a:r>
          </a:p>
          <a:p>
            <a:pPr marL="0" indent="0">
              <a:lnSpc>
                <a:spcPct val="100000"/>
              </a:lnSpc>
              <a:buNone/>
            </a:pPr>
            <a:endParaRPr lang="en-US" sz="1100" spc="-20" dirty="0">
              <a:solidFill>
                <a:srgbClr val="75787B"/>
              </a:solidFill>
              <a:latin typeface="Segoe UI" panose="020B0502040204020203" pitchFamily="34" charset="0"/>
              <a:ea typeface="Segoe UI Historic" panose="020B0502040204020203" pitchFamily="34" charset="0"/>
              <a:cs typeface="Segoe UI" panose="020B0502040204020203" pitchFamily="34" charset="0"/>
            </a:endParaRPr>
          </a:p>
        </p:txBody>
      </p:sp>
      <p:sp>
        <p:nvSpPr>
          <p:cNvPr id="3" name="Slide Number Placeholder 1">
            <a:extLst>
              <a:ext uri="{FF2B5EF4-FFF2-40B4-BE49-F238E27FC236}">
                <a16:creationId xmlns:a16="http://schemas.microsoft.com/office/drawing/2014/main" id="{B5A70A2F-8A95-4D8B-7CEE-4980C5F67B8C}"/>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2">
            <a:extLst>
              <a:ext uri="{FF2B5EF4-FFF2-40B4-BE49-F238E27FC236}">
                <a16:creationId xmlns:a16="http://schemas.microsoft.com/office/drawing/2014/main" id="{8CC5F80D-F281-E10A-10BC-FF24AFF04220}"/>
              </a:ext>
            </a:extLst>
          </p:cNvPr>
          <p:cNvSpPr>
            <a:spLocks noGrp="1"/>
          </p:cNvSpPr>
          <p:nvPr>
            <p:ph type="ftr" sz="quarter" idx="3"/>
          </p:nvPr>
        </p:nvSpPr>
        <p:spPr>
          <a:xfrm>
            <a:off x="8945879" y="7620312"/>
            <a:ext cx="4937760" cy="218918"/>
          </a:xfrm>
        </p:spPr>
        <p:txBody>
          <a:bodyPr/>
          <a:lstStyle/>
          <a:p>
            <a:pPr fontAlgn="auto">
              <a:spcBef>
                <a:spcPts val="0"/>
              </a:spcBef>
              <a:spcAft>
                <a:spcPts val="0"/>
              </a:spcAft>
            </a:pPr>
            <a:r>
              <a:rPr lang="en-US" dirty="0">
                <a:solidFill>
                  <a:srgbClr val="002677"/>
                </a:solidFill>
              </a:rPr>
              <a:t>Taking control of your financial future — Month 00, 2023</a:t>
            </a:r>
          </a:p>
        </p:txBody>
      </p:sp>
    </p:spTree>
    <p:extLst>
      <p:ext uri="{BB962C8B-B14F-4D97-AF65-F5344CB8AC3E}">
        <p14:creationId xmlns:p14="http://schemas.microsoft.com/office/powerpoint/2010/main" val="309488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E63D54-1AFE-3445-A78E-CBEDBEE76F9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9E63D54-1AFE-3445-A78E-CBEDBEE76F9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3">
            <a:extLst>
              <a:ext uri="{FF2B5EF4-FFF2-40B4-BE49-F238E27FC236}">
                <a16:creationId xmlns:a16="http://schemas.microsoft.com/office/drawing/2014/main" id="{1236F898-654C-8F40-A030-ECC86E6AAB28}"/>
              </a:ext>
            </a:extLst>
          </p:cNvPr>
          <p:cNvSpPr txBox="1">
            <a:spLocks/>
          </p:cNvSpPr>
          <p:nvPr/>
        </p:nvSpPr>
        <p:spPr>
          <a:xfrm>
            <a:off x="447162" y="2975959"/>
            <a:ext cx="13736077" cy="2277683"/>
          </a:xfrm>
          <a:prstGeom prst="rect">
            <a:avLst/>
          </a:prstGeom>
        </p:spPr>
        <p:txBody>
          <a:bodyPr anchor="ctr" anchorCtr="0"/>
          <a:lstStyle>
            <a:lvl1pPr marL="274300" indent="-274300" algn="l" defTabSz="1097198" rtl="0" eaLnBrk="1" latinLnBrk="0" hangingPunct="1">
              <a:lnSpc>
                <a:spcPct val="90000"/>
              </a:lnSpc>
              <a:spcBef>
                <a:spcPts val="1200"/>
              </a:spcBef>
              <a:buFont typeface="Arial" panose="020B0604020202020204" pitchFamily="34" charset="0"/>
              <a:buChar char="•"/>
              <a:defRPr lang="en-US" sz="8000" b="1" i="0" kern="1200" dirty="0">
                <a:solidFill>
                  <a:srgbClr val="002577"/>
                </a:solidFill>
                <a:latin typeface="Segoe UI Semibold" panose="020B0502040204020203" pitchFamily="34" charset="0"/>
                <a:ea typeface="+mn-ea"/>
                <a:cs typeface="Segoe UI Semibold"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Semibold" panose="020B0502040204020203" pitchFamily="34" charset="0"/>
                <a:sym typeface="Segoe UI" panose="020B0502040204020203" pitchFamily="34" charset="0"/>
              </a:rPr>
              <a:t>Thank you.</a:t>
            </a:r>
          </a:p>
        </p:txBody>
      </p:sp>
    </p:spTree>
    <p:extLst>
      <p:ext uri="{BB962C8B-B14F-4D97-AF65-F5344CB8AC3E}">
        <p14:creationId xmlns:p14="http://schemas.microsoft.com/office/powerpoint/2010/main" val="343958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28E969-9E6C-E554-78F3-22A0D3B29F73}"/>
              </a:ext>
            </a:extLst>
          </p:cNvPr>
          <p:cNvSpPr>
            <a:spLocks noGrp="1"/>
          </p:cNvSpPr>
          <p:nvPr>
            <p:ph type="subTitle" idx="1"/>
          </p:nvPr>
        </p:nvSpPr>
        <p:spPr>
          <a:xfrm>
            <a:off x="332853" y="2674541"/>
            <a:ext cx="5610748" cy="1175058"/>
          </a:xfrm>
        </p:spPr>
        <p:txBody>
          <a:bodyPr/>
          <a:lstStyle/>
          <a:p>
            <a:r>
              <a:rPr lang="en-US" sz="6000" dirty="0"/>
              <a:t>Know</a:t>
            </a:r>
          </a:p>
        </p:txBody>
      </p:sp>
      <p:sp>
        <p:nvSpPr>
          <p:cNvPr id="6" name="Slide Number Placeholder 1">
            <a:extLst>
              <a:ext uri="{FF2B5EF4-FFF2-40B4-BE49-F238E27FC236}">
                <a16:creationId xmlns:a16="http://schemas.microsoft.com/office/drawing/2014/main" id="{90C25FC1-4CF6-FC5C-9B82-F4C715653181}"/>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60" b="1" i="0" u="none" strike="noStrike" kern="1200" cap="none" spc="0" normalizeH="0" baseline="0" noProof="0" dirty="0">
              <a:ln>
                <a:noFill/>
              </a:ln>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2">
            <a:extLst>
              <a:ext uri="{FF2B5EF4-FFF2-40B4-BE49-F238E27FC236}">
                <a16:creationId xmlns:a16="http://schemas.microsoft.com/office/drawing/2014/main" id="{30B83E75-5D0C-EC9D-1270-CCAA5996CFE2}"/>
              </a:ext>
            </a:extLst>
          </p:cNvPr>
          <p:cNvSpPr>
            <a:spLocks noGrp="1"/>
          </p:cNvSpPr>
          <p:nvPr>
            <p:ph type="ftr" sz="quarter" idx="3"/>
          </p:nvPr>
        </p:nvSpPr>
        <p:spPr>
          <a:xfrm>
            <a:off x="8945879" y="7620312"/>
            <a:ext cx="4937760" cy="218918"/>
          </a:xfrm>
        </p:spPr>
        <p:txBody>
          <a:bodyPr/>
          <a:lstStyle/>
          <a:p>
            <a:pPr fontAlgn="auto">
              <a:spcBef>
                <a:spcPts val="0"/>
              </a:spcBef>
              <a:spcAft>
                <a:spcPts val="0"/>
              </a:spcAft>
            </a:pPr>
            <a:r>
              <a:rPr lang="en-US" dirty="0"/>
              <a:t>Taking control of your financial future — Month 00, 2023</a:t>
            </a:r>
          </a:p>
        </p:txBody>
      </p:sp>
      <p:sp>
        <p:nvSpPr>
          <p:cNvPr id="18" name="Title 3">
            <a:extLst>
              <a:ext uri="{FF2B5EF4-FFF2-40B4-BE49-F238E27FC236}">
                <a16:creationId xmlns:a16="http://schemas.microsoft.com/office/drawing/2014/main" id="{55A392BA-8407-4AE9-0BCD-D5FCDDB12D8B}"/>
              </a:ext>
            </a:extLst>
          </p:cNvPr>
          <p:cNvSpPr>
            <a:spLocks noGrp="1"/>
          </p:cNvSpPr>
          <p:nvPr>
            <p:ph type="ctrTitle"/>
          </p:nvPr>
        </p:nvSpPr>
        <p:spPr>
          <a:xfrm>
            <a:off x="260593" y="78059"/>
            <a:ext cx="2443795" cy="2286000"/>
          </a:xfrm>
        </p:spPr>
        <p:txBody>
          <a:bodyPr/>
          <a:lstStyle/>
          <a:p>
            <a:r>
              <a:rPr lang="en-US" dirty="0">
                <a:latin typeface="Segoe UI" panose="020B0502040204020203" pitchFamily="34" charset="0"/>
                <a:sym typeface="Segoe UI" panose="020B0502040204020203" pitchFamily="34" charset="0"/>
              </a:rPr>
              <a:t>1</a:t>
            </a:r>
          </a:p>
        </p:txBody>
      </p:sp>
    </p:spTree>
    <p:extLst>
      <p:ext uri="{BB962C8B-B14F-4D97-AF65-F5344CB8AC3E}">
        <p14:creationId xmlns:p14="http://schemas.microsoft.com/office/powerpoint/2010/main" val="2554448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D78D0E-A07F-9345-AE42-7E96EB6B78E0}"/>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1CD78D0E-A07F-9345-AE42-7E96EB6B78E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871141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extLst>
              <p:ext uri="{D42A27DB-BD31-4B8C-83A1-F6EECF244321}">
                <p14:modId xmlns:p14="http://schemas.microsoft.com/office/powerpoint/2010/main" val="37373617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997604D2-D175-EA43-B51D-435237574A77}"/>
              </a:ext>
            </a:extLst>
          </p:cNvPr>
          <p:cNvSpPr/>
          <p:nvPr/>
        </p:nvSpPr>
        <p:spPr>
          <a:xfrm>
            <a:off x="7315200" y="4114800"/>
            <a:ext cx="7315200" cy="411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6" name="Footer Placeholder 5">
            <a:extLst>
              <a:ext uri="{FF2B5EF4-FFF2-40B4-BE49-F238E27FC236}">
                <a16:creationId xmlns:a16="http://schemas.microsoft.com/office/drawing/2014/main" id="{B51FFCBC-B02E-2B4B-9DDE-D4B9BC989D71}"/>
              </a:ext>
            </a:extLst>
          </p:cNvPr>
          <p:cNvSpPr>
            <a:spLocks noGrp="1"/>
          </p:cNvSpPr>
          <p:nvPr>
            <p:ph type="ftr" sz="quarter" idx="3"/>
          </p:nvPr>
        </p:nvSpPr>
        <p:spPr/>
        <p:txBody>
          <a:bodyPr/>
          <a:lstStyle/>
          <a:p>
            <a:pPr fontAlgn="auto">
              <a:spcBef>
                <a:spcPts val="0"/>
              </a:spcBef>
              <a:spcAft>
                <a:spcPts val="0"/>
              </a:spcAft>
            </a:pPr>
            <a:r>
              <a:rPr lang="en-US" dirty="0"/>
              <a:t>Taking control of your financial future — Month 00, 2023</a:t>
            </a:r>
          </a:p>
        </p:txBody>
      </p:sp>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6" y="459462"/>
            <a:ext cx="6082100" cy="990782"/>
          </a:xfrm>
        </p:spPr>
        <p:txBody>
          <a:bodyPr/>
          <a:lstStyle/>
          <a:p>
            <a:r>
              <a:rPr lang="en-US" dirty="0">
                <a:solidFill>
                  <a:schemeClr val="tx2"/>
                </a:solidFill>
              </a:rPr>
              <a:t>The reality — </a:t>
            </a:r>
          </a:p>
          <a:p>
            <a:r>
              <a:rPr lang="en-US" dirty="0">
                <a:solidFill>
                  <a:schemeClr val="tx2"/>
                </a:solidFill>
              </a:rPr>
              <a:t>Women are living longer</a:t>
            </a:r>
          </a:p>
        </p:txBody>
      </p:sp>
      <p:sp>
        <p:nvSpPr>
          <p:cNvPr id="19" name="Text Placeholder 9">
            <a:extLst>
              <a:ext uri="{FF2B5EF4-FFF2-40B4-BE49-F238E27FC236}">
                <a16:creationId xmlns:a16="http://schemas.microsoft.com/office/drawing/2014/main" id="{208B13F2-AC02-7D47-BD09-6284B1750806}"/>
              </a:ext>
            </a:extLst>
          </p:cNvPr>
          <p:cNvSpPr txBox="1">
            <a:spLocks/>
          </p:cNvSpPr>
          <p:nvPr/>
        </p:nvSpPr>
        <p:spPr>
          <a:xfrm>
            <a:off x="457200" y="2286000"/>
            <a:ext cx="6547104" cy="2914227"/>
          </a:xfrm>
          <a:prstGeom prst="rect">
            <a:avLst/>
          </a:prstGeom>
        </p:spPr>
        <p:txBody>
          <a:bodyPr lIns="0" tIns="45720" rIns="0" bIns="0" anchor="t" anchorCtr="0">
            <a:no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90513" indent="-290513">
              <a:lnSpc>
                <a:spcPct val="100000"/>
              </a:lnSpc>
              <a:buFont typeface="Courier New"/>
              <a:buChar char="o"/>
            </a:pPr>
            <a:r>
              <a:rPr lang="en-US" sz="1800" dirty="0">
                <a:solidFill>
                  <a:schemeClr val="tx2"/>
                </a:solidFill>
                <a:latin typeface="Segoe UI" panose="020B0502040204020203" pitchFamily="34" charset="0"/>
                <a:cs typeface="Segoe UI" panose="020B0502040204020203" pitchFamily="34" charset="0"/>
              </a:rPr>
              <a:t>Retirement can last quite a long time — upwards of 30 years.</a:t>
            </a:r>
          </a:p>
          <a:p>
            <a:pPr marL="290513" indent="-290513">
              <a:lnSpc>
                <a:spcPct val="100000"/>
              </a:lnSpc>
              <a:buFont typeface="Courier New"/>
              <a:buChar char="o"/>
            </a:pPr>
            <a:r>
              <a:rPr lang="en-US" sz="1800" dirty="0">
                <a:solidFill>
                  <a:schemeClr val="tx2"/>
                </a:solidFill>
                <a:latin typeface="Segoe UI" panose="020B0502040204020203" pitchFamily="34" charset="0"/>
                <a:cs typeface="Segoe UI" panose="020B0502040204020203" pitchFamily="34" charset="0"/>
              </a:rPr>
              <a:t>That’s great if you’ve prepared ahead of time and know your income can keep up with your expenses.</a:t>
            </a:r>
          </a:p>
          <a:p>
            <a:pPr marL="290513" indent="-290513">
              <a:lnSpc>
                <a:spcPct val="100000"/>
              </a:lnSpc>
              <a:buFont typeface="Courier New"/>
              <a:buChar char="o"/>
            </a:pPr>
            <a:r>
              <a:rPr lang="en-US" sz="1800" dirty="0">
                <a:solidFill>
                  <a:schemeClr val="tx2"/>
                </a:solidFill>
                <a:latin typeface="Segoe UI" panose="020B0502040204020203" pitchFamily="34" charset="0"/>
                <a:cs typeface="Segoe UI" panose="020B0502040204020203" pitchFamily="34" charset="0"/>
              </a:rPr>
              <a:t>Women’s life expectancy is 79.1 years vs. 73.2 for men.</a:t>
            </a:r>
            <a:r>
              <a:rPr lang="en-US" sz="1600" baseline="32000" dirty="0">
                <a:solidFill>
                  <a:schemeClr val="tx2"/>
                </a:solidFill>
                <a:latin typeface="Segoe UI" panose="020B0502040204020203" pitchFamily="34" charset="0"/>
                <a:cs typeface="Segoe UI" panose="020B0502040204020203" pitchFamily="34" charset="0"/>
              </a:rPr>
              <a:t>1</a:t>
            </a:r>
            <a:r>
              <a:rPr lang="en-US" sz="1800" dirty="0">
                <a:solidFill>
                  <a:schemeClr val="tx2"/>
                </a:solidFill>
                <a:latin typeface="Segoe UI" panose="020B0502040204020203" pitchFamily="34" charset="0"/>
                <a:cs typeface="Segoe UI" panose="020B0502040204020203" pitchFamily="34" charset="0"/>
              </a:rPr>
              <a:t>  </a:t>
            </a:r>
          </a:p>
          <a:p>
            <a:pPr marL="290513" indent="-290513">
              <a:lnSpc>
                <a:spcPct val="100000"/>
              </a:lnSpc>
              <a:buFont typeface="Courier New"/>
              <a:buChar char="o"/>
            </a:pPr>
            <a:r>
              <a:rPr lang="en-US" sz="1800" dirty="0">
                <a:solidFill>
                  <a:schemeClr val="tx2"/>
                </a:solidFill>
                <a:latin typeface="Segoe UI" panose="020B0502040204020203" pitchFamily="34" charset="0"/>
                <a:cs typeface="Segoe UI" panose="020B0502040204020203" pitchFamily="34" charset="0"/>
              </a:rPr>
              <a:t>A 65-year-old woman has a 66% chance of living to age 85.</a:t>
            </a:r>
            <a:r>
              <a:rPr lang="en-US" sz="1600" baseline="32000" dirty="0">
                <a:solidFill>
                  <a:schemeClr val="tx2"/>
                </a:solidFill>
                <a:latin typeface="Segoe UI" panose="020B0502040204020203" pitchFamily="34" charset="0"/>
                <a:cs typeface="Segoe UI" panose="020B0502040204020203" pitchFamily="34" charset="0"/>
              </a:rPr>
              <a:t>2</a:t>
            </a:r>
          </a:p>
          <a:p>
            <a:pPr marL="290513" indent="-290513">
              <a:lnSpc>
                <a:spcPct val="100000"/>
              </a:lnSpc>
              <a:buFont typeface="Courier New"/>
              <a:buChar char="o"/>
            </a:pPr>
            <a:r>
              <a:rPr lang="en-US" sz="1800" dirty="0">
                <a:solidFill>
                  <a:schemeClr val="tx2"/>
                </a:solidFill>
                <a:latin typeface="Segoe UI" panose="020B0502040204020203" pitchFamily="34" charset="0"/>
                <a:cs typeface="Segoe UI" panose="020B0502040204020203" pitchFamily="34" charset="0"/>
              </a:rPr>
              <a:t>Several factors result in women having a higher chance of living beyond their spouse or partner, including life expectancy and age difference.</a:t>
            </a:r>
          </a:p>
        </p:txBody>
      </p:sp>
      <p:sp>
        <p:nvSpPr>
          <p:cNvPr id="20" name="Text Placeholder 9">
            <a:extLst>
              <a:ext uri="{FF2B5EF4-FFF2-40B4-BE49-F238E27FC236}">
                <a16:creationId xmlns:a16="http://schemas.microsoft.com/office/drawing/2014/main" id="{69E97706-7DCF-1C4D-8C84-55F22618E7C0}"/>
              </a:ext>
            </a:extLst>
          </p:cNvPr>
          <p:cNvSpPr txBox="1">
            <a:spLocks/>
          </p:cNvSpPr>
          <p:nvPr/>
        </p:nvSpPr>
        <p:spPr>
          <a:xfrm>
            <a:off x="457200" y="6863649"/>
            <a:ext cx="6462151" cy="499176"/>
          </a:xfrm>
          <a:prstGeom prst="rect">
            <a:avLst/>
          </a:prstGeom>
        </p:spPr>
        <p:txBody>
          <a:bodyPr vert="horz" lIns="0" tIns="0" rIns="0" bIns="0" anchor="b" anchorCtr="0"/>
          <a:lstStyle>
            <a:lvl1pPr marL="341345" indent="-341345" algn="l" defTabSz="913723" rtl="0" eaLnBrk="1" fontAlgn="base" hangingPunct="1">
              <a:spcBef>
                <a:spcPct val="20000"/>
              </a:spcBef>
              <a:spcAft>
                <a:spcPct val="0"/>
              </a:spcAft>
              <a:buFont typeface="Arial" charset="0"/>
              <a:buChar char="•"/>
              <a:defRPr sz="1800" kern="1200">
                <a:solidFill>
                  <a:srgbClr val="2B3062"/>
                </a:solidFill>
                <a:latin typeface="Segoe UI"/>
                <a:ea typeface="+mn-ea"/>
                <a:cs typeface="Segoe UI"/>
              </a:defRPr>
            </a:lvl1pPr>
            <a:lvl2pPr marL="740968" indent="-285149" algn="l" defTabSz="913723" rtl="0" eaLnBrk="1" fontAlgn="base" hangingPunct="1">
              <a:spcBef>
                <a:spcPct val="20000"/>
              </a:spcBef>
              <a:spcAft>
                <a:spcPct val="0"/>
              </a:spcAft>
              <a:buFont typeface="Arial" charset="0"/>
              <a:buChar char="–"/>
              <a:defRPr sz="1800" kern="1200">
                <a:solidFill>
                  <a:srgbClr val="2B3062"/>
                </a:solidFill>
                <a:latin typeface="Segoe UI"/>
                <a:ea typeface="+mn-ea"/>
                <a:cs typeface="Segoe UI"/>
              </a:defRPr>
            </a:lvl2pPr>
            <a:lvl3pPr marL="1142673" indent="-226870" algn="l" defTabSz="913723" rtl="0" eaLnBrk="1" fontAlgn="base" hangingPunct="1">
              <a:spcBef>
                <a:spcPct val="20000"/>
              </a:spcBef>
              <a:spcAft>
                <a:spcPct val="0"/>
              </a:spcAft>
              <a:buFont typeface="Arial" charset="0"/>
              <a:buChar char="•"/>
              <a:defRPr sz="1800" kern="1200">
                <a:solidFill>
                  <a:srgbClr val="2B3062"/>
                </a:solidFill>
                <a:latin typeface="Segoe UI"/>
                <a:ea typeface="+mn-ea"/>
                <a:cs typeface="Segoe UI"/>
              </a:defRPr>
            </a:lvl3pPr>
            <a:lvl4pPr marL="1598493" indent="-226870" algn="l" defTabSz="913723" rtl="0" eaLnBrk="1" fontAlgn="base" hangingPunct="1">
              <a:spcBef>
                <a:spcPct val="20000"/>
              </a:spcBef>
              <a:spcAft>
                <a:spcPct val="0"/>
              </a:spcAft>
              <a:buFont typeface="Arial" charset="0"/>
              <a:buChar char="–"/>
              <a:defRPr sz="1800" kern="1200">
                <a:solidFill>
                  <a:srgbClr val="2B3062"/>
                </a:solidFill>
                <a:latin typeface="Segoe UI"/>
                <a:ea typeface="+mn-ea"/>
                <a:cs typeface="Segoe UI"/>
              </a:defRPr>
            </a:lvl4pPr>
            <a:lvl5pPr marL="2056395" indent="-226870" algn="l" defTabSz="913723" rtl="0" eaLnBrk="1" fontAlgn="base" hangingPunct="1">
              <a:spcBef>
                <a:spcPct val="20000"/>
              </a:spcBef>
              <a:spcAft>
                <a:spcPct val="0"/>
              </a:spcAft>
              <a:buFont typeface="Arial" charset="0"/>
              <a:buChar char="»"/>
              <a:defRPr sz="1800" kern="1200">
                <a:solidFill>
                  <a:srgbClr val="2B3062"/>
                </a:solidFill>
                <a:latin typeface="Segoe UI"/>
                <a:ea typeface="+mn-ea"/>
                <a:cs typeface="Segoe UI"/>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2238" indent="-112713">
              <a:lnSpc>
                <a:spcPct val="100000"/>
              </a:lnSpc>
              <a:spcBef>
                <a:spcPts val="434"/>
              </a:spcBef>
              <a:buNone/>
            </a:pPr>
            <a:r>
              <a:rPr lang="en-US" sz="800" spc="-16" dirty="0">
                <a:solidFill>
                  <a:schemeClr val="accent5"/>
                </a:solidFill>
                <a:cs typeface="Century Gothic"/>
              </a:rPr>
              <a:t>1	</a:t>
            </a:r>
            <a:r>
              <a:rPr lang="en-US" sz="800" spc="-5" dirty="0">
                <a:solidFill>
                  <a:srgbClr val="75787B"/>
                </a:solidFill>
                <a:latin typeface="Segoe UI"/>
                <a:cs typeface="Segoe UI"/>
              </a:rPr>
              <a:t>Center </a:t>
            </a:r>
            <a:r>
              <a:rPr lang="en-US" sz="800" dirty="0">
                <a:solidFill>
                  <a:srgbClr val="75787B"/>
                </a:solidFill>
                <a:latin typeface="Segoe UI"/>
                <a:cs typeface="Segoe UI"/>
              </a:rPr>
              <a:t>for </a:t>
            </a:r>
            <a:r>
              <a:rPr lang="en-US" sz="800" spc="-5" dirty="0">
                <a:solidFill>
                  <a:srgbClr val="75787B"/>
                </a:solidFill>
                <a:latin typeface="Segoe UI"/>
                <a:cs typeface="Segoe UI"/>
              </a:rPr>
              <a:t>Disease </a:t>
            </a:r>
            <a:r>
              <a:rPr lang="en-US" sz="800" dirty="0">
                <a:solidFill>
                  <a:srgbClr val="75787B"/>
                </a:solidFill>
                <a:latin typeface="Segoe UI"/>
                <a:cs typeface="Segoe UI"/>
              </a:rPr>
              <a:t>Control, Mortality in </a:t>
            </a:r>
            <a:r>
              <a:rPr lang="en-US" sz="800" spc="-5" dirty="0">
                <a:solidFill>
                  <a:srgbClr val="75787B"/>
                </a:solidFill>
                <a:latin typeface="Segoe UI"/>
                <a:cs typeface="Segoe UI"/>
              </a:rPr>
              <a:t>the United States,</a:t>
            </a:r>
            <a:r>
              <a:rPr lang="en-US" sz="800" spc="50" dirty="0">
                <a:solidFill>
                  <a:srgbClr val="75787B"/>
                </a:solidFill>
                <a:latin typeface="Segoe UI"/>
                <a:cs typeface="Segoe UI"/>
              </a:rPr>
              <a:t> </a:t>
            </a:r>
            <a:r>
              <a:rPr lang="en-US" sz="800" dirty="0">
                <a:solidFill>
                  <a:srgbClr val="75787B"/>
                </a:solidFill>
                <a:latin typeface="Segoe UI"/>
                <a:cs typeface="Segoe UI"/>
              </a:rPr>
              <a:t>2022.</a:t>
            </a:r>
            <a:endParaRPr lang="en-US" sz="800" dirty="0">
              <a:latin typeface="Segoe UI"/>
              <a:cs typeface="Segoe UI"/>
            </a:endParaRPr>
          </a:p>
          <a:p>
            <a:pPr marL="122238" indent="-112713">
              <a:lnSpc>
                <a:spcPct val="100000"/>
              </a:lnSpc>
              <a:spcBef>
                <a:spcPts val="335"/>
              </a:spcBef>
              <a:buNone/>
            </a:pPr>
            <a:r>
              <a:rPr lang="en-US" sz="800" dirty="0">
                <a:solidFill>
                  <a:srgbClr val="75787B"/>
                </a:solidFill>
              </a:rPr>
              <a:t>2	</a:t>
            </a:r>
            <a:r>
              <a:rPr lang="en-US" sz="800" dirty="0">
                <a:solidFill>
                  <a:srgbClr val="75787B"/>
                </a:solidFill>
                <a:latin typeface="Segoe UI"/>
                <a:cs typeface="Segoe UI"/>
              </a:rPr>
              <a:t>Society of </a:t>
            </a:r>
            <a:r>
              <a:rPr lang="en-US" sz="800" spc="-5" dirty="0">
                <a:solidFill>
                  <a:srgbClr val="75787B"/>
                </a:solidFill>
                <a:latin typeface="Segoe UI"/>
                <a:cs typeface="Segoe UI"/>
              </a:rPr>
              <a:t>Actuaries, Life Expectancy </a:t>
            </a:r>
            <a:r>
              <a:rPr lang="en-US" sz="800" dirty="0">
                <a:solidFill>
                  <a:srgbClr val="75787B"/>
                </a:solidFill>
                <a:latin typeface="Segoe UI"/>
                <a:cs typeface="Segoe UI"/>
              </a:rPr>
              <a:t>Illustrator,</a:t>
            </a:r>
            <a:r>
              <a:rPr lang="en-US" sz="800" spc="45" dirty="0">
                <a:solidFill>
                  <a:srgbClr val="75787B"/>
                </a:solidFill>
                <a:latin typeface="Segoe UI"/>
                <a:cs typeface="Segoe UI"/>
              </a:rPr>
              <a:t> </a:t>
            </a:r>
            <a:r>
              <a:rPr lang="en-US" sz="800" dirty="0">
                <a:solidFill>
                  <a:srgbClr val="75787B"/>
                </a:solidFill>
                <a:latin typeface="Segoe UI"/>
                <a:cs typeface="Segoe UI"/>
              </a:rPr>
              <a:t>2023.</a:t>
            </a:r>
            <a:endParaRPr lang="en-US" sz="800" dirty="0">
              <a:latin typeface="Segoe UI"/>
              <a:cs typeface="Segoe UI"/>
            </a:endParaRPr>
          </a:p>
        </p:txBody>
      </p:sp>
      <p:pic>
        <p:nvPicPr>
          <p:cNvPr id="14" name="Picture Placeholder 13" descr="A picture containing person, indoor&#10;&#10;Description automatically generated">
            <a:extLst>
              <a:ext uri="{FF2B5EF4-FFF2-40B4-BE49-F238E27FC236}">
                <a16:creationId xmlns:a16="http://schemas.microsoft.com/office/drawing/2014/main" id="{80B096CE-68D3-E750-FC42-F82249B5195E}"/>
              </a:ext>
            </a:extLst>
          </p:cNvPr>
          <p:cNvPicPr>
            <a:picLocks noGrp="1" noChangeAspect="1"/>
          </p:cNvPicPr>
          <p:nvPr>
            <p:ph type="pic" sz="quarter" idx="23"/>
          </p:nvPr>
        </p:nvPicPr>
        <p:blipFill>
          <a:blip r:embed="rId6"/>
          <a:srcRect l="214" r="214"/>
          <a:stretch>
            <a:fillRect/>
          </a:stretch>
        </p:blipFill>
        <p:spPr/>
      </p:pic>
    </p:spTree>
    <p:extLst>
      <p:ext uri="{BB962C8B-B14F-4D97-AF65-F5344CB8AC3E}">
        <p14:creationId xmlns:p14="http://schemas.microsoft.com/office/powerpoint/2010/main" val="256634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1" y="2290362"/>
            <a:ext cx="6764655" cy="0"/>
          </a:xfrm>
          <a:custGeom>
            <a:avLst/>
            <a:gdLst/>
            <a:ahLst/>
            <a:cxnLst/>
            <a:rect l="l" t="t" r="r" b="b"/>
            <a:pathLst>
              <a:path w="6764655">
                <a:moveTo>
                  <a:pt x="0" y="0"/>
                </a:moveTo>
                <a:lnTo>
                  <a:pt x="6764435" y="1"/>
                </a:lnTo>
              </a:path>
            </a:pathLst>
          </a:custGeom>
          <a:ln w="6350">
            <a:solidFill>
              <a:srgbClr val="002677"/>
            </a:solidFill>
          </a:ln>
        </p:spPr>
        <p:txBody>
          <a:bodyPr wrap="square" lIns="0" tIns="0" rIns="0" bIns="0" rtlCol="0"/>
          <a:lstStyle/>
          <a:p>
            <a:endParaRPr/>
          </a:p>
        </p:txBody>
      </p:sp>
      <p:sp>
        <p:nvSpPr>
          <p:cNvPr id="3" name="object 3"/>
          <p:cNvSpPr/>
          <p:nvPr/>
        </p:nvSpPr>
        <p:spPr>
          <a:xfrm>
            <a:off x="7392380" y="2290362"/>
            <a:ext cx="6781165" cy="0"/>
          </a:xfrm>
          <a:custGeom>
            <a:avLst/>
            <a:gdLst/>
            <a:ahLst/>
            <a:cxnLst/>
            <a:rect l="l" t="t" r="r" b="b"/>
            <a:pathLst>
              <a:path w="6781165">
                <a:moveTo>
                  <a:pt x="0" y="0"/>
                </a:moveTo>
                <a:lnTo>
                  <a:pt x="6780821" y="1"/>
                </a:lnTo>
              </a:path>
            </a:pathLst>
          </a:custGeom>
          <a:ln w="6350">
            <a:solidFill>
              <a:srgbClr val="002677"/>
            </a:solidFill>
          </a:ln>
        </p:spPr>
        <p:txBody>
          <a:bodyPr wrap="square" lIns="0" tIns="0" rIns="0" bIns="0" rtlCol="0"/>
          <a:lstStyle/>
          <a:p>
            <a:endParaRPr/>
          </a:p>
        </p:txBody>
      </p:sp>
      <p:sp>
        <p:nvSpPr>
          <p:cNvPr id="4" name="object 4"/>
          <p:cNvSpPr/>
          <p:nvPr/>
        </p:nvSpPr>
        <p:spPr>
          <a:xfrm>
            <a:off x="2713051" y="3632358"/>
            <a:ext cx="2286000" cy="2286000"/>
          </a:xfrm>
          <a:custGeom>
            <a:avLst/>
            <a:gdLst/>
            <a:ahLst/>
            <a:cxnLst/>
            <a:rect l="l" t="t" r="r" b="b"/>
            <a:pathLst>
              <a:path w="2710815" h="2710815">
                <a:moveTo>
                  <a:pt x="1355222" y="0"/>
                </a:moveTo>
                <a:lnTo>
                  <a:pt x="1306614" y="855"/>
                </a:lnTo>
                <a:lnTo>
                  <a:pt x="1258437" y="3402"/>
                </a:lnTo>
                <a:lnTo>
                  <a:pt x="1210719" y="7613"/>
                </a:lnTo>
                <a:lnTo>
                  <a:pt x="1163489" y="13458"/>
                </a:lnTo>
                <a:lnTo>
                  <a:pt x="1116776" y="20908"/>
                </a:lnTo>
                <a:lnTo>
                  <a:pt x="1070608" y="29936"/>
                </a:lnTo>
                <a:lnTo>
                  <a:pt x="1025013" y="40512"/>
                </a:lnTo>
                <a:lnTo>
                  <a:pt x="980021" y="52609"/>
                </a:lnTo>
                <a:lnTo>
                  <a:pt x="935661" y="66196"/>
                </a:lnTo>
                <a:lnTo>
                  <a:pt x="891960" y="81246"/>
                </a:lnTo>
                <a:lnTo>
                  <a:pt x="848947" y="97729"/>
                </a:lnTo>
                <a:lnTo>
                  <a:pt x="806652" y="115618"/>
                </a:lnTo>
                <a:lnTo>
                  <a:pt x="765102" y="134883"/>
                </a:lnTo>
                <a:lnTo>
                  <a:pt x="724327" y="155496"/>
                </a:lnTo>
                <a:lnTo>
                  <a:pt x="684356" y="177428"/>
                </a:lnTo>
                <a:lnTo>
                  <a:pt x="645216" y="200651"/>
                </a:lnTo>
                <a:lnTo>
                  <a:pt x="606936" y="225135"/>
                </a:lnTo>
                <a:lnTo>
                  <a:pt x="569546" y="250853"/>
                </a:lnTo>
                <a:lnTo>
                  <a:pt x="533073" y="277775"/>
                </a:lnTo>
                <a:lnTo>
                  <a:pt x="497547" y="305873"/>
                </a:lnTo>
                <a:lnTo>
                  <a:pt x="462997" y="335118"/>
                </a:lnTo>
                <a:lnTo>
                  <a:pt x="429450" y="365482"/>
                </a:lnTo>
                <a:lnTo>
                  <a:pt x="396935" y="396935"/>
                </a:lnTo>
                <a:lnTo>
                  <a:pt x="365482" y="429450"/>
                </a:lnTo>
                <a:lnTo>
                  <a:pt x="335118" y="462997"/>
                </a:lnTo>
                <a:lnTo>
                  <a:pt x="305873" y="497548"/>
                </a:lnTo>
                <a:lnTo>
                  <a:pt x="277775" y="533074"/>
                </a:lnTo>
                <a:lnTo>
                  <a:pt x="250853" y="569546"/>
                </a:lnTo>
                <a:lnTo>
                  <a:pt x="225135" y="606937"/>
                </a:lnTo>
                <a:lnTo>
                  <a:pt x="200651" y="645216"/>
                </a:lnTo>
                <a:lnTo>
                  <a:pt x="177428" y="684356"/>
                </a:lnTo>
                <a:lnTo>
                  <a:pt x="155496" y="724328"/>
                </a:lnTo>
                <a:lnTo>
                  <a:pt x="134883" y="765103"/>
                </a:lnTo>
                <a:lnTo>
                  <a:pt x="115618" y="806652"/>
                </a:lnTo>
                <a:lnTo>
                  <a:pt x="97729" y="848948"/>
                </a:lnTo>
                <a:lnTo>
                  <a:pt x="81246" y="891960"/>
                </a:lnTo>
                <a:lnTo>
                  <a:pt x="66196" y="935661"/>
                </a:lnTo>
                <a:lnTo>
                  <a:pt x="52609" y="980022"/>
                </a:lnTo>
                <a:lnTo>
                  <a:pt x="40512" y="1025014"/>
                </a:lnTo>
                <a:lnTo>
                  <a:pt x="29936" y="1070609"/>
                </a:lnTo>
                <a:lnTo>
                  <a:pt x="20908" y="1116777"/>
                </a:lnTo>
                <a:lnTo>
                  <a:pt x="13458" y="1163490"/>
                </a:lnTo>
                <a:lnTo>
                  <a:pt x="7613" y="1210720"/>
                </a:lnTo>
                <a:lnTo>
                  <a:pt x="3402" y="1258438"/>
                </a:lnTo>
                <a:lnTo>
                  <a:pt x="855" y="1306615"/>
                </a:lnTo>
                <a:lnTo>
                  <a:pt x="0" y="1355223"/>
                </a:lnTo>
                <a:lnTo>
                  <a:pt x="855" y="1403830"/>
                </a:lnTo>
                <a:lnTo>
                  <a:pt x="3402" y="1452007"/>
                </a:lnTo>
                <a:lnTo>
                  <a:pt x="7613" y="1499725"/>
                </a:lnTo>
                <a:lnTo>
                  <a:pt x="13458" y="1546955"/>
                </a:lnTo>
                <a:lnTo>
                  <a:pt x="20908" y="1593668"/>
                </a:lnTo>
                <a:lnTo>
                  <a:pt x="29936" y="1639837"/>
                </a:lnTo>
                <a:lnTo>
                  <a:pt x="40512" y="1685431"/>
                </a:lnTo>
                <a:lnTo>
                  <a:pt x="52609" y="1730423"/>
                </a:lnTo>
                <a:lnTo>
                  <a:pt x="66196" y="1774784"/>
                </a:lnTo>
                <a:lnTo>
                  <a:pt x="81246" y="1818485"/>
                </a:lnTo>
                <a:lnTo>
                  <a:pt x="97729" y="1861497"/>
                </a:lnTo>
                <a:lnTo>
                  <a:pt x="115618" y="1903793"/>
                </a:lnTo>
                <a:lnTo>
                  <a:pt x="134883" y="1945342"/>
                </a:lnTo>
                <a:lnTo>
                  <a:pt x="155496" y="1986117"/>
                </a:lnTo>
                <a:lnTo>
                  <a:pt x="177428" y="2026089"/>
                </a:lnTo>
                <a:lnTo>
                  <a:pt x="200651" y="2065229"/>
                </a:lnTo>
                <a:lnTo>
                  <a:pt x="225135" y="2103508"/>
                </a:lnTo>
                <a:lnTo>
                  <a:pt x="250853" y="2140899"/>
                </a:lnTo>
                <a:lnTo>
                  <a:pt x="277775" y="2177371"/>
                </a:lnTo>
                <a:lnTo>
                  <a:pt x="305873" y="2212897"/>
                </a:lnTo>
                <a:lnTo>
                  <a:pt x="335118" y="2247448"/>
                </a:lnTo>
                <a:lnTo>
                  <a:pt x="365482" y="2280995"/>
                </a:lnTo>
                <a:lnTo>
                  <a:pt x="396935" y="2313509"/>
                </a:lnTo>
                <a:lnTo>
                  <a:pt x="429450" y="2344963"/>
                </a:lnTo>
                <a:lnTo>
                  <a:pt x="462997" y="2375326"/>
                </a:lnTo>
                <a:lnTo>
                  <a:pt x="497547" y="2404571"/>
                </a:lnTo>
                <a:lnTo>
                  <a:pt x="533073" y="2432669"/>
                </a:lnTo>
                <a:lnTo>
                  <a:pt x="569546" y="2459591"/>
                </a:lnTo>
                <a:lnTo>
                  <a:pt x="606936" y="2485309"/>
                </a:lnTo>
                <a:lnTo>
                  <a:pt x="645216" y="2509794"/>
                </a:lnTo>
                <a:lnTo>
                  <a:pt x="684356" y="2533016"/>
                </a:lnTo>
                <a:lnTo>
                  <a:pt x="724327" y="2554948"/>
                </a:lnTo>
                <a:lnTo>
                  <a:pt x="765102" y="2575561"/>
                </a:lnTo>
                <a:lnTo>
                  <a:pt x="806652" y="2594827"/>
                </a:lnTo>
                <a:lnTo>
                  <a:pt x="848947" y="2612715"/>
                </a:lnTo>
                <a:lnTo>
                  <a:pt x="891960" y="2629199"/>
                </a:lnTo>
                <a:lnTo>
                  <a:pt x="935661" y="2644249"/>
                </a:lnTo>
                <a:lnTo>
                  <a:pt x="980021" y="2657836"/>
                </a:lnTo>
                <a:lnTo>
                  <a:pt x="1025013" y="2669932"/>
                </a:lnTo>
                <a:lnTo>
                  <a:pt x="1070608" y="2680508"/>
                </a:lnTo>
                <a:lnTo>
                  <a:pt x="1116776" y="2689536"/>
                </a:lnTo>
                <a:lnTo>
                  <a:pt x="1163489" y="2696987"/>
                </a:lnTo>
                <a:lnTo>
                  <a:pt x="1210719" y="2702832"/>
                </a:lnTo>
                <a:lnTo>
                  <a:pt x="1258437" y="2707042"/>
                </a:lnTo>
                <a:lnTo>
                  <a:pt x="1306614" y="2709589"/>
                </a:lnTo>
                <a:lnTo>
                  <a:pt x="1355222" y="2710445"/>
                </a:lnTo>
                <a:lnTo>
                  <a:pt x="1403829" y="2709589"/>
                </a:lnTo>
                <a:lnTo>
                  <a:pt x="1452006" y="2707042"/>
                </a:lnTo>
                <a:lnTo>
                  <a:pt x="1499724" y="2702832"/>
                </a:lnTo>
                <a:lnTo>
                  <a:pt x="1546954" y="2696987"/>
                </a:lnTo>
                <a:lnTo>
                  <a:pt x="1593667" y="2689536"/>
                </a:lnTo>
                <a:lnTo>
                  <a:pt x="1639836" y="2680508"/>
                </a:lnTo>
                <a:lnTo>
                  <a:pt x="1685430" y="2669932"/>
                </a:lnTo>
                <a:lnTo>
                  <a:pt x="1730422" y="2657836"/>
                </a:lnTo>
                <a:lnTo>
                  <a:pt x="1774783" y="2644249"/>
                </a:lnTo>
                <a:lnTo>
                  <a:pt x="1818484" y="2629199"/>
                </a:lnTo>
                <a:lnTo>
                  <a:pt x="1861497" y="2612715"/>
                </a:lnTo>
                <a:lnTo>
                  <a:pt x="1903792" y="2594827"/>
                </a:lnTo>
                <a:lnTo>
                  <a:pt x="1945341" y="2575561"/>
                </a:lnTo>
                <a:lnTo>
                  <a:pt x="1986117" y="2554948"/>
                </a:lnTo>
                <a:lnTo>
                  <a:pt x="2026088" y="2533016"/>
                </a:lnTo>
                <a:lnTo>
                  <a:pt x="2065228" y="2509794"/>
                </a:lnTo>
                <a:lnTo>
                  <a:pt x="2103508" y="2485309"/>
                </a:lnTo>
                <a:lnTo>
                  <a:pt x="2140898" y="2459591"/>
                </a:lnTo>
                <a:lnTo>
                  <a:pt x="2177371" y="2432669"/>
                </a:lnTo>
                <a:lnTo>
                  <a:pt x="2212897" y="2404571"/>
                </a:lnTo>
                <a:lnTo>
                  <a:pt x="2247448" y="2375326"/>
                </a:lnTo>
                <a:lnTo>
                  <a:pt x="2280995" y="2344963"/>
                </a:lnTo>
                <a:lnTo>
                  <a:pt x="2313509" y="2313509"/>
                </a:lnTo>
                <a:lnTo>
                  <a:pt x="2344963" y="2280995"/>
                </a:lnTo>
                <a:lnTo>
                  <a:pt x="2375326" y="2247448"/>
                </a:lnTo>
                <a:lnTo>
                  <a:pt x="2404571" y="2212897"/>
                </a:lnTo>
                <a:lnTo>
                  <a:pt x="2432669" y="2177371"/>
                </a:lnTo>
                <a:lnTo>
                  <a:pt x="2459591" y="2140899"/>
                </a:lnTo>
                <a:lnTo>
                  <a:pt x="2485309" y="2103508"/>
                </a:lnTo>
                <a:lnTo>
                  <a:pt x="2509794" y="2065229"/>
                </a:lnTo>
                <a:lnTo>
                  <a:pt x="2533016" y="2026089"/>
                </a:lnTo>
                <a:lnTo>
                  <a:pt x="2554948" y="1986117"/>
                </a:lnTo>
                <a:lnTo>
                  <a:pt x="2575561" y="1945342"/>
                </a:lnTo>
                <a:lnTo>
                  <a:pt x="2594827" y="1903793"/>
                </a:lnTo>
                <a:lnTo>
                  <a:pt x="2612715" y="1861497"/>
                </a:lnTo>
                <a:lnTo>
                  <a:pt x="2629199" y="1818485"/>
                </a:lnTo>
                <a:lnTo>
                  <a:pt x="2644249" y="1774784"/>
                </a:lnTo>
                <a:lnTo>
                  <a:pt x="2657836" y="1730423"/>
                </a:lnTo>
                <a:lnTo>
                  <a:pt x="2669932" y="1685431"/>
                </a:lnTo>
                <a:lnTo>
                  <a:pt x="2680508" y="1639837"/>
                </a:lnTo>
                <a:lnTo>
                  <a:pt x="2689536" y="1593668"/>
                </a:lnTo>
                <a:lnTo>
                  <a:pt x="2696987" y="1546955"/>
                </a:lnTo>
                <a:lnTo>
                  <a:pt x="2702832" y="1499725"/>
                </a:lnTo>
                <a:lnTo>
                  <a:pt x="2707042" y="1452007"/>
                </a:lnTo>
                <a:lnTo>
                  <a:pt x="2709589" y="1403830"/>
                </a:lnTo>
                <a:lnTo>
                  <a:pt x="2710445" y="1355223"/>
                </a:lnTo>
                <a:lnTo>
                  <a:pt x="2709589" y="1306615"/>
                </a:lnTo>
                <a:lnTo>
                  <a:pt x="2707042" y="1258438"/>
                </a:lnTo>
                <a:lnTo>
                  <a:pt x="2702832" y="1210720"/>
                </a:lnTo>
                <a:lnTo>
                  <a:pt x="2696987" y="1163490"/>
                </a:lnTo>
                <a:lnTo>
                  <a:pt x="2689536" y="1116777"/>
                </a:lnTo>
                <a:lnTo>
                  <a:pt x="2680508" y="1070609"/>
                </a:lnTo>
                <a:lnTo>
                  <a:pt x="2669932" y="1025014"/>
                </a:lnTo>
                <a:lnTo>
                  <a:pt x="2657836" y="980022"/>
                </a:lnTo>
                <a:lnTo>
                  <a:pt x="2644249" y="935661"/>
                </a:lnTo>
                <a:lnTo>
                  <a:pt x="2629199" y="891960"/>
                </a:lnTo>
                <a:lnTo>
                  <a:pt x="2612715" y="848948"/>
                </a:lnTo>
                <a:lnTo>
                  <a:pt x="2594827" y="806652"/>
                </a:lnTo>
                <a:lnTo>
                  <a:pt x="2575561" y="765103"/>
                </a:lnTo>
                <a:lnTo>
                  <a:pt x="2554948" y="724328"/>
                </a:lnTo>
                <a:lnTo>
                  <a:pt x="2533016" y="684356"/>
                </a:lnTo>
                <a:lnTo>
                  <a:pt x="2509794" y="645216"/>
                </a:lnTo>
                <a:lnTo>
                  <a:pt x="2485309" y="606937"/>
                </a:lnTo>
                <a:lnTo>
                  <a:pt x="2459591" y="569546"/>
                </a:lnTo>
                <a:lnTo>
                  <a:pt x="2432669" y="533074"/>
                </a:lnTo>
                <a:lnTo>
                  <a:pt x="2404571" y="497548"/>
                </a:lnTo>
                <a:lnTo>
                  <a:pt x="2375326" y="462997"/>
                </a:lnTo>
                <a:lnTo>
                  <a:pt x="2344963" y="429450"/>
                </a:lnTo>
                <a:lnTo>
                  <a:pt x="2313509" y="396935"/>
                </a:lnTo>
                <a:lnTo>
                  <a:pt x="2280995" y="365482"/>
                </a:lnTo>
                <a:lnTo>
                  <a:pt x="2247448" y="335118"/>
                </a:lnTo>
                <a:lnTo>
                  <a:pt x="2212897" y="305873"/>
                </a:lnTo>
                <a:lnTo>
                  <a:pt x="2177371" y="277775"/>
                </a:lnTo>
                <a:lnTo>
                  <a:pt x="2140898" y="250853"/>
                </a:lnTo>
                <a:lnTo>
                  <a:pt x="2103508" y="225135"/>
                </a:lnTo>
                <a:lnTo>
                  <a:pt x="2065228" y="200651"/>
                </a:lnTo>
                <a:lnTo>
                  <a:pt x="2026088" y="177428"/>
                </a:lnTo>
                <a:lnTo>
                  <a:pt x="1986117" y="155496"/>
                </a:lnTo>
                <a:lnTo>
                  <a:pt x="1945341" y="134883"/>
                </a:lnTo>
                <a:lnTo>
                  <a:pt x="1903792" y="115618"/>
                </a:lnTo>
                <a:lnTo>
                  <a:pt x="1861497" y="97729"/>
                </a:lnTo>
                <a:lnTo>
                  <a:pt x="1818484" y="81246"/>
                </a:lnTo>
                <a:lnTo>
                  <a:pt x="1774783" y="66196"/>
                </a:lnTo>
                <a:lnTo>
                  <a:pt x="1730422" y="52609"/>
                </a:lnTo>
                <a:lnTo>
                  <a:pt x="1685430" y="40512"/>
                </a:lnTo>
                <a:lnTo>
                  <a:pt x="1639836" y="29936"/>
                </a:lnTo>
                <a:lnTo>
                  <a:pt x="1593667" y="20908"/>
                </a:lnTo>
                <a:lnTo>
                  <a:pt x="1546954" y="13458"/>
                </a:lnTo>
                <a:lnTo>
                  <a:pt x="1499724" y="7613"/>
                </a:lnTo>
                <a:lnTo>
                  <a:pt x="1452006" y="3402"/>
                </a:lnTo>
                <a:lnTo>
                  <a:pt x="1403829" y="855"/>
                </a:lnTo>
                <a:lnTo>
                  <a:pt x="1355222" y="0"/>
                </a:lnTo>
                <a:close/>
              </a:path>
            </a:pathLst>
          </a:custGeom>
          <a:solidFill>
            <a:srgbClr val="336AFF"/>
          </a:solidFill>
        </p:spPr>
        <p:txBody>
          <a:bodyPr wrap="square" lIns="0" tIns="0" rIns="0" bIns="0" rtlCol="0"/>
          <a:lstStyle/>
          <a:p>
            <a:endParaRPr/>
          </a:p>
        </p:txBody>
      </p:sp>
      <p:sp>
        <p:nvSpPr>
          <p:cNvPr id="5" name="object 5"/>
          <p:cNvSpPr txBox="1">
            <a:spLocks noGrp="1"/>
          </p:cNvSpPr>
          <p:nvPr>
            <p:ph type="title"/>
          </p:nvPr>
        </p:nvSpPr>
        <p:spPr>
          <a:xfrm>
            <a:off x="420883" y="341376"/>
            <a:ext cx="8890635" cy="558800"/>
          </a:xfrm>
          <a:prstGeom prst="rect">
            <a:avLst/>
          </a:prstGeom>
        </p:spPr>
        <p:txBody>
          <a:bodyPr vert="horz" wrap="square" lIns="0" tIns="12700" rIns="0" bIns="0" rtlCol="0">
            <a:spAutoFit/>
          </a:bodyPr>
          <a:lstStyle/>
          <a:p>
            <a:pPr marL="12700">
              <a:lnSpc>
                <a:spcPct val="100000"/>
              </a:lnSpc>
              <a:spcBef>
                <a:spcPts val="100"/>
              </a:spcBef>
            </a:pPr>
            <a:r>
              <a:rPr sz="3500" dirty="0">
                <a:solidFill>
                  <a:srgbClr val="002677"/>
                </a:solidFill>
              </a:rPr>
              <a:t>The </a:t>
            </a:r>
            <a:r>
              <a:rPr sz="3500" spc="-5" dirty="0">
                <a:solidFill>
                  <a:srgbClr val="002677"/>
                </a:solidFill>
              </a:rPr>
              <a:t>best </a:t>
            </a:r>
            <a:r>
              <a:rPr sz="3500" dirty="0">
                <a:solidFill>
                  <a:srgbClr val="002677"/>
                </a:solidFill>
              </a:rPr>
              <a:t>time to plan </a:t>
            </a:r>
            <a:r>
              <a:rPr sz="3500" spc="-5" dirty="0">
                <a:solidFill>
                  <a:srgbClr val="002677"/>
                </a:solidFill>
              </a:rPr>
              <a:t>for </a:t>
            </a:r>
            <a:r>
              <a:rPr sz="3500" dirty="0">
                <a:solidFill>
                  <a:srgbClr val="002677"/>
                </a:solidFill>
              </a:rPr>
              <a:t>the </a:t>
            </a:r>
            <a:r>
              <a:rPr sz="3500" spc="-10" dirty="0">
                <a:solidFill>
                  <a:srgbClr val="002677"/>
                </a:solidFill>
              </a:rPr>
              <a:t>future </a:t>
            </a:r>
            <a:r>
              <a:rPr sz="3500" dirty="0">
                <a:solidFill>
                  <a:srgbClr val="002677"/>
                </a:solidFill>
              </a:rPr>
              <a:t>is</a:t>
            </a:r>
            <a:r>
              <a:rPr sz="3500" spc="-125" dirty="0">
                <a:solidFill>
                  <a:srgbClr val="002677"/>
                </a:solidFill>
              </a:rPr>
              <a:t> </a:t>
            </a:r>
            <a:r>
              <a:rPr sz="3500" spc="-5" dirty="0">
                <a:solidFill>
                  <a:srgbClr val="002677"/>
                </a:solidFill>
              </a:rPr>
              <a:t>now</a:t>
            </a:r>
            <a:endParaRPr sz="3500"/>
          </a:p>
        </p:txBody>
      </p:sp>
      <p:sp>
        <p:nvSpPr>
          <p:cNvPr id="6" name="object 6"/>
          <p:cNvSpPr txBox="1"/>
          <p:nvPr/>
        </p:nvSpPr>
        <p:spPr>
          <a:xfrm>
            <a:off x="8476353" y="2366053"/>
            <a:ext cx="4620260" cy="574837"/>
          </a:xfrm>
          <a:prstGeom prst="rect">
            <a:avLst/>
          </a:prstGeom>
        </p:spPr>
        <p:txBody>
          <a:bodyPr vert="horz" wrap="square" lIns="0" tIns="28575" rIns="0" bIns="0" rtlCol="0">
            <a:spAutoFit/>
          </a:bodyPr>
          <a:lstStyle/>
          <a:p>
            <a:pPr marL="38100" marR="30480" algn="ctr">
              <a:lnSpc>
                <a:spcPts val="2100"/>
              </a:lnSpc>
              <a:spcBef>
                <a:spcPts val="225"/>
              </a:spcBef>
            </a:pPr>
            <a:r>
              <a:rPr sz="1800" b="1" dirty="0">
                <a:solidFill>
                  <a:srgbClr val="002577"/>
                </a:solidFill>
                <a:latin typeface="Segoe UI"/>
                <a:cs typeface="Segoe UI"/>
              </a:rPr>
              <a:t>What percentage of women over 18 in the  United States are unmarried?</a:t>
            </a:r>
            <a:r>
              <a:rPr lang="en-US" sz="1600" b="1" baseline="32000" dirty="0">
                <a:solidFill>
                  <a:srgbClr val="002577"/>
                </a:solidFill>
                <a:latin typeface="Segoe UI"/>
                <a:cs typeface="Segoe UI"/>
              </a:rPr>
              <a:t>4</a:t>
            </a:r>
            <a:endParaRPr sz="1600" baseline="32000" dirty="0">
              <a:latin typeface="Segoe UI"/>
              <a:cs typeface="Segoe UI"/>
            </a:endParaRPr>
          </a:p>
        </p:txBody>
      </p:sp>
      <p:sp>
        <p:nvSpPr>
          <p:cNvPr id="7" name="object 7"/>
          <p:cNvSpPr txBox="1"/>
          <p:nvPr/>
        </p:nvSpPr>
        <p:spPr>
          <a:xfrm>
            <a:off x="1469707" y="2356909"/>
            <a:ext cx="4756785" cy="580928"/>
          </a:xfrm>
          <a:prstGeom prst="rect">
            <a:avLst/>
          </a:prstGeom>
        </p:spPr>
        <p:txBody>
          <a:bodyPr vert="horz" wrap="square" lIns="0" tIns="26670" rIns="0" bIns="0" rtlCol="0">
            <a:spAutoFit/>
          </a:bodyPr>
          <a:lstStyle/>
          <a:p>
            <a:pPr marL="38100" marR="30480" algn="ctr">
              <a:lnSpc>
                <a:spcPts val="2100"/>
              </a:lnSpc>
            </a:pPr>
            <a:r>
              <a:rPr sz="1800" b="1" dirty="0">
                <a:solidFill>
                  <a:srgbClr val="002577"/>
                </a:solidFill>
                <a:latin typeface="Segoe UI"/>
                <a:cs typeface="Segoe UI"/>
              </a:rPr>
              <a:t>At what age do women in the United States</a:t>
            </a:r>
            <a:endParaRPr lang="en-US" sz="1800" b="1" dirty="0">
              <a:solidFill>
                <a:srgbClr val="002577"/>
              </a:solidFill>
              <a:latin typeface="Segoe UI"/>
              <a:cs typeface="Segoe UI"/>
            </a:endParaRPr>
          </a:p>
          <a:p>
            <a:pPr marL="38100" marR="30480" algn="ctr">
              <a:lnSpc>
                <a:spcPts val="2100"/>
              </a:lnSpc>
            </a:pPr>
            <a:r>
              <a:rPr sz="1800" b="1" dirty="0">
                <a:solidFill>
                  <a:srgbClr val="002577"/>
                </a:solidFill>
                <a:latin typeface="Segoe UI"/>
                <a:cs typeface="Segoe UI"/>
              </a:rPr>
              <a:t>become widows, on average?</a:t>
            </a:r>
            <a:r>
              <a:rPr lang="en-US" sz="1600" b="1" baseline="32000" dirty="0">
                <a:solidFill>
                  <a:srgbClr val="002577"/>
                </a:solidFill>
                <a:latin typeface="Segoe UI"/>
                <a:cs typeface="Segoe UI"/>
              </a:rPr>
              <a:t>3</a:t>
            </a:r>
            <a:endParaRPr sz="1600" baseline="32000" dirty="0">
              <a:latin typeface="Segoe UI"/>
              <a:cs typeface="Segoe UI"/>
            </a:endParaRPr>
          </a:p>
        </p:txBody>
      </p:sp>
      <p:sp>
        <p:nvSpPr>
          <p:cNvPr id="8" name="object 8"/>
          <p:cNvSpPr txBox="1"/>
          <p:nvPr/>
        </p:nvSpPr>
        <p:spPr>
          <a:xfrm>
            <a:off x="2837511" y="4153058"/>
            <a:ext cx="2037080" cy="1244600"/>
          </a:xfrm>
          <a:prstGeom prst="rect">
            <a:avLst/>
          </a:prstGeom>
        </p:spPr>
        <p:txBody>
          <a:bodyPr vert="horz" wrap="square" lIns="0" tIns="12700" rIns="0" bIns="0" rtlCol="0">
            <a:spAutoFit/>
          </a:bodyPr>
          <a:lstStyle/>
          <a:p>
            <a:pPr marL="12700" algn="ctr">
              <a:lnSpc>
                <a:spcPct val="100000"/>
              </a:lnSpc>
              <a:spcBef>
                <a:spcPts val="100"/>
              </a:spcBef>
            </a:pPr>
            <a:r>
              <a:rPr sz="8000" b="1" spc="-45" dirty="0">
                <a:solidFill>
                  <a:srgbClr val="FFFFFF"/>
                </a:solidFill>
                <a:latin typeface="Segoe UI"/>
                <a:cs typeface="Segoe UI"/>
              </a:rPr>
              <a:t>59</a:t>
            </a:r>
            <a:endParaRPr sz="8000" dirty="0">
              <a:latin typeface="Segoe UI"/>
              <a:cs typeface="Segoe UI"/>
            </a:endParaRPr>
          </a:p>
        </p:txBody>
      </p:sp>
      <p:sp>
        <p:nvSpPr>
          <p:cNvPr id="9" name="object 9"/>
          <p:cNvSpPr txBox="1"/>
          <p:nvPr/>
        </p:nvSpPr>
        <p:spPr>
          <a:xfrm>
            <a:off x="453478" y="7012823"/>
            <a:ext cx="6938902" cy="340477"/>
          </a:xfrm>
          <a:prstGeom prst="rect">
            <a:avLst/>
          </a:prstGeom>
        </p:spPr>
        <p:txBody>
          <a:bodyPr vert="horz" wrap="square" lIns="0" tIns="55244" rIns="0" bIns="0" rtlCol="0">
            <a:spAutoFit/>
          </a:bodyPr>
          <a:lstStyle/>
          <a:p>
            <a:pPr marL="115888" indent="-103188">
              <a:lnSpc>
                <a:spcPct val="100000"/>
              </a:lnSpc>
              <a:spcBef>
                <a:spcPts val="300"/>
              </a:spcBef>
            </a:pPr>
            <a:r>
              <a:rPr lang="en-US" sz="800" dirty="0">
                <a:solidFill>
                  <a:schemeClr val="tx1">
                    <a:lumMod val="50000"/>
                    <a:lumOff val="50000"/>
                  </a:schemeClr>
                </a:solidFill>
                <a:latin typeface="Segoe UI"/>
                <a:cs typeface="Segoe UI"/>
              </a:rPr>
              <a:t>3	“Widows are younger than you think,” 2022. https://rethinking65.com/2022/09/07/widows-are-younger-than-you-think</a:t>
            </a:r>
          </a:p>
          <a:p>
            <a:pPr marL="115888" indent="-103188">
              <a:lnSpc>
                <a:spcPct val="100000"/>
              </a:lnSpc>
              <a:spcBef>
                <a:spcPts val="300"/>
              </a:spcBef>
            </a:pPr>
            <a:r>
              <a:rPr lang="en-US" sz="800" spc="-5" dirty="0">
                <a:solidFill>
                  <a:schemeClr val="tx1">
                    <a:lumMod val="50000"/>
                    <a:lumOff val="50000"/>
                  </a:schemeClr>
                </a:solidFill>
                <a:latin typeface="Segoe UI"/>
                <a:cs typeface="Segoe UI"/>
              </a:rPr>
              <a:t>4	“More American women are single than ever before,” March 18, 2023. fortune.com/2023/03/18/record-number-</a:t>
            </a:r>
            <a:r>
              <a:rPr lang="en-US" sz="800" spc="-5" dirty="0" err="1">
                <a:solidFill>
                  <a:schemeClr val="tx1">
                    <a:lumMod val="50000"/>
                    <a:lumOff val="50000"/>
                  </a:schemeClr>
                </a:solidFill>
                <a:latin typeface="Segoe UI"/>
                <a:cs typeface="Segoe UI"/>
              </a:rPr>
              <a:t>american</a:t>
            </a:r>
            <a:r>
              <a:rPr lang="en-US" sz="800" spc="-5" dirty="0">
                <a:solidFill>
                  <a:schemeClr val="tx1">
                    <a:lumMod val="50000"/>
                    <a:lumOff val="50000"/>
                  </a:schemeClr>
                </a:solidFill>
                <a:latin typeface="Segoe UI"/>
                <a:cs typeface="Segoe UI"/>
              </a:rPr>
              <a:t>-women-single-costs/</a:t>
            </a:r>
            <a:endParaRPr sz="800" dirty="0">
              <a:solidFill>
                <a:schemeClr val="tx1">
                  <a:lumMod val="50000"/>
                  <a:lumOff val="50000"/>
                </a:schemeClr>
              </a:solidFill>
              <a:latin typeface="Segoe UI"/>
              <a:cs typeface="Segoe UI"/>
            </a:endParaRPr>
          </a:p>
        </p:txBody>
      </p:sp>
      <p:sp>
        <p:nvSpPr>
          <p:cNvPr id="12" name="object 12"/>
          <p:cNvSpPr txBox="1">
            <a:spLocks noGrp="1"/>
          </p:cNvSpPr>
          <p:nvPr>
            <p:ph type="ftr" sz="quarter" idx="5"/>
          </p:nvPr>
        </p:nvSpPr>
        <p:spPr>
          <a:xfrm>
            <a:off x="9653894" y="7616558"/>
            <a:ext cx="4154805"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80"/>
              </a:spcBef>
            </a:pPr>
            <a:r>
              <a:rPr lang="en-US" spc="-20"/>
              <a:t>Helping </a:t>
            </a:r>
            <a:r>
              <a:rPr lang="en-US" spc="-25"/>
              <a:t>women </a:t>
            </a:r>
            <a:r>
              <a:rPr lang="en-US" spc="-20"/>
              <a:t>save for </a:t>
            </a:r>
            <a:r>
              <a:rPr lang="en-US"/>
              <a:t>a </a:t>
            </a:r>
            <a:r>
              <a:rPr lang="en-US" spc="-20"/>
              <a:t>long </a:t>
            </a:r>
            <a:r>
              <a:rPr lang="en-US" spc="-25"/>
              <a:t>and </a:t>
            </a:r>
            <a:r>
              <a:rPr lang="en-US" spc="-20"/>
              <a:t>secure retirement </a:t>
            </a:r>
            <a:r>
              <a:rPr lang="en-US">
                <a:latin typeface="Arial"/>
                <a:cs typeface="Arial"/>
              </a:rPr>
              <a:t>–</a:t>
            </a:r>
            <a:r>
              <a:rPr lang="en-US" spc="-190">
                <a:latin typeface="Arial"/>
                <a:cs typeface="Arial"/>
              </a:rPr>
              <a:t> </a:t>
            </a:r>
            <a:r>
              <a:rPr lang="en-US" spc="-25"/>
              <a:t>Month </a:t>
            </a:r>
            <a:r>
              <a:rPr lang="en-US" spc="-20"/>
              <a:t>00, </a:t>
            </a:r>
            <a:r>
              <a:rPr lang="en-US" spc="-25"/>
              <a:t>2020</a:t>
            </a:r>
            <a:endParaRPr spc="-25" dirty="0"/>
          </a:p>
        </p:txBody>
      </p:sp>
      <p:sp>
        <p:nvSpPr>
          <p:cNvPr id="13" name="object 13"/>
          <p:cNvSpPr txBox="1">
            <a:spLocks noGrp="1"/>
          </p:cNvSpPr>
          <p:nvPr>
            <p:ph type="sldNum" sz="quarter" idx="7"/>
          </p:nvPr>
        </p:nvSpPr>
        <p:spPr>
          <a:xfrm>
            <a:off x="13991412" y="7622654"/>
            <a:ext cx="219709"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mtClean="0"/>
              <a:pPr marL="38100">
                <a:lnSpc>
                  <a:spcPct val="100000"/>
                </a:lnSpc>
                <a:spcBef>
                  <a:spcPts val="180"/>
                </a:spcBef>
              </a:pPr>
              <a:t>5</a:t>
            </a:fld>
            <a:endParaRPr dirty="0"/>
          </a:p>
        </p:txBody>
      </p:sp>
      <p:sp>
        <p:nvSpPr>
          <p:cNvPr id="16" name="object 4">
            <a:extLst>
              <a:ext uri="{FF2B5EF4-FFF2-40B4-BE49-F238E27FC236}">
                <a16:creationId xmlns:a16="http://schemas.microsoft.com/office/drawing/2014/main" id="{AA4E6CFB-6C82-52B9-864E-43B6DE10D433}"/>
              </a:ext>
            </a:extLst>
          </p:cNvPr>
          <p:cNvSpPr/>
          <p:nvPr/>
        </p:nvSpPr>
        <p:spPr>
          <a:xfrm>
            <a:off x="9639300" y="3624892"/>
            <a:ext cx="2286000" cy="2286000"/>
          </a:xfrm>
          <a:custGeom>
            <a:avLst/>
            <a:gdLst/>
            <a:ahLst/>
            <a:cxnLst/>
            <a:rect l="l" t="t" r="r" b="b"/>
            <a:pathLst>
              <a:path w="2710815" h="2710815">
                <a:moveTo>
                  <a:pt x="1355222" y="0"/>
                </a:moveTo>
                <a:lnTo>
                  <a:pt x="1306614" y="855"/>
                </a:lnTo>
                <a:lnTo>
                  <a:pt x="1258437" y="3402"/>
                </a:lnTo>
                <a:lnTo>
                  <a:pt x="1210719" y="7613"/>
                </a:lnTo>
                <a:lnTo>
                  <a:pt x="1163489" y="13458"/>
                </a:lnTo>
                <a:lnTo>
                  <a:pt x="1116776" y="20908"/>
                </a:lnTo>
                <a:lnTo>
                  <a:pt x="1070608" y="29936"/>
                </a:lnTo>
                <a:lnTo>
                  <a:pt x="1025013" y="40512"/>
                </a:lnTo>
                <a:lnTo>
                  <a:pt x="980021" y="52609"/>
                </a:lnTo>
                <a:lnTo>
                  <a:pt x="935661" y="66196"/>
                </a:lnTo>
                <a:lnTo>
                  <a:pt x="891960" y="81246"/>
                </a:lnTo>
                <a:lnTo>
                  <a:pt x="848947" y="97729"/>
                </a:lnTo>
                <a:lnTo>
                  <a:pt x="806652" y="115618"/>
                </a:lnTo>
                <a:lnTo>
                  <a:pt x="765102" y="134883"/>
                </a:lnTo>
                <a:lnTo>
                  <a:pt x="724327" y="155496"/>
                </a:lnTo>
                <a:lnTo>
                  <a:pt x="684356" y="177428"/>
                </a:lnTo>
                <a:lnTo>
                  <a:pt x="645216" y="200651"/>
                </a:lnTo>
                <a:lnTo>
                  <a:pt x="606936" y="225135"/>
                </a:lnTo>
                <a:lnTo>
                  <a:pt x="569546" y="250853"/>
                </a:lnTo>
                <a:lnTo>
                  <a:pt x="533073" y="277775"/>
                </a:lnTo>
                <a:lnTo>
                  <a:pt x="497547" y="305873"/>
                </a:lnTo>
                <a:lnTo>
                  <a:pt x="462997" y="335118"/>
                </a:lnTo>
                <a:lnTo>
                  <a:pt x="429450" y="365482"/>
                </a:lnTo>
                <a:lnTo>
                  <a:pt x="396935" y="396935"/>
                </a:lnTo>
                <a:lnTo>
                  <a:pt x="365482" y="429450"/>
                </a:lnTo>
                <a:lnTo>
                  <a:pt x="335118" y="462997"/>
                </a:lnTo>
                <a:lnTo>
                  <a:pt x="305873" y="497548"/>
                </a:lnTo>
                <a:lnTo>
                  <a:pt x="277775" y="533074"/>
                </a:lnTo>
                <a:lnTo>
                  <a:pt x="250853" y="569546"/>
                </a:lnTo>
                <a:lnTo>
                  <a:pt x="225135" y="606937"/>
                </a:lnTo>
                <a:lnTo>
                  <a:pt x="200651" y="645216"/>
                </a:lnTo>
                <a:lnTo>
                  <a:pt x="177428" y="684356"/>
                </a:lnTo>
                <a:lnTo>
                  <a:pt x="155496" y="724328"/>
                </a:lnTo>
                <a:lnTo>
                  <a:pt x="134883" y="765103"/>
                </a:lnTo>
                <a:lnTo>
                  <a:pt x="115618" y="806652"/>
                </a:lnTo>
                <a:lnTo>
                  <a:pt x="97729" y="848948"/>
                </a:lnTo>
                <a:lnTo>
                  <a:pt x="81246" y="891960"/>
                </a:lnTo>
                <a:lnTo>
                  <a:pt x="66196" y="935661"/>
                </a:lnTo>
                <a:lnTo>
                  <a:pt x="52609" y="980022"/>
                </a:lnTo>
                <a:lnTo>
                  <a:pt x="40512" y="1025014"/>
                </a:lnTo>
                <a:lnTo>
                  <a:pt x="29936" y="1070609"/>
                </a:lnTo>
                <a:lnTo>
                  <a:pt x="20908" y="1116777"/>
                </a:lnTo>
                <a:lnTo>
                  <a:pt x="13458" y="1163490"/>
                </a:lnTo>
                <a:lnTo>
                  <a:pt x="7613" y="1210720"/>
                </a:lnTo>
                <a:lnTo>
                  <a:pt x="3402" y="1258438"/>
                </a:lnTo>
                <a:lnTo>
                  <a:pt x="855" y="1306615"/>
                </a:lnTo>
                <a:lnTo>
                  <a:pt x="0" y="1355223"/>
                </a:lnTo>
                <a:lnTo>
                  <a:pt x="855" y="1403830"/>
                </a:lnTo>
                <a:lnTo>
                  <a:pt x="3402" y="1452007"/>
                </a:lnTo>
                <a:lnTo>
                  <a:pt x="7613" y="1499725"/>
                </a:lnTo>
                <a:lnTo>
                  <a:pt x="13458" y="1546955"/>
                </a:lnTo>
                <a:lnTo>
                  <a:pt x="20908" y="1593668"/>
                </a:lnTo>
                <a:lnTo>
                  <a:pt x="29936" y="1639837"/>
                </a:lnTo>
                <a:lnTo>
                  <a:pt x="40512" y="1685431"/>
                </a:lnTo>
                <a:lnTo>
                  <a:pt x="52609" y="1730423"/>
                </a:lnTo>
                <a:lnTo>
                  <a:pt x="66196" y="1774784"/>
                </a:lnTo>
                <a:lnTo>
                  <a:pt x="81246" y="1818485"/>
                </a:lnTo>
                <a:lnTo>
                  <a:pt x="97729" y="1861497"/>
                </a:lnTo>
                <a:lnTo>
                  <a:pt x="115618" y="1903793"/>
                </a:lnTo>
                <a:lnTo>
                  <a:pt x="134883" y="1945342"/>
                </a:lnTo>
                <a:lnTo>
                  <a:pt x="155496" y="1986117"/>
                </a:lnTo>
                <a:lnTo>
                  <a:pt x="177428" y="2026089"/>
                </a:lnTo>
                <a:lnTo>
                  <a:pt x="200651" y="2065229"/>
                </a:lnTo>
                <a:lnTo>
                  <a:pt x="225135" y="2103508"/>
                </a:lnTo>
                <a:lnTo>
                  <a:pt x="250853" y="2140899"/>
                </a:lnTo>
                <a:lnTo>
                  <a:pt x="277775" y="2177371"/>
                </a:lnTo>
                <a:lnTo>
                  <a:pt x="305873" y="2212897"/>
                </a:lnTo>
                <a:lnTo>
                  <a:pt x="335118" y="2247448"/>
                </a:lnTo>
                <a:lnTo>
                  <a:pt x="365482" y="2280995"/>
                </a:lnTo>
                <a:lnTo>
                  <a:pt x="396935" y="2313509"/>
                </a:lnTo>
                <a:lnTo>
                  <a:pt x="429450" y="2344963"/>
                </a:lnTo>
                <a:lnTo>
                  <a:pt x="462997" y="2375326"/>
                </a:lnTo>
                <a:lnTo>
                  <a:pt x="497547" y="2404571"/>
                </a:lnTo>
                <a:lnTo>
                  <a:pt x="533073" y="2432669"/>
                </a:lnTo>
                <a:lnTo>
                  <a:pt x="569546" y="2459591"/>
                </a:lnTo>
                <a:lnTo>
                  <a:pt x="606936" y="2485309"/>
                </a:lnTo>
                <a:lnTo>
                  <a:pt x="645216" y="2509794"/>
                </a:lnTo>
                <a:lnTo>
                  <a:pt x="684356" y="2533016"/>
                </a:lnTo>
                <a:lnTo>
                  <a:pt x="724327" y="2554948"/>
                </a:lnTo>
                <a:lnTo>
                  <a:pt x="765102" y="2575561"/>
                </a:lnTo>
                <a:lnTo>
                  <a:pt x="806652" y="2594827"/>
                </a:lnTo>
                <a:lnTo>
                  <a:pt x="848947" y="2612715"/>
                </a:lnTo>
                <a:lnTo>
                  <a:pt x="891960" y="2629199"/>
                </a:lnTo>
                <a:lnTo>
                  <a:pt x="935661" y="2644249"/>
                </a:lnTo>
                <a:lnTo>
                  <a:pt x="980021" y="2657836"/>
                </a:lnTo>
                <a:lnTo>
                  <a:pt x="1025013" y="2669932"/>
                </a:lnTo>
                <a:lnTo>
                  <a:pt x="1070608" y="2680508"/>
                </a:lnTo>
                <a:lnTo>
                  <a:pt x="1116776" y="2689536"/>
                </a:lnTo>
                <a:lnTo>
                  <a:pt x="1163489" y="2696987"/>
                </a:lnTo>
                <a:lnTo>
                  <a:pt x="1210719" y="2702832"/>
                </a:lnTo>
                <a:lnTo>
                  <a:pt x="1258437" y="2707042"/>
                </a:lnTo>
                <a:lnTo>
                  <a:pt x="1306614" y="2709589"/>
                </a:lnTo>
                <a:lnTo>
                  <a:pt x="1355222" y="2710445"/>
                </a:lnTo>
                <a:lnTo>
                  <a:pt x="1403829" y="2709589"/>
                </a:lnTo>
                <a:lnTo>
                  <a:pt x="1452006" y="2707042"/>
                </a:lnTo>
                <a:lnTo>
                  <a:pt x="1499724" y="2702832"/>
                </a:lnTo>
                <a:lnTo>
                  <a:pt x="1546954" y="2696987"/>
                </a:lnTo>
                <a:lnTo>
                  <a:pt x="1593667" y="2689536"/>
                </a:lnTo>
                <a:lnTo>
                  <a:pt x="1639836" y="2680508"/>
                </a:lnTo>
                <a:lnTo>
                  <a:pt x="1685430" y="2669932"/>
                </a:lnTo>
                <a:lnTo>
                  <a:pt x="1730422" y="2657836"/>
                </a:lnTo>
                <a:lnTo>
                  <a:pt x="1774783" y="2644249"/>
                </a:lnTo>
                <a:lnTo>
                  <a:pt x="1818484" y="2629199"/>
                </a:lnTo>
                <a:lnTo>
                  <a:pt x="1861497" y="2612715"/>
                </a:lnTo>
                <a:lnTo>
                  <a:pt x="1903792" y="2594827"/>
                </a:lnTo>
                <a:lnTo>
                  <a:pt x="1945341" y="2575561"/>
                </a:lnTo>
                <a:lnTo>
                  <a:pt x="1986117" y="2554948"/>
                </a:lnTo>
                <a:lnTo>
                  <a:pt x="2026088" y="2533016"/>
                </a:lnTo>
                <a:lnTo>
                  <a:pt x="2065228" y="2509794"/>
                </a:lnTo>
                <a:lnTo>
                  <a:pt x="2103508" y="2485309"/>
                </a:lnTo>
                <a:lnTo>
                  <a:pt x="2140898" y="2459591"/>
                </a:lnTo>
                <a:lnTo>
                  <a:pt x="2177371" y="2432669"/>
                </a:lnTo>
                <a:lnTo>
                  <a:pt x="2212897" y="2404571"/>
                </a:lnTo>
                <a:lnTo>
                  <a:pt x="2247448" y="2375326"/>
                </a:lnTo>
                <a:lnTo>
                  <a:pt x="2280995" y="2344963"/>
                </a:lnTo>
                <a:lnTo>
                  <a:pt x="2313509" y="2313509"/>
                </a:lnTo>
                <a:lnTo>
                  <a:pt x="2344963" y="2280995"/>
                </a:lnTo>
                <a:lnTo>
                  <a:pt x="2375326" y="2247448"/>
                </a:lnTo>
                <a:lnTo>
                  <a:pt x="2404571" y="2212897"/>
                </a:lnTo>
                <a:lnTo>
                  <a:pt x="2432669" y="2177371"/>
                </a:lnTo>
                <a:lnTo>
                  <a:pt x="2459591" y="2140899"/>
                </a:lnTo>
                <a:lnTo>
                  <a:pt x="2485309" y="2103508"/>
                </a:lnTo>
                <a:lnTo>
                  <a:pt x="2509794" y="2065229"/>
                </a:lnTo>
                <a:lnTo>
                  <a:pt x="2533016" y="2026089"/>
                </a:lnTo>
                <a:lnTo>
                  <a:pt x="2554948" y="1986117"/>
                </a:lnTo>
                <a:lnTo>
                  <a:pt x="2575561" y="1945342"/>
                </a:lnTo>
                <a:lnTo>
                  <a:pt x="2594827" y="1903793"/>
                </a:lnTo>
                <a:lnTo>
                  <a:pt x="2612715" y="1861497"/>
                </a:lnTo>
                <a:lnTo>
                  <a:pt x="2629199" y="1818485"/>
                </a:lnTo>
                <a:lnTo>
                  <a:pt x="2644249" y="1774784"/>
                </a:lnTo>
                <a:lnTo>
                  <a:pt x="2657836" y="1730423"/>
                </a:lnTo>
                <a:lnTo>
                  <a:pt x="2669932" y="1685431"/>
                </a:lnTo>
                <a:lnTo>
                  <a:pt x="2680508" y="1639837"/>
                </a:lnTo>
                <a:lnTo>
                  <a:pt x="2689536" y="1593668"/>
                </a:lnTo>
                <a:lnTo>
                  <a:pt x="2696987" y="1546955"/>
                </a:lnTo>
                <a:lnTo>
                  <a:pt x="2702832" y="1499725"/>
                </a:lnTo>
                <a:lnTo>
                  <a:pt x="2707042" y="1452007"/>
                </a:lnTo>
                <a:lnTo>
                  <a:pt x="2709589" y="1403830"/>
                </a:lnTo>
                <a:lnTo>
                  <a:pt x="2710445" y="1355223"/>
                </a:lnTo>
                <a:lnTo>
                  <a:pt x="2709589" y="1306615"/>
                </a:lnTo>
                <a:lnTo>
                  <a:pt x="2707042" y="1258438"/>
                </a:lnTo>
                <a:lnTo>
                  <a:pt x="2702832" y="1210720"/>
                </a:lnTo>
                <a:lnTo>
                  <a:pt x="2696987" y="1163490"/>
                </a:lnTo>
                <a:lnTo>
                  <a:pt x="2689536" y="1116777"/>
                </a:lnTo>
                <a:lnTo>
                  <a:pt x="2680508" y="1070609"/>
                </a:lnTo>
                <a:lnTo>
                  <a:pt x="2669932" y="1025014"/>
                </a:lnTo>
                <a:lnTo>
                  <a:pt x="2657836" y="980022"/>
                </a:lnTo>
                <a:lnTo>
                  <a:pt x="2644249" y="935661"/>
                </a:lnTo>
                <a:lnTo>
                  <a:pt x="2629199" y="891960"/>
                </a:lnTo>
                <a:lnTo>
                  <a:pt x="2612715" y="848948"/>
                </a:lnTo>
                <a:lnTo>
                  <a:pt x="2594827" y="806652"/>
                </a:lnTo>
                <a:lnTo>
                  <a:pt x="2575561" y="765103"/>
                </a:lnTo>
                <a:lnTo>
                  <a:pt x="2554948" y="724328"/>
                </a:lnTo>
                <a:lnTo>
                  <a:pt x="2533016" y="684356"/>
                </a:lnTo>
                <a:lnTo>
                  <a:pt x="2509794" y="645216"/>
                </a:lnTo>
                <a:lnTo>
                  <a:pt x="2485309" y="606937"/>
                </a:lnTo>
                <a:lnTo>
                  <a:pt x="2459591" y="569546"/>
                </a:lnTo>
                <a:lnTo>
                  <a:pt x="2432669" y="533074"/>
                </a:lnTo>
                <a:lnTo>
                  <a:pt x="2404571" y="497548"/>
                </a:lnTo>
                <a:lnTo>
                  <a:pt x="2375326" y="462997"/>
                </a:lnTo>
                <a:lnTo>
                  <a:pt x="2344963" y="429450"/>
                </a:lnTo>
                <a:lnTo>
                  <a:pt x="2313509" y="396935"/>
                </a:lnTo>
                <a:lnTo>
                  <a:pt x="2280995" y="365482"/>
                </a:lnTo>
                <a:lnTo>
                  <a:pt x="2247448" y="335118"/>
                </a:lnTo>
                <a:lnTo>
                  <a:pt x="2212897" y="305873"/>
                </a:lnTo>
                <a:lnTo>
                  <a:pt x="2177371" y="277775"/>
                </a:lnTo>
                <a:lnTo>
                  <a:pt x="2140898" y="250853"/>
                </a:lnTo>
                <a:lnTo>
                  <a:pt x="2103508" y="225135"/>
                </a:lnTo>
                <a:lnTo>
                  <a:pt x="2065228" y="200651"/>
                </a:lnTo>
                <a:lnTo>
                  <a:pt x="2026088" y="177428"/>
                </a:lnTo>
                <a:lnTo>
                  <a:pt x="1986117" y="155496"/>
                </a:lnTo>
                <a:lnTo>
                  <a:pt x="1945341" y="134883"/>
                </a:lnTo>
                <a:lnTo>
                  <a:pt x="1903792" y="115618"/>
                </a:lnTo>
                <a:lnTo>
                  <a:pt x="1861497" y="97729"/>
                </a:lnTo>
                <a:lnTo>
                  <a:pt x="1818484" y="81246"/>
                </a:lnTo>
                <a:lnTo>
                  <a:pt x="1774783" y="66196"/>
                </a:lnTo>
                <a:lnTo>
                  <a:pt x="1730422" y="52609"/>
                </a:lnTo>
                <a:lnTo>
                  <a:pt x="1685430" y="40512"/>
                </a:lnTo>
                <a:lnTo>
                  <a:pt x="1639836" y="29936"/>
                </a:lnTo>
                <a:lnTo>
                  <a:pt x="1593667" y="20908"/>
                </a:lnTo>
                <a:lnTo>
                  <a:pt x="1546954" y="13458"/>
                </a:lnTo>
                <a:lnTo>
                  <a:pt x="1499724" y="7613"/>
                </a:lnTo>
                <a:lnTo>
                  <a:pt x="1452006" y="3402"/>
                </a:lnTo>
                <a:lnTo>
                  <a:pt x="1403829" y="855"/>
                </a:lnTo>
                <a:lnTo>
                  <a:pt x="1355222" y="0"/>
                </a:lnTo>
                <a:close/>
              </a:path>
            </a:pathLst>
          </a:custGeom>
          <a:solidFill>
            <a:srgbClr val="336AFF"/>
          </a:solidFill>
        </p:spPr>
        <p:txBody>
          <a:bodyPr wrap="square" lIns="0" tIns="0" rIns="0" bIns="0" rtlCol="0"/>
          <a:lstStyle/>
          <a:p>
            <a:endParaRPr/>
          </a:p>
        </p:txBody>
      </p:sp>
      <p:sp>
        <p:nvSpPr>
          <p:cNvPr id="17" name="object 8">
            <a:extLst>
              <a:ext uri="{FF2B5EF4-FFF2-40B4-BE49-F238E27FC236}">
                <a16:creationId xmlns:a16="http://schemas.microsoft.com/office/drawing/2014/main" id="{01A9B626-F250-8D85-CBCA-E6964DCB2898}"/>
              </a:ext>
            </a:extLst>
          </p:cNvPr>
          <p:cNvSpPr txBox="1"/>
          <p:nvPr/>
        </p:nvSpPr>
        <p:spPr>
          <a:xfrm>
            <a:off x="9763760" y="4145592"/>
            <a:ext cx="2037080" cy="1244600"/>
          </a:xfrm>
          <a:prstGeom prst="rect">
            <a:avLst/>
          </a:prstGeom>
        </p:spPr>
        <p:txBody>
          <a:bodyPr vert="horz" wrap="square" lIns="0" tIns="12700" rIns="0" bIns="0" rtlCol="0">
            <a:spAutoFit/>
          </a:bodyPr>
          <a:lstStyle/>
          <a:p>
            <a:pPr marL="12700" algn="ctr">
              <a:lnSpc>
                <a:spcPct val="100000"/>
              </a:lnSpc>
              <a:spcBef>
                <a:spcPts val="100"/>
              </a:spcBef>
            </a:pPr>
            <a:r>
              <a:rPr lang="en-US" sz="8000" b="1" spc="-5" dirty="0">
                <a:solidFill>
                  <a:srgbClr val="FFFFFF"/>
                </a:solidFill>
                <a:latin typeface="Segoe UI"/>
                <a:cs typeface="Segoe UI"/>
              </a:rPr>
              <a:t>52</a:t>
            </a:r>
            <a:r>
              <a:rPr lang="en-US" sz="5200" b="1" dirty="0">
                <a:solidFill>
                  <a:srgbClr val="FFFFFF"/>
                </a:solidFill>
                <a:latin typeface="Segoe UI"/>
                <a:cs typeface="Segoe UI"/>
              </a:rPr>
              <a:t>%</a:t>
            </a:r>
            <a:endParaRPr lang="en-US" sz="5200" dirty="0">
              <a:latin typeface="Segoe UI"/>
              <a:cs typeface="Segoe UI"/>
            </a:endParaRPr>
          </a:p>
        </p:txBody>
      </p:sp>
      <p:sp>
        <p:nvSpPr>
          <p:cNvPr id="10" name="Slide Number Placeholder 1">
            <a:extLst>
              <a:ext uri="{FF2B5EF4-FFF2-40B4-BE49-F238E27FC236}">
                <a16:creationId xmlns:a16="http://schemas.microsoft.com/office/drawing/2014/main" id="{046AED66-319D-E3A8-CF7A-5A60EB07769D}"/>
              </a:ext>
            </a:extLst>
          </p:cNvPr>
          <p:cNvSpPr txBox="1">
            <a:spLocks/>
          </p:cNvSpPr>
          <p:nvPr/>
        </p:nvSpPr>
        <p:spPr>
          <a:xfrm>
            <a:off x="13892029" y="7612687"/>
            <a:ext cx="370072" cy="1746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2C7AFF3D-0B71-614B-ACB6-7F45BDA6A838}" type="slidenum">
              <a:rPr lang="en-US" sz="960" b="1" smtClean="0">
                <a:solidFill>
                  <a:srgbClr val="002677"/>
                </a:solidFill>
                <a:latin typeface="Segoe UI" panose="020B0502040204020203" pitchFamily="34" charset="0"/>
                <a:cs typeface="Segoe UI" panose="020B0502040204020203" pitchFamily="34" charset="0"/>
                <a:sym typeface="Segoe UI" panose="020B0502040204020203" pitchFamily="34" charset="0"/>
              </a:rPr>
              <a:pPr algn="r">
                <a:defRPr/>
              </a:pPr>
              <a:t>5</a:t>
            </a:fld>
            <a:endParaRPr lang="en-US" sz="960" b="1"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p:txBody>
      </p:sp>
      <p:sp>
        <p:nvSpPr>
          <p:cNvPr id="11" name="Footer Placeholder 2">
            <a:extLst>
              <a:ext uri="{FF2B5EF4-FFF2-40B4-BE49-F238E27FC236}">
                <a16:creationId xmlns:a16="http://schemas.microsoft.com/office/drawing/2014/main" id="{AEF77B7F-4B8E-7483-4C36-E4B127A526F9}"/>
              </a:ext>
            </a:extLst>
          </p:cNvPr>
          <p:cNvSpPr txBox="1">
            <a:spLocks/>
          </p:cNvSpPr>
          <p:nvPr/>
        </p:nvSpPr>
        <p:spPr>
          <a:xfrm>
            <a:off x="8945879" y="7615026"/>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60" b="1" dirty="0">
                <a:solidFill>
                  <a:schemeClr val="tx2"/>
                </a:solidFill>
                <a:latin typeface="Segoe UI" panose="020B0502040204020203" pitchFamily="34" charset="0"/>
                <a:cs typeface="Segoe UI" panose="020B0502040204020203" pitchFamily="34" charset="0"/>
              </a:rPr>
              <a:t>Taking control of your financial future — Month 00, 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extLst>
              <p:ext uri="{D42A27DB-BD31-4B8C-83A1-F6EECF244321}">
                <p14:modId xmlns:p14="http://schemas.microsoft.com/office/powerpoint/2010/main" val="29435716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5C0C6733-1EF8-0E4C-9F9F-C4F292294D1C}"/>
              </a:ext>
            </a:extLst>
          </p:cNvPr>
          <p:cNvSpPr/>
          <p:nvPr/>
        </p:nvSpPr>
        <p:spPr>
          <a:xfrm>
            <a:off x="7315200" y="4114800"/>
            <a:ext cx="7315200" cy="411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6" name="Footer Placeholder 5">
            <a:extLst>
              <a:ext uri="{FF2B5EF4-FFF2-40B4-BE49-F238E27FC236}">
                <a16:creationId xmlns:a16="http://schemas.microsoft.com/office/drawing/2014/main" id="{B51FFCBC-B02E-2B4B-9DDE-D4B9BC989D71}"/>
              </a:ext>
            </a:extLst>
          </p:cNvPr>
          <p:cNvSpPr>
            <a:spLocks noGrp="1"/>
          </p:cNvSpPr>
          <p:nvPr>
            <p:ph type="ftr" sz="quarter" idx="3"/>
          </p:nvPr>
        </p:nvSpPr>
        <p:spPr/>
        <p:txBody>
          <a:bodyPr/>
          <a:lstStyle/>
          <a:p>
            <a:pPr fontAlgn="auto">
              <a:spcBef>
                <a:spcPts val="0"/>
              </a:spcBef>
              <a:spcAft>
                <a:spcPts val="0"/>
              </a:spcAft>
            </a:pPr>
            <a:r>
              <a:rPr lang="en-US" dirty="0"/>
              <a:t>Taking control of your financial future — Month 00, 2023 </a:t>
            </a:r>
          </a:p>
        </p:txBody>
      </p:sp>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6" y="459462"/>
            <a:ext cx="7195792" cy="990782"/>
          </a:xfrm>
        </p:spPr>
        <p:txBody>
          <a:bodyPr/>
          <a:lstStyle/>
          <a:p>
            <a:r>
              <a:rPr lang="en-US" spc="-10" dirty="0">
                <a:solidFill>
                  <a:schemeClr val="tx2"/>
                </a:solidFill>
              </a:rPr>
              <a:t>The reality — Women have less</a:t>
            </a:r>
          </a:p>
          <a:p>
            <a:r>
              <a:rPr lang="en-US" spc="-10" dirty="0">
                <a:solidFill>
                  <a:schemeClr val="tx2"/>
                </a:solidFill>
              </a:rPr>
              <a:t>earning and savings power</a:t>
            </a:r>
          </a:p>
        </p:txBody>
      </p:sp>
      <p:sp>
        <p:nvSpPr>
          <p:cNvPr id="19" name="Text Placeholder 9">
            <a:extLst>
              <a:ext uri="{FF2B5EF4-FFF2-40B4-BE49-F238E27FC236}">
                <a16:creationId xmlns:a16="http://schemas.microsoft.com/office/drawing/2014/main" id="{208B13F2-AC02-7D47-BD09-6284B1750806}"/>
              </a:ext>
            </a:extLst>
          </p:cNvPr>
          <p:cNvSpPr txBox="1">
            <a:spLocks/>
          </p:cNvSpPr>
          <p:nvPr/>
        </p:nvSpPr>
        <p:spPr>
          <a:xfrm>
            <a:off x="457200" y="2286000"/>
            <a:ext cx="6547104" cy="3669323"/>
          </a:xfrm>
          <a:prstGeom prst="rect">
            <a:avLst/>
          </a:prstGeom>
        </p:spPr>
        <p:txBody>
          <a:bodyPr lIns="0" tIns="0" rIns="0" bIns="0" anchor="t" anchorCtr="0">
            <a:no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buFont typeface="Courier New"/>
              <a:buChar char="o"/>
            </a:pPr>
            <a:r>
              <a:rPr lang="en-US" sz="1800" spc="-5" dirty="0">
                <a:solidFill>
                  <a:srgbClr val="002577"/>
                </a:solidFill>
                <a:latin typeface="Segoe UI"/>
                <a:cs typeface="Segoe UI"/>
              </a:rPr>
              <a:t>In </a:t>
            </a:r>
            <a:r>
              <a:rPr lang="en-US" sz="1800" dirty="0">
                <a:solidFill>
                  <a:srgbClr val="002577"/>
                </a:solidFill>
                <a:latin typeface="Segoe UI"/>
                <a:cs typeface="Segoe UI"/>
              </a:rPr>
              <a:t>2019, </a:t>
            </a:r>
            <a:r>
              <a:rPr lang="en-US" sz="1800" spc="-5" dirty="0">
                <a:solidFill>
                  <a:srgbClr val="002577"/>
                </a:solidFill>
                <a:latin typeface="Segoe UI"/>
                <a:cs typeface="Segoe UI"/>
              </a:rPr>
              <a:t>women were paid, on average, 20.3% less than men. By 2022, the gap widened to 22.2%.</a:t>
            </a:r>
            <a:r>
              <a:rPr lang="en-US" sz="1600" spc="-5" baseline="32000" dirty="0">
                <a:solidFill>
                  <a:srgbClr val="002577"/>
                </a:solidFill>
                <a:latin typeface="Segoe UI"/>
                <a:cs typeface="Segoe UI"/>
              </a:rPr>
              <a:t>5</a:t>
            </a:r>
            <a:endParaRPr lang="en-US" sz="1600" baseline="32000" dirty="0">
              <a:solidFill>
                <a:schemeClr val="tx2"/>
              </a:solidFill>
              <a:latin typeface="Segoe UI" panose="020B0502040204020203" pitchFamily="34" charset="0"/>
              <a:cs typeface="Segoe UI" panose="020B0502040204020203" pitchFamily="34" charset="0"/>
            </a:endParaRPr>
          </a:p>
          <a:p>
            <a:pPr>
              <a:lnSpc>
                <a:spcPct val="100000"/>
              </a:lnSpc>
              <a:buFont typeface="Courier New"/>
              <a:buChar char="o"/>
            </a:pPr>
            <a:r>
              <a:rPr lang="en-US" sz="1800" dirty="0">
                <a:solidFill>
                  <a:schemeClr val="tx2"/>
                </a:solidFill>
                <a:latin typeface="Segoe UI" panose="020B0502040204020203" pitchFamily="34" charset="0"/>
                <a:cs typeface="Segoe UI" panose="020B0502040204020203" pitchFamily="34" charset="0"/>
              </a:rPr>
              <a:t>Of the 26 million Americans caring for an aging or disabled family member, 75% of those caregivers are women.</a:t>
            </a:r>
            <a:r>
              <a:rPr lang="en-US" sz="1600" baseline="32000" dirty="0">
                <a:solidFill>
                  <a:schemeClr val="tx2"/>
                </a:solidFill>
                <a:latin typeface="Segoe UI" panose="020B0502040204020203" pitchFamily="34" charset="0"/>
                <a:cs typeface="Segoe UI" panose="020B0502040204020203" pitchFamily="34" charset="0"/>
              </a:rPr>
              <a:t>6</a:t>
            </a:r>
          </a:p>
          <a:p>
            <a:pPr>
              <a:lnSpc>
                <a:spcPct val="100000"/>
              </a:lnSpc>
              <a:buFont typeface="Courier New"/>
              <a:buChar char="o"/>
            </a:pPr>
            <a:r>
              <a:rPr lang="en-US" sz="1800" dirty="0">
                <a:solidFill>
                  <a:schemeClr val="tx2"/>
                </a:solidFill>
                <a:latin typeface="Segoe UI" panose="020B0502040204020203" pitchFamily="34" charset="0"/>
                <a:cs typeface="Segoe UI" panose="020B0502040204020203" pitchFamily="34" charset="0"/>
              </a:rPr>
              <a:t>70.6% of nursing home residents are women with costs  averaging close to $106k per year for a private room.</a:t>
            </a:r>
            <a:r>
              <a:rPr lang="en-US" sz="1600" baseline="32000" dirty="0">
                <a:solidFill>
                  <a:schemeClr val="tx2"/>
                </a:solidFill>
                <a:latin typeface="Segoe UI" panose="020B0502040204020203" pitchFamily="34" charset="0"/>
                <a:cs typeface="Segoe UI" panose="020B0502040204020203" pitchFamily="34" charset="0"/>
              </a:rPr>
              <a:t>7</a:t>
            </a:r>
          </a:p>
        </p:txBody>
      </p:sp>
      <p:sp>
        <p:nvSpPr>
          <p:cNvPr id="20" name="Text Placeholder 9">
            <a:extLst>
              <a:ext uri="{FF2B5EF4-FFF2-40B4-BE49-F238E27FC236}">
                <a16:creationId xmlns:a16="http://schemas.microsoft.com/office/drawing/2014/main" id="{69E97706-7DCF-1C4D-8C84-55F22618E7C0}"/>
              </a:ext>
            </a:extLst>
          </p:cNvPr>
          <p:cNvSpPr txBox="1">
            <a:spLocks/>
          </p:cNvSpPr>
          <p:nvPr/>
        </p:nvSpPr>
        <p:spPr>
          <a:xfrm>
            <a:off x="436562" y="6342185"/>
            <a:ext cx="6813551" cy="1011115"/>
          </a:xfrm>
          <a:prstGeom prst="rect">
            <a:avLst/>
          </a:prstGeom>
        </p:spPr>
        <p:txBody>
          <a:bodyPr vert="horz" lIns="0" tIns="0" rIns="0" bIns="0" anchor="b" anchorCtr="0"/>
          <a:lstStyle>
            <a:lvl1pPr marL="341345" indent="-341345" algn="l" defTabSz="913723" rtl="0" eaLnBrk="1" fontAlgn="base" hangingPunct="1">
              <a:spcBef>
                <a:spcPct val="20000"/>
              </a:spcBef>
              <a:spcAft>
                <a:spcPct val="0"/>
              </a:spcAft>
              <a:buFont typeface="Arial" charset="0"/>
              <a:buChar char="•"/>
              <a:defRPr sz="1800" kern="1200">
                <a:solidFill>
                  <a:srgbClr val="2B3062"/>
                </a:solidFill>
                <a:latin typeface="Segoe UI"/>
                <a:ea typeface="+mn-ea"/>
                <a:cs typeface="Segoe UI"/>
              </a:defRPr>
            </a:lvl1pPr>
            <a:lvl2pPr marL="740968" indent="-285149" algn="l" defTabSz="913723" rtl="0" eaLnBrk="1" fontAlgn="base" hangingPunct="1">
              <a:spcBef>
                <a:spcPct val="20000"/>
              </a:spcBef>
              <a:spcAft>
                <a:spcPct val="0"/>
              </a:spcAft>
              <a:buFont typeface="Arial" charset="0"/>
              <a:buChar char="–"/>
              <a:defRPr sz="1800" kern="1200">
                <a:solidFill>
                  <a:srgbClr val="2B3062"/>
                </a:solidFill>
                <a:latin typeface="Segoe UI"/>
                <a:ea typeface="+mn-ea"/>
                <a:cs typeface="Segoe UI"/>
              </a:defRPr>
            </a:lvl2pPr>
            <a:lvl3pPr marL="1142673" indent="-226870" algn="l" defTabSz="913723" rtl="0" eaLnBrk="1" fontAlgn="base" hangingPunct="1">
              <a:spcBef>
                <a:spcPct val="20000"/>
              </a:spcBef>
              <a:spcAft>
                <a:spcPct val="0"/>
              </a:spcAft>
              <a:buFont typeface="Arial" charset="0"/>
              <a:buChar char="•"/>
              <a:defRPr sz="1800" kern="1200">
                <a:solidFill>
                  <a:srgbClr val="2B3062"/>
                </a:solidFill>
                <a:latin typeface="Segoe UI"/>
                <a:ea typeface="+mn-ea"/>
                <a:cs typeface="Segoe UI"/>
              </a:defRPr>
            </a:lvl3pPr>
            <a:lvl4pPr marL="1598493" indent="-226870" algn="l" defTabSz="913723" rtl="0" eaLnBrk="1" fontAlgn="base" hangingPunct="1">
              <a:spcBef>
                <a:spcPct val="20000"/>
              </a:spcBef>
              <a:spcAft>
                <a:spcPct val="0"/>
              </a:spcAft>
              <a:buFont typeface="Arial" charset="0"/>
              <a:buChar char="–"/>
              <a:defRPr sz="1800" kern="1200">
                <a:solidFill>
                  <a:srgbClr val="2B3062"/>
                </a:solidFill>
                <a:latin typeface="Segoe UI"/>
                <a:ea typeface="+mn-ea"/>
                <a:cs typeface="Segoe UI"/>
              </a:defRPr>
            </a:lvl4pPr>
            <a:lvl5pPr marL="2056395" indent="-226870" algn="l" defTabSz="913723" rtl="0" eaLnBrk="1" fontAlgn="base" hangingPunct="1">
              <a:spcBef>
                <a:spcPct val="20000"/>
              </a:spcBef>
              <a:spcAft>
                <a:spcPct val="0"/>
              </a:spcAft>
              <a:buFont typeface="Arial" charset="0"/>
              <a:buChar char="»"/>
              <a:defRPr sz="1800" kern="1200">
                <a:solidFill>
                  <a:srgbClr val="2B3062"/>
                </a:solidFill>
                <a:latin typeface="Segoe UI"/>
                <a:ea typeface="+mn-ea"/>
                <a:cs typeface="Segoe UI"/>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2238" indent="-114300">
              <a:spcBef>
                <a:spcPts val="434"/>
              </a:spcBef>
              <a:buNone/>
            </a:pPr>
            <a:r>
              <a:rPr lang="en-US" sz="800" spc="-10" dirty="0">
                <a:solidFill>
                  <a:schemeClr val="accent5"/>
                </a:solidFill>
                <a:cs typeface="Century Gothic"/>
              </a:rPr>
              <a:t>5	</a:t>
            </a:r>
            <a:r>
              <a:rPr lang="en-US" sz="800" spc="-10" dirty="0">
                <a:solidFill>
                  <a:srgbClr val="75787B"/>
                </a:solidFill>
                <a:latin typeface="Segoe UI"/>
                <a:cs typeface="Segoe UI"/>
              </a:rPr>
              <a:t>Economic Policy Institute, 2023.</a:t>
            </a:r>
            <a:endParaRPr lang="en-US" sz="800" spc="-10" dirty="0">
              <a:latin typeface="Segoe UI"/>
              <a:cs typeface="Segoe UI"/>
            </a:endParaRPr>
          </a:p>
          <a:p>
            <a:pPr marL="122238" indent="-114300">
              <a:spcBef>
                <a:spcPts val="434"/>
              </a:spcBef>
              <a:buNone/>
            </a:pPr>
            <a:r>
              <a:rPr lang="en-US" sz="800" spc="-10" dirty="0">
                <a:solidFill>
                  <a:srgbClr val="75787B"/>
                </a:solidFill>
              </a:rPr>
              <a:t>6	</a:t>
            </a:r>
            <a:r>
              <a:rPr lang="en-US" sz="800" spc="-10" dirty="0">
                <a:solidFill>
                  <a:srgbClr val="75787B"/>
                </a:solidFill>
                <a:latin typeface="Segoe UI"/>
                <a:cs typeface="Segoe UI"/>
              </a:rPr>
              <a:t>“Caregiver Statistics: A Data Portrait of Family Caregiving,” December 2022. https://aplaceformom.com/caregiver-resources/articles/caregiver-statistics</a:t>
            </a:r>
            <a:endParaRPr lang="en-US" sz="800" spc="-10" dirty="0">
              <a:latin typeface="Segoe UI"/>
              <a:cs typeface="Segoe UI"/>
            </a:endParaRPr>
          </a:p>
          <a:p>
            <a:pPr marL="122238" indent="-114300">
              <a:spcBef>
                <a:spcPts val="400"/>
              </a:spcBef>
              <a:buSzPct val="94000"/>
              <a:buNone/>
            </a:pPr>
            <a:r>
              <a:rPr lang="en-US" sz="800" spc="-10" dirty="0">
                <a:solidFill>
                  <a:schemeClr val="accent5"/>
                </a:solidFill>
                <a:cs typeface="Century Gothic"/>
              </a:rPr>
              <a:t>7	</a:t>
            </a:r>
            <a:r>
              <a:rPr lang="en-US" sz="800" spc="-10" dirty="0">
                <a:solidFill>
                  <a:srgbClr val="75787B"/>
                </a:solidFill>
                <a:latin typeface="Segoe UI"/>
                <a:cs typeface="Segoe UI"/>
              </a:rPr>
              <a:t>“25 Insightful Nursing Home Statistics 2023: Residents, Locations and Long-term Care.” March 20, 2023. zippia.com/advice/nursing-home-statistics </a:t>
            </a:r>
            <a:endParaRPr lang="en-US" sz="800" spc="-10" dirty="0">
              <a:solidFill>
                <a:schemeClr val="accent5"/>
              </a:solidFill>
              <a:cs typeface="Century Gothic"/>
            </a:endParaRPr>
          </a:p>
        </p:txBody>
      </p:sp>
      <p:pic>
        <p:nvPicPr>
          <p:cNvPr id="11" name="Picture Placeholder 10" descr="A picture containing person, table, dish, dining table&#10;&#10;Description automatically generated">
            <a:extLst>
              <a:ext uri="{FF2B5EF4-FFF2-40B4-BE49-F238E27FC236}">
                <a16:creationId xmlns:a16="http://schemas.microsoft.com/office/drawing/2014/main" id="{1A773639-2A26-C862-2B25-3D6D25BBDC16}"/>
              </a:ext>
            </a:extLst>
          </p:cNvPr>
          <p:cNvPicPr>
            <a:picLocks noGrp="1" noChangeAspect="1"/>
          </p:cNvPicPr>
          <p:nvPr>
            <p:ph type="pic" sz="quarter" idx="23"/>
          </p:nvPr>
        </p:nvPicPr>
        <p:blipFill>
          <a:blip r:embed="rId6"/>
          <a:srcRect l="214" r="214"/>
          <a:stretch>
            <a:fillRect/>
          </a:stretch>
        </p:blipFill>
        <p:spPr/>
      </p:pic>
    </p:spTree>
    <p:extLst>
      <p:ext uri="{BB962C8B-B14F-4D97-AF65-F5344CB8AC3E}">
        <p14:creationId xmlns:p14="http://schemas.microsoft.com/office/powerpoint/2010/main" val="422850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28E969-9E6C-E554-78F3-22A0D3B29F73}"/>
              </a:ext>
            </a:extLst>
          </p:cNvPr>
          <p:cNvSpPr>
            <a:spLocks noGrp="1"/>
          </p:cNvSpPr>
          <p:nvPr>
            <p:ph type="subTitle" idx="1"/>
          </p:nvPr>
        </p:nvSpPr>
        <p:spPr>
          <a:xfrm>
            <a:off x="332853" y="2674541"/>
            <a:ext cx="5610748" cy="1175058"/>
          </a:xfrm>
        </p:spPr>
        <p:txBody>
          <a:bodyPr/>
          <a:lstStyle/>
          <a:p>
            <a:r>
              <a:rPr lang="en-US" sz="6000" dirty="0"/>
              <a:t>Acknowledge</a:t>
            </a:r>
          </a:p>
        </p:txBody>
      </p:sp>
      <p:sp>
        <p:nvSpPr>
          <p:cNvPr id="6" name="Slide Number Placeholder 1">
            <a:extLst>
              <a:ext uri="{FF2B5EF4-FFF2-40B4-BE49-F238E27FC236}">
                <a16:creationId xmlns:a16="http://schemas.microsoft.com/office/drawing/2014/main" id="{90C25FC1-4CF6-FC5C-9B82-F4C715653181}"/>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60" b="1" i="0" u="none" strike="noStrike" kern="1200" cap="none" spc="0" normalizeH="0" baseline="0" noProof="0" dirty="0">
              <a:ln>
                <a:noFill/>
              </a:ln>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2">
            <a:extLst>
              <a:ext uri="{FF2B5EF4-FFF2-40B4-BE49-F238E27FC236}">
                <a16:creationId xmlns:a16="http://schemas.microsoft.com/office/drawing/2014/main" id="{30B83E75-5D0C-EC9D-1270-CCAA5996CFE2}"/>
              </a:ext>
            </a:extLst>
          </p:cNvPr>
          <p:cNvSpPr>
            <a:spLocks noGrp="1"/>
          </p:cNvSpPr>
          <p:nvPr>
            <p:ph type="ftr" sz="quarter" idx="3"/>
          </p:nvPr>
        </p:nvSpPr>
        <p:spPr>
          <a:xfrm>
            <a:off x="8945879" y="7620312"/>
            <a:ext cx="4937760" cy="218918"/>
          </a:xfrm>
        </p:spPr>
        <p:txBody>
          <a:bodyPr/>
          <a:lstStyle/>
          <a:p>
            <a:pPr fontAlgn="auto">
              <a:spcBef>
                <a:spcPts val="0"/>
              </a:spcBef>
              <a:spcAft>
                <a:spcPts val="0"/>
              </a:spcAft>
            </a:pPr>
            <a:r>
              <a:rPr lang="en-US" dirty="0"/>
              <a:t>Taking control of your financial future — Month 00, 2023</a:t>
            </a:r>
          </a:p>
        </p:txBody>
      </p:sp>
      <p:sp>
        <p:nvSpPr>
          <p:cNvPr id="18" name="Title 3">
            <a:extLst>
              <a:ext uri="{FF2B5EF4-FFF2-40B4-BE49-F238E27FC236}">
                <a16:creationId xmlns:a16="http://schemas.microsoft.com/office/drawing/2014/main" id="{55A392BA-8407-4AE9-0BCD-D5FCDDB12D8B}"/>
              </a:ext>
            </a:extLst>
          </p:cNvPr>
          <p:cNvSpPr>
            <a:spLocks noGrp="1"/>
          </p:cNvSpPr>
          <p:nvPr>
            <p:ph type="ctrTitle"/>
          </p:nvPr>
        </p:nvSpPr>
        <p:spPr>
          <a:xfrm>
            <a:off x="260593" y="78059"/>
            <a:ext cx="2443795" cy="2286000"/>
          </a:xfrm>
        </p:spPr>
        <p:txBody>
          <a:bodyPr/>
          <a:lstStyle/>
          <a:p>
            <a:r>
              <a:rPr lang="en-US" dirty="0">
                <a:latin typeface="Segoe UI" panose="020B0502040204020203" pitchFamily="34" charset="0"/>
                <a:sym typeface="Segoe UI" panose="020B0502040204020203" pitchFamily="34" charset="0"/>
              </a:rPr>
              <a:t>2</a:t>
            </a:r>
          </a:p>
        </p:txBody>
      </p:sp>
    </p:spTree>
    <p:extLst>
      <p:ext uri="{BB962C8B-B14F-4D97-AF65-F5344CB8AC3E}">
        <p14:creationId xmlns:p14="http://schemas.microsoft.com/office/powerpoint/2010/main" val="65031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1" y="2290362"/>
            <a:ext cx="13716344" cy="313948"/>
          </a:xfrm>
          <a:custGeom>
            <a:avLst/>
            <a:gdLst/>
            <a:ahLst/>
            <a:cxnLst/>
            <a:rect l="l" t="t" r="r" b="b"/>
            <a:pathLst>
              <a:path w="6764655">
                <a:moveTo>
                  <a:pt x="0" y="0"/>
                </a:moveTo>
                <a:lnTo>
                  <a:pt x="6764435" y="1"/>
                </a:lnTo>
              </a:path>
            </a:pathLst>
          </a:custGeom>
          <a:ln w="6350">
            <a:solidFill>
              <a:srgbClr val="002677"/>
            </a:solidFill>
          </a:ln>
        </p:spPr>
        <p:txBody>
          <a:bodyPr wrap="square" lIns="0" tIns="0" rIns="0" bIns="0" rtlCol="0"/>
          <a:lstStyle/>
          <a:p>
            <a:endParaRPr/>
          </a:p>
        </p:txBody>
      </p:sp>
      <p:sp>
        <p:nvSpPr>
          <p:cNvPr id="4" name="object 4"/>
          <p:cNvSpPr/>
          <p:nvPr/>
        </p:nvSpPr>
        <p:spPr>
          <a:xfrm>
            <a:off x="3429000" y="3628625"/>
            <a:ext cx="2286000" cy="2286000"/>
          </a:xfrm>
          <a:custGeom>
            <a:avLst/>
            <a:gdLst/>
            <a:ahLst/>
            <a:cxnLst/>
            <a:rect l="l" t="t" r="r" b="b"/>
            <a:pathLst>
              <a:path w="2710815" h="2710815">
                <a:moveTo>
                  <a:pt x="1355222" y="0"/>
                </a:moveTo>
                <a:lnTo>
                  <a:pt x="1306614" y="855"/>
                </a:lnTo>
                <a:lnTo>
                  <a:pt x="1258437" y="3402"/>
                </a:lnTo>
                <a:lnTo>
                  <a:pt x="1210719" y="7613"/>
                </a:lnTo>
                <a:lnTo>
                  <a:pt x="1163489" y="13458"/>
                </a:lnTo>
                <a:lnTo>
                  <a:pt x="1116776" y="20908"/>
                </a:lnTo>
                <a:lnTo>
                  <a:pt x="1070608" y="29936"/>
                </a:lnTo>
                <a:lnTo>
                  <a:pt x="1025013" y="40512"/>
                </a:lnTo>
                <a:lnTo>
                  <a:pt x="980021" y="52609"/>
                </a:lnTo>
                <a:lnTo>
                  <a:pt x="935661" y="66196"/>
                </a:lnTo>
                <a:lnTo>
                  <a:pt x="891960" y="81246"/>
                </a:lnTo>
                <a:lnTo>
                  <a:pt x="848947" y="97729"/>
                </a:lnTo>
                <a:lnTo>
                  <a:pt x="806652" y="115618"/>
                </a:lnTo>
                <a:lnTo>
                  <a:pt x="765102" y="134883"/>
                </a:lnTo>
                <a:lnTo>
                  <a:pt x="724327" y="155496"/>
                </a:lnTo>
                <a:lnTo>
                  <a:pt x="684356" y="177428"/>
                </a:lnTo>
                <a:lnTo>
                  <a:pt x="645216" y="200651"/>
                </a:lnTo>
                <a:lnTo>
                  <a:pt x="606936" y="225135"/>
                </a:lnTo>
                <a:lnTo>
                  <a:pt x="569546" y="250853"/>
                </a:lnTo>
                <a:lnTo>
                  <a:pt x="533073" y="277775"/>
                </a:lnTo>
                <a:lnTo>
                  <a:pt x="497547" y="305873"/>
                </a:lnTo>
                <a:lnTo>
                  <a:pt x="462997" y="335118"/>
                </a:lnTo>
                <a:lnTo>
                  <a:pt x="429450" y="365482"/>
                </a:lnTo>
                <a:lnTo>
                  <a:pt x="396935" y="396935"/>
                </a:lnTo>
                <a:lnTo>
                  <a:pt x="365482" y="429450"/>
                </a:lnTo>
                <a:lnTo>
                  <a:pt x="335118" y="462997"/>
                </a:lnTo>
                <a:lnTo>
                  <a:pt x="305873" y="497548"/>
                </a:lnTo>
                <a:lnTo>
                  <a:pt x="277775" y="533074"/>
                </a:lnTo>
                <a:lnTo>
                  <a:pt x="250853" y="569546"/>
                </a:lnTo>
                <a:lnTo>
                  <a:pt x="225135" y="606937"/>
                </a:lnTo>
                <a:lnTo>
                  <a:pt x="200651" y="645216"/>
                </a:lnTo>
                <a:lnTo>
                  <a:pt x="177428" y="684356"/>
                </a:lnTo>
                <a:lnTo>
                  <a:pt x="155496" y="724328"/>
                </a:lnTo>
                <a:lnTo>
                  <a:pt x="134883" y="765103"/>
                </a:lnTo>
                <a:lnTo>
                  <a:pt x="115618" y="806652"/>
                </a:lnTo>
                <a:lnTo>
                  <a:pt x="97729" y="848948"/>
                </a:lnTo>
                <a:lnTo>
                  <a:pt x="81246" y="891960"/>
                </a:lnTo>
                <a:lnTo>
                  <a:pt x="66196" y="935661"/>
                </a:lnTo>
                <a:lnTo>
                  <a:pt x="52609" y="980022"/>
                </a:lnTo>
                <a:lnTo>
                  <a:pt x="40512" y="1025014"/>
                </a:lnTo>
                <a:lnTo>
                  <a:pt x="29936" y="1070609"/>
                </a:lnTo>
                <a:lnTo>
                  <a:pt x="20908" y="1116777"/>
                </a:lnTo>
                <a:lnTo>
                  <a:pt x="13458" y="1163490"/>
                </a:lnTo>
                <a:lnTo>
                  <a:pt x="7613" y="1210720"/>
                </a:lnTo>
                <a:lnTo>
                  <a:pt x="3402" y="1258438"/>
                </a:lnTo>
                <a:lnTo>
                  <a:pt x="855" y="1306615"/>
                </a:lnTo>
                <a:lnTo>
                  <a:pt x="0" y="1355223"/>
                </a:lnTo>
                <a:lnTo>
                  <a:pt x="855" y="1403830"/>
                </a:lnTo>
                <a:lnTo>
                  <a:pt x="3402" y="1452007"/>
                </a:lnTo>
                <a:lnTo>
                  <a:pt x="7613" y="1499725"/>
                </a:lnTo>
                <a:lnTo>
                  <a:pt x="13458" y="1546955"/>
                </a:lnTo>
                <a:lnTo>
                  <a:pt x="20908" y="1593668"/>
                </a:lnTo>
                <a:lnTo>
                  <a:pt x="29936" y="1639837"/>
                </a:lnTo>
                <a:lnTo>
                  <a:pt x="40512" y="1685431"/>
                </a:lnTo>
                <a:lnTo>
                  <a:pt x="52609" y="1730423"/>
                </a:lnTo>
                <a:lnTo>
                  <a:pt x="66196" y="1774784"/>
                </a:lnTo>
                <a:lnTo>
                  <a:pt x="81246" y="1818485"/>
                </a:lnTo>
                <a:lnTo>
                  <a:pt x="97729" y="1861497"/>
                </a:lnTo>
                <a:lnTo>
                  <a:pt x="115618" y="1903793"/>
                </a:lnTo>
                <a:lnTo>
                  <a:pt x="134883" y="1945342"/>
                </a:lnTo>
                <a:lnTo>
                  <a:pt x="155496" y="1986117"/>
                </a:lnTo>
                <a:lnTo>
                  <a:pt x="177428" y="2026089"/>
                </a:lnTo>
                <a:lnTo>
                  <a:pt x="200651" y="2065229"/>
                </a:lnTo>
                <a:lnTo>
                  <a:pt x="225135" y="2103508"/>
                </a:lnTo>
                <a:lnTo>
                  <a:pt x="250853" y="2140899"/>
                </a:lnTo>
                <a:lnTo>
                  <a:pt x="277775" y="2177371"/>
                </a:lnTo>
                <a:lnTo>
                  <a:pt x="305873" y="2212897"/>
                </a:lnTo>
                <a:lnTo>
                  <a:pt x="335118" y="2247448"/>
                </a:lnTo>
                <a:lnTo>
                  <a:pt x="365482" y="2280995"/>
                </a:lnTo>
                <a:lnTo>
                  <a:pt x="396935" y="2313509"/>
                </a:lnTo>
                <a:lnTo>
                  <a:pt x="429450" y="2344963"/>
                </a:lnTo>
                <a:lnTo>
                  <a:pt x="462997" y="2375326"/>
                </a:lnTo>
                <a:lnTo>
                  <a:pt x="497547" y="2404571"/>
                </a:lnTo>
                <a:lnTo>
                  <a:pt x="533073" y="2432669"/>
                </a:lnTo>
                <a:lnTo>
                  <a:pt x="569546" y="2459591"/>
                </a:lnTo>
                <a:lnTo>
                  <a:pt x="606936" y="2485309"/>
                </a:lnTo>
                <a:lnTo>
                  <a:pt x="645216" y="2509794"/>
                </a:lnTo>
                <a:lnTo>
                  <a:pt x="684356" y="2533016"/>
                </a:lnTo>
                <a:lnTo>
                  <a:pt x="724327" y="2554948"/>
                </a:lnTo>
                <a:lnTo>
                  <a:pt x="765102" y="2575561"/>
                </a:lnTo>
                <a:lnTo>
                  <a:pt x="806652" y="2594827"/>
                </a:lnTo>
                <a:lnTo>
                  <a:pt x="848947" y="2612715"/>
                </a:lnTo>
                <a:lnTo>
                  <a:pt x="891960" y="2629199"/>
                </a:lnTo>
                <a:lnTo>
                  <a:pt x="935661" y="2644249"/>
                </a:lnTo>
                <a:lnTo>
                  <a:pt x="980021" y="2657836"/>
                </a:lnTo>
                <a:lnTo>
                  <a:pt x="1025013" y="2669932"/>
                </a:lnTo>
                <a:lnTo>
                  <a:pt x="1070608" y="2680508"/>
                </a:lnTo>
                <a:lnTo>
                  <a:pt x="1116776" y="2689536"/>
                </a:lnTo>
                <a:lnTo>
                  <a:pt x="1163489" y="2696987"/>
                </a:lnTo>
                <a:lnTo>
                  <a:pt x="1210719" y="2702832"/>
                </a:lnTo>
                <a:lnTo>
                  <a:pt x="1258437" y="2707042"/>
                </a:lnTo>
                <a:lnTo>
                  <a:pt x="1306614" y="2709589"/>
                </a:lnTo>
                <a:lnTo>
                  <a:pt x="1355222" y="2710445"/>
                </a:lnTo>
                <a:lnTo>
                  <a:pt x="1403829" y="2709589"/>
                </a:lnTo>
                <a:lnTo>
                  <a:pt x="1452006" y="2707042"/>
                </a:lnTo>
                <a:lnTo>
                  <a:pt x="1499724" y="2702832"/>
                </a:lnTo>
                <a:lnTo>
                  <a:pt x="1546954" y="2696987"/>
                </a:lnTo>
                <a:lnTo>
                  <a:pt x="1593667" y="2689536"/>
                </a:lnTo>
                <a:lnTo>
                  <a:pt x="1639836" y="2680508"/>
                </a:lnTo>
                <a:lnTo>
                  <a:pt x="1685430" y="2669932"/>
                </a:lnTo>
                <a:lnTo>
                  <a:pt x="1730422" y="2657836"/>
                </a:lnTo>
                <a:lnTo>
                  <a:pt x="1774783" y="2644249"/>
                </a:lnTo>
                <a:lnTo>
                  <a:pt x="1818484" y="2629199"/>
                </a:lnTo>
                <a:lnTo>
                  <a:pt x="1861497" y="2612715"/>
                </a:lnTo>
                <a:lnTo>
                  <a:pt x="1903792" y="2594827"/>
                </a:lnTo>
                <a:lnTo>
                  <a:pt x="1945341" y="2575561"/>
                </a:lnTo>
                <a:lnTo>
                  <a:pt x="1986117" y="2554948"/>
                </a:lnTo>
                <a:lnTo>
                  <a:pt x="2026088" y="2533016"/>
                </a:lnTo>
                <a:lnTo>
                  <a:pt x="2065228" y="2509794"/>
                </a:lnTo>
                <a:lnTo>
                  <a:pt x="2103508" y="2485309"/>
                </a:lnTo>
                <a:lnTo>
                  <a:pt x="2140898" y="2459591"/>
                </a:lnTo>
                <a:lnTo>
                  <a:pt x="2177371" y="2432669"/>
                </a:lnTo>
                <a:lnTo>
                  <a:pt x="2212897" y="2404571"/>
                </a:lnTo>
                <a:lnTo>
                  <a:pt x="2247448" y="2375326"/>
                </a:lnTo>
                <a:lnTo>
                  <a:pt x="2280995" y="2344963"/>
                </a:lnTo>
                <a:lnTo>
                  <a:pt x="2313509" y="2313509"/>
                </a:lnTo>
                <a:lnTo>
                  <a:pt x="2344963" y="2280995"/>
                </a:lnTo>
                <a:lnTo>
                  <a:pt x="2375326" y="2247448"/>
                </a:lnTo>
                <a:lnTo>
                  <a:pt x="2404571" y="2212897"/>
                </a:lnTo>
                <a:lnTo>
                  <a:pt x="2432669" y="2177371"/>
                </a:lnTo>
                <a:lnTo>
                  <a:pt x="2459591" y="2140899"/>
                </a:lnTo>
                <a:lnTo>
                  <a:pt x="2485309" y="2103508"/>
                </a:lnTo>
                <a:lnTo>
                  <a:pt x="2509794" y="2065229"/>
                </a:lnTo>
                <a:lnTo>
                  <a:pt x="2533016" y="2026089"/>
                </a:lnTo>
                <a:lnTo>
                  <a:pt x="2554948" y="1986117"/>
                </a:lnTo>
                <a:lnTo>
                  <a:pt x="2575561" y="1945342"/>
                </a:lnTo>
                <a:lnTo>
                  <a:pt x="2594827" y="1903793"/>
                </a:lnTo>
                <a:lnTo>
                  <a:pt x="2612715" y="1861497"/>
                </a:lnTo>
                <a:lnTo>
                  <a:pt x="2629199" y="1818485"/>
                </a:lnTo>
                <a:lnTo>
                  <a:pt x="2644249" y="1774784"/>
                </a:lnTo>
                <a:lnTo>
                  <a:pt x="2657836" y="1730423"/>
                </a:lnTo>
                <a:lnTo>
                  <a:pt x="2669932" y="1685431"/>
                </a:lnTo>
                <a:lnTo>
                  <a:pt x="2680508" y="1639837"/>
                </a:lnTo>
                <a:lnTo>
                  <a:pt x="2689536" y="1593668"/>
                </a:lnTo>
                <a:lnTo>
                  <a:pt x="2696987" y="1546955"/>
                </a:lnTo>
                <a:lnTo>
                  <a:pt x="2702832" y="1499725"/>
                </a:lnTo>
                <a:lnTo>
                  <a:pt x="2707042" y="1452007"/>
                </a:lnTo>
                <a:lnTo>
                  <a:pt x="2709589" y="1403830"/>
                </a:lnTo>
                <a:lnTo>
                  <a:pt x="2710445" y="1355223"/>
                </a:lnTo>
                <a:lnTo>
                  <a:pt x="2709589" y="1306615"/>
                </a:lnTo>
                <a:lnTo>
                  <a:pt x="2707042" y="1258438"/>
                </a:lnTo>
                <a:lnTo>
                  <a:pt x="2702832" y="1210720"/>
                </a:lnTo>
                <a:lnTo>
                  <a:pt x="2696987" y="1163490"/>
                </a:lnTo>
                <a:lnTo>
                  <a:pt x="2689536" y="1116777"/>
                </a:lnTo>
                <a:lnTo>
                  <a:pt x="2680508" y="1070609"/>
                </a:lnTo>
                <a:lnTo>
                  <a:pt x="2669932" y="1025014"/>
                </a:lnTo>
                <a:lnTo>
                  <a:pt x="2657836" y="980022"/>
                </a:lnTo>
                <a:lnTo>
                  <a:pt x="2644249" y="935661"/>
                </a:lnTo>
                <a:lnTo>
                  <a:pt x="2629199" y="891960"/>
                </a:lnTo>
                <a:lnTo>
                  <a:pt x="2612715" y="848948"/>
                </a:lnTo>
                <a:lnTo>
                  <a:pt x="2594827" y="806652"/>
                </a:lnTo>
                <a:lnTo>
                  <a:pt x="2575561" y="765103"/>
                </a:lnTo>
                <a:lnTo>
                  <a:pt x="2554948" y="724328"/>
                </a:lnTo>
                <a:lnTo>
                  <a:pt x="2533016" y="684356"/>
                </a:lnTo>
                <a:lnTo>
                  <a:pt x="2509794" y="645216"/>
                </a:lnTo>
                <a:lnTo>
                  <a:pt x="2485309" y="606937"/>
                </a:lnTo>
                <a:lnTo>
                  <a:pt x="2459591" y="569546"/>
                </a:lnTo>
                <a:lnTo>
                  <a:pt x="2432669" y="533074"/>
                </a:lnTo>
                <a:lnTo>
                  <a:pt x="2404571" y="497548"/>
                </a:lnTo>
                <a:lnTo>
                  <a:pt x="2375326" y="462997"/>
                </a:lnTo>
                <a:lnTo>
                  <a:pt x="2344963" y="429450"/>
                </a:lnTo>
                <a:lnTo>
                  <a:pt x="2313509" y="396935"/>
                </a:lnTo>
                <a:lnTo>
                  <a:pt x="2280995" y="365482"/>
                </a:lnTo>
                <a:lnTo>
                  <a:pt x="2247448" y="335118"/>
                </a:lnTo>
                <a:lnTo>
                  <a:pt x="2212897" y="305873"/>
                </a:lnTo>
                <a:lnTo>
                  <a:pt x="2177371" y="277775"/>
                </a:lnTo>
                <a:lnTo>
                  <a:pt x="2140898" y="250853"/>
                </a:lnTo>
                <a:lnTo>
                  <a:pt x="2103508" y="225135"/>
                </a:lnTo>
                <a:lnTo>
                  <a:pt x="2065228" y="200651"/>
                </a:lnTo>
                <a:lnTo>
                  <a:pt x="2026088" y="177428"/>
                </a:lnTo>
                <a:lnTo>
                  <a:pt x="1986117" y="155496"/>
                </a:lnTo>
                <a:lnTo>
                  <a:pt x="1945341" y="134883"/>
                </a:lnTo>
                <a:lnTo>
                  <a:pt x="1903792" y="115618"/>
                </a:lnTo>
                <a:lnTo>
                  <a:pt x="1861497" y="97729"/>
                </a:lnTo>
                <a:lnTo>
                  <a:pt x="1818484" y="81246"/>
                </a:lnTo>
                <a:lnTo>
                  <a:pt x="1774783" y="66196"/>
                </a:lnTo>
                <a:lnTo>
                  <a:pt x="1730422" y="52609"/>
                </a:lnTo>
                <a:lnTo>
                  <a:pt x="1685430" y="40512"/>
                </a:lnTo>
                <a:lnTo>
                  <a:pt x="1639836" y="29936"/>
                </a:lnTo>
                <a:lnTo>
                  <a:pt x="1593667" y="20908"/>
                </a:lnTo>
                <a:lnTo>
                  <a:pt x="1546954" y="13458"/>
                </a:lnTo>
                <a:lnTo>
                  <a:pt x="1499724" y="7613"/>
                </a:lnTo>
                <a:lnTo>
                  <a:pt x="1452006" y="3402"/>
                </a:lnTo>
                <a:lnTo>
                  <a:pt x="1403829" y="855"/>
                </a:lnTo>
                <a:lnTo>
                  <a:pt x="1355222" y="0"/>
                </a:lnTo>
                <a:close/>
              </a:path>
            </a:pathLst>
          </a:custGeom>
          <a:solidFill>
            <a:schemeClr val="accent1"/>
          </a:solidFill>
        </p:spPr>
        <p:txBody>
          <a:bodyPr wrap="square" lIns="0" tIns="0" rIns="0" bIns="0" rtlCol="0"/>
          <a:lstStyle/>
          <a:p>
            <a:endParaRPr/>
          </a:p>
        </p:txBody>
      </p:sp>
      <p:sp>
        <p:nvSpPr>
          <p:cNvPr id="5" name="object 5"/>
          <p:cNvSpPr txBox="1">
            <a:spLocks noGrp="1"/>
          </p:cNvSpPr>
          <p:nvPr>
            <p:ph type="title"/>
          </p:nvPr>
        </p:nvSpPr>
        <p:spPr>
          <a:xfrm>
            <a:off x="420883" y="341376"/>
            <a:ext cx="8890635" cy="558800"/>
          </a:xfrm>
          <a:prstGeom prst="rect">
            <a:avLst/>
          </a:prstGeom>
        </p:spPr>
        <p:txBody>
          <a:bodyPr vert="horz" wrap="square" lIns="0" tIns="12700" rIns="0" bIns="0" rtlCol="0">
            <a:spAutoFit/>
          </a:bodyPr>
          <a:lstStyle/>
          <a:p>
            <a:pPr marL="12700">
              <a:lnSpc>
                <a:spcPct val="100000"/>
              </a:lnSpc>
              <a:spcBef>
                <a:spcPts val="100"/>
              </a:spcBef>
            </a:pPr>
            <a:r>
              <a:rPr lang="en-US" sz="3500" dirty="0">
                <a:solidFill>
                  <a:srgbClr val="002677"/>
                </a:solidFill>
              </a:rPr>
              <a:t>Changing times</a:t>
            </a:r>
            <a:endParaRPr sz="3500" dirty="0"/>
          </a:p>
        </p:txBody>
      </p:sp>
      <p:sp>
        <p:nvSpPr>
          <p:cNvPr id="7" name="object 7"/>
          <p:cNvSpPr txBox="1"/>
          <p:nvPr/>
        </p:nvSpPr>
        <p:spPr>
          <a:xfrm>
            <a:off x="453478" y="2356909"/>
            <a:ext cx="13720067" cy="334707"/>
          </a:xfrm>
          <a:prstGeom prst="rect">
            <a:avLst/>
          </a:prstGeom>
        </p:spPr>
        <p:txBody>
          <a:bodyPr vert="horz" wrap="square" lIns="0" tIns="26670" rIns="0" bIns="0" rtlCol="0">
            <a:spAutoFit/>
          </a:bodyPr>
          <a:lstStyle/>
          <a:p>
            <a:pPr marL="38100" marR="30480" algn="ctr"/>
            <a:r>
              <a:rPr lang="en-US" sz="2000" b="1" dirty="0">
                <a:solidFill>
                  <a:srgbClr val="002577"/>
                </a:solidFill>
                <a:latin typeface="Segoe UI"/>
                <a:cs typeface="Segoe UI"/>
              </a:rPr>
              <a:t>From fully leveraged to living below your means</a:t>
            </a:r>
            <a:endParaRPr sz="2000" baseline="32000" dirty="0">
              <a:latin typeface="Segoe UI"/>
              <a:cs typeface="Segoe UI"/>
            </a:endParaRPr>
          </a:p>
        </p:txBody>
      </p:sp>
      <p:sp>
        <p:nvSpPr>
          <p:cNvPr id="12" name="object 12"/>
          <p:cNvSpPr txBox="1">
            <a:spLocks noGrp="1"/>
          </p:cNvSpPr>
          <p:nvPr>
            <p:ph type="ftr" sz="quarter" idx="5"/>
          </p:nvPr>
        </p:nvSpPr>
        <p:spPr>
          <a:xfrm>
            <a:off x="9653894" y="7616558"/>
            <a:ext cx="4154805"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80"/>
              </a:spcBef>
            </a:pPr>
            <a:r>
              <a:rPr lang="en-US" spc="-20"/>
              <a:t>Helping </a:t>
            </a:r>
            <a:r>
              <a:rPr lang="en-US" spc="-25"/>
              <a:t>women </a:t>
            </a:r>
            <a:r>
              <a:rPr lang="en-US" spc="-20"/>
              <a:t>save for </a:t>
            </a:r>
            <a:r>
              <a:rPr lang="en-US"/>
              <a:t>a </a:t>
            </a:r>
            <a:r>
              <a:rPr lang="en-US" spc="-20"/>
              <a:t>long </a:t>
            </a:r>
            <a:r>
              <a:rPr lang="en-US" spc="-25"/>
              <a:t>and </a:t>
            </a:r>
            <a:r>
              <a:rPr lang="en-US" spc="-20"/>
              <a:t>secure retirement </a:t>
            </a:r>
            <a:r>
              <a:rPr lang="en-US">
                <a:latin typeface="Arial"/>
                <a:cs typeface="Arial"/>
              </a:rPr>
              <a:t>–</a:t>
            </a:r>
            <a:r>
              <a:rPr lang="en-US" spc="-190">
                <a:latin typeface="Arial"/>
                <a:cs typeface="Arial"/>
              </a:rPr>
              <a:t> </a:t>
            </a:r>
            <a:r>
              <a:rPr lang="en-US" spc="-25"/>
              <a:t>Month </a:t>
            </a:r>
            <a:r>
              <a:rPr lang="en-US" spc="-20"/>
              <a:t>00, </a:t>
            </a:r>
            <a:r>
              <a:rPr lang="en-US" spc="-25"/>
              <a:t>2020</a:t>
            </a:r>
            <a:endParaRPr spc="-25" dirty="0"/>
          </a:p>
        </p:txBody>
      </p:sp>
      <p:sp>
        <p:nvSpPr>
          <p:cNvPr id="13" name="object 13"/>
          <p:cNvSpPr txBox="1">
            <a:spLocks noGrp="1"/>
          </p:cNvSpPr>
          <p:nvPr>
            <p:ph type="sldNum" sz="quarter" idx="7"/>
          </p:nvPr>
        </p:nvSpPr>
        <p:spPr>
          <a:xfrm>
            <a:off x="13991412" y="7622654"/>
            <a:ext cx="219709"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mtClean="0"/>
              <a:pPr marL="38100">
                <a:lnSpc>
                  <a:spcPct val="100000"/>
                </a:lnSpc>
                <a:spcBef>
                  <a:spcPts val="180"/>
                </a:spcBef>
              </a:pPr>
              <a:t>8</a:t>
            </a:fld>
            <a:endParaRPr dirty="0"/>
          </a:p>
        </p:txBody>
      </p:sp>
      <p:sp>
        <p:nvSpPr>
          <p:cNvPr id="16" name="object 4">
            <a:extLst>
              <a:ext uri="{FF2B5EF4-FFF2-40B4-BE49-F238E27FC236}">
                <a16:creationId xmlns:a16="http://schemas.microsoft.com/office/drawing/2014/main" id="{AA4E6CFB-6C82-52B9-864E-43B6DE10D433}"/>
              </a:ext>
            </a:extLst>
          </p:cNvPr>
          <p:cNvSpPr/>
          <p:nvPr/>
        </p:nvSpPr>
        <p:spPr>
          <a:xfrm>
            <a:off x="8915400" y="3628625"/>
            <a:ext cx="2286000" cy="2286000"/>
          </a:xfrm>
          <a:custGeom>
            <a:avLst/>
            <a:gdLst/>
            <a:ahLst/>
            <a:cxnLst/>
            <a:rect l="l" t="t" r="r" b="b"/>
            <a:pathLst>
              <a:path w="2710815" h="2710815">
                <a:moveTo>
                  <a:pt x="1355222" y="0"/>
                </a:moveTo>
                <a:lnTo>
                  <a:pt x="1306614" y="855"/>
                </a:lnTo>
                <a:lnTo>
                  <a:pt x="1258437" y="3402"/>
                </a:lnTo>
                <a:lnTo>
                  <a:pt x="1210719" y="7613"/>
                </a:lnTo>
                <a:lnTo>
                  <a:pt x="1163489" y="13458"/>
                </a:lnTo>
                <a:lnTo>
                  <a:pt x="1116776" y="20908"/>
                </a:lnTo>
                <a:lnTo>
                  <a:pt x="1070608" y="29936"/>
                </a:lnTo>
                <a:lnTo>
                  <a:pt x="1025013" y="40512"/>
                </a:lnTo>
                <a:lnTo>
                  <a:pt x="980021" y="52609"/>
                </a:lnTo>
                <a:lnTo>
                  <a:pt x="935661" y="66196"/>
                </a:lnTo>
                <a:lnTo>
                  <a:pt x="891960" y="81246"/>
                </a:lnTo>
                <a:lnTo>
                  <a:pt x="848947" y="97729"/>
                </a:lnTo>
                <a:lnTo>
                  <a:pt x="806652" y="115618"/>
                </a:lnTo>
                <a:lnTo>
                  <a:pt x="765102" y="134883"/>
                </a:lnTo>
                <a:lnTo>
                  <a:pt x="724327" y="155496"/>
                </a:lnTo>
                <a:lnTo>
                  <a:pt x="684356" y="177428"/>
                </a:lnTo>
                <a:lnTo>
                  <a:pt x="645216" y="200651"/>
                </a:lnTo>
                <a:lnTo>
                  <a:pt x="606936" y="225135"/>
                </a:lnTo>
                <a:lnTo>
                  <a:pt x="569546" y="250853"/>
                </a:lnTo>
                <a:lnTo>
                  <a:pt x="533073" y="277775"/>
                </a:lnTo>
                <a:lnTo>
                  <a:pt x="497547" y="305873"/>
                </a:lnTo>
                <a:lnTo>
                  <a:pt x="462997" y="335118"/>
                </a:lnTo>
                <a:lnTo>
                  <a:pt x="429450" y="365482"/>
                </a:lnTo>
                <a:lnTo>
                  <a:pt x="396935" y="396935"/>
                </a:lnTo>
                <a:lnTo>
                  <a:pt x="365482" y="429450"/>
                </a:lnTo>
                <a:lnTo>
                  <a:pt x="335118" y="462997"/>
                </a:lnTo>
                <a:lnTo>
                  <a:pt x="305873" y="497548"/>
                </a:lnTo>
                <a:lnTo>
                  <a:pt x="277775" y="533074"/>
                </a:lnTo>
                <a:lnTo>
                  <a:pt x="250853" y="569546"/>
                </a:lnTo>
                <a:lnTo>
                  <a:pt x="225135" y="606937"/>
                </a:lnTo>
                <a:lnTo>
                  <a:pt x="200651" y="645216"/>
                </a:lnTo>
                <a:lnTo>
                  <a:pt x="177428" y="684356"/>
                </a:lnTo>
                <a:lnTo>
                  <a:pt x="155496" y="724328"/>
                </a:lnTo>
                <a:lnTo>
                  <a:pt x="134883" y="765103"/>
                </a:lnTo>
                <a:lnTo>
                  <a:pt x="115618" y="806652"/>
                </a:lnTo>
                <a:lnTo>
                  <a:pt x="97729" y="848948"/>
                </a:lnTo>
                <a:lnTo>
                  <a:pt x="81246" y="891960"/>
                </a:lnTo>
                <a:lnTo>
                  <a:pt x="66196" y="935661"/>
                </a:lnTo>
                <a:lnTo>
                  <a:pt x="52609" y="980022"/>
                </a:lnTo>
                <a:lnTo>
                  <a:pt x="40512" y="1025014"/>
                </a:lnTo>
                <a:lnTo>
                  <a:pt x="29936" y="1070609"/>
                </a:lnTo>
                <a:lnTo>
                  <a:pt x="20908" y="1116777"/>
                </a:lnTo>
                <a:lnTo>
                  <a:pt x="13458" y="1163490"/>
                </a:lnTo>
                <a:lnTo>
                  <a:pt x="7613" y="1210720"/>
                </a:lnTo>
                <a:lnTo>
                  <a:pt x="3402" y="1258438"/>
                </a:lnTo>
                <a:lnTo>
                  <a:pt x="855" y="1306615"/>
                </a:lnTo>
                <a:lnTo>
                  <a:pt x="0" y="1355223"/>
                </a:lnTo>
                <a:lnTo>
                  <a:pt x="855" y="1403830"/>
                </a:lnTo>
                <a:lnTo>
                  <a:pt x="3402" y="1452007"/>
                </a:lnTo>
                <a:lnTo>
                  <a:pt x="7613" y="1499725"/>
                </a:lnTo>
                <a:lnTo>
                  <a:pt x="13458" y="1546955"/>
                </a:lnTo>
                <a:lnTo>
                  <a:pt x="20908" y="1593668"/>
                </a:lnTo>
                <a:lnTo>
                  <a:pt x="29936" y="1639837"/>
                </a:lnTo>
                <a:lnTo>
                  <a:pt x="40512" y="1685431"/>
                </a:lnTo>
                <a:lnTo>
                  <a:pt x="52609" y="1730423"/>
                </a:lnTo>
                <a:lnTo>
                  <a:pt x="66196" y="1774784"/>
                </a:lnTo>
                <a:lnTo>
                  <a:pt x="81246" y="1818485"/>
                </a:lnTo>
                <a:lnTo>
                  <a:pt x="97729" y="1861497"/>
                </a:lnTo>
                <a:lnTo>
                  <a:pt x="115618" y="1903793"/>
                </a:lnTo>
                <a:lnTo>
                  <a:pt x="134883" y="1945342"/>
                </a:lnTo>
                <a:lnTo>
                  <a:pt x="155496" y="1986117"/>
                </a:lnTo>
                <a:lnTo>
                  <a:pt x="177428" y="2026089"/>
                </a:lnTo>
                <a:lnTo>
                  <a:pt x="200651" y="2065229"/>
                </a:lnTo>
                <a:lnTo>
                  <a:pt x="225135" y="2103508"/>
                </a:lnTo>
                <a:lnTo>
                  <a:pt x="250853" y="2140899"/>
                </a:lnTo>
                <a:lnTo>
                  <a:pt x="277775" y="2177371"/>
                </a:lnTo>
                <a:lnTo>
                  <a:pt x="305873" y="2212897"/>
                </a:lnTo>
                <a:lnTo>
                  <a:pt x="335118" y="2247448"/>
                </a:lnTo>
                <a:lnTo>
                  <a:pt x="365482" y="2280995"/>
                </a:lnTo>
                <a:lnTo>
                  <a:pt x="396935" y="2313509"/>
                </a:lnTo>
                <a:lnTo>
                  <a:pt x="429450" y="2344963"/>
                </a:lnTo>
                <a:lnTo>
                  <a:pt x="462997" y="2375326"/>
                </a:lnTo>
                <a:lnTo>
                  <a:pt x="497547" y="2404571"/>
                </a:lnTo>
                <a:lnTo>
                  <a:pt x="533073" y="2432669"/>
                </a:lnTo>
                <a:lnTo>
                  <a:pt x="569546" y="2459591"/>
                </a:lnTo>
                <a:lnTo>
                  <a:pt x="606936" y="2485309"/>
                </a:lnTo>
                <a:lnTo>
                  <a:pt x="645216" y="2509794"/>
                </a:lnTo>
                <a:lnTo>
                  <a:pt x="684356" y="2533016"/>
                </a:lnTo>
                <a:lnTo>
                  <a:pt x="724327" y="2554948"/>
                </a:lnTo>
                <a:lnTo>
                  <a:pt x="765102" y="2575561"/>
                </a:lnTo>
                <a:lnTo>
                  <a:pt x="806652" y="2594827"/>
                </a:lnTo>
                <a:lnTo>
                  <a:pt x="848947" y="2612715"/>
                </a:lnTo>
                <a:lnTo>
                  <a:pt x="891960" y="2629199"/>
                </a:lnTo>
                <a:lnTo>
                  <a:pt x="935661" y="2644249"/>
                </a:lnTo>
                <a:lnTo>
                  <a:pt x="980021" y="2657836"/>
                </a:lnTo>
                <a:lnTo>
                  <a:pt x="1025013" y="2669932"/>
                </a:lnTo>
                <a:lnTo>
                  <a:pt x="1070608" y="2680508"/>
                </a:lnTo>
                <a:lnTo>
                  <a:pt x="1116776" y="2689536"/>
                </a:lnTo>
                <a:lnTo>
                  <a:pt x="1163489" y="2696987"/>
                </a:lnTo>
                <a:lnTo>
                  <a:pt x="1210719" y="2702832"/>
                </a:lnTo>
                <a:lnTo>
                  <a:pt x="1258437" y="2707042"/>
                </a:lnTo>
                <a:lnTo>
                  <a:pt x="1306614" y="2709589"/>
                </a:lnTo>
                <a:lnTo>
                  <a:pt x="1355222" y="2710445"/>
                </a:lnTo>
                <a:lnTo>
                  <a:pt x="1403829" y="2709589"/>
                </a:lnTo>
                <a:lnTo>
                  <a:pt x="1452006" y="2707042"/>
                </a:lnTo>
                <a:lnTo>
                  <a:pt x="1499724" y="2702832"/>
                </a:lnTo>
                <a:lnTo>
                  <a:pt x="1546954" y="2696987"/>
                </a:lnTo>
                <a:lnTo>
                  <a:pt x="1593667" y="2689536"/>
                </a:lnTo>
                <a:lnTo>
                  <a:pt x="1639836" y="2680508"/>
                </a:lnTo>
                <a:lnTo>
                  <a:pt x="1685430" y="2669932"/>
                </a:lnTo>
                <a:lnTo>
                  <a:pt x="1730422" y="2657836"/>
                </a:lnTo>
                <a:lnTo>
                  <a:pt x="1774783" y="2644249"/>
                </a:lnTo>
                <a:lnTo>
                  <a:pt x="1818484" y="2629199"/>
                </a:lnTo>
                <a:lnTo>
                  <a:pt x="1861497" y="2612715"/>
                </a:lnTo>
                <a:lnTo>
                  <a:pt x="1903792" y="2594827"/>
                </a:lnTo>
                <a:lnTo>
                  <a:pt x="1945341" y="2575561"/>
                </a:lnTo>
                <a:lnTo>
                  <a:pt x="1986117" y="2554948"/>
                </a:lnTo>
                <a:lnTo>
                  <a:pt x="2026088" y="2533016"/>
                </a:lnTo>
                <a:lnTo>
                  <a:pt x="2065228" y="2509794"/>
                </a:lnTo>
                <a:lnTo>
                  <a:pt x="2103508" y="2485309"/>
                </a:lnTo>
                <a:lnTo>
                  <a:pt x="2140898" y="2459591"/>
                </a:lnTo>
                <a:lnTo>
                  <a:pt x="2177371" y="2432669"/>
                </a:lnTo>
                <a:lnTo>
                  <a:pt x="2212897" y="2404571"/>
                </a:lnTo>
                <a:lnTo>
                  <a:pt x="2247448" y="2375326"/>
                </a:lnTo>
                <a:lnTo>
                  <a:pt x="2280995" y="2344963"/>
                </a:lnTo>
                <a:lnTo>
                  <a:pt x="2313509" y="2313509"/>
                </a:lnTo>
                <a:lnTo>
                  <a:pt x="2344963" y="2280995"/>
                </a:lnTo>
                <a:lnTo>
                  <a:pt x="2375326" y="2247448"/>
                </a:lnTo>
                <a:lnTo>
                  <a:pt x="2404571" y="2212897"/>
                </a:lnTo>
                <a:lnTo>
                  <a:pt x="2432669" y="2177371"/>
                </a:lnTo>
                <a:lnTo>
                  <a:pt x="2459591" y="2140899"/>
                </a:lnTo>
                <a:lnTo>
                  <a:pt x="2485309" y="2103508"/>
                </a:lnTo>
                <a:lnTo>
                  <a:pt x="2509794" y="2065229"/>
                </a:lnTo>
                <a:lnTo>
                  <a:pt x="2533016" y="2026089"/>
                </a:lnTo>
                <a:lnTo>
                  <a:pt x="2554948" y="1986117"/>
                </a:lnTo>
                <a:lnTo>
                  <a:pt x="2575561" y="1945342"/>
                </a:lnTo>
                <a:lnTo>
                  <a:pt x="2594827" y="1903793"/>
                </a:lnTo>
                <a:lnTo>
                  <a:pt x="2612715" y="1861497"/>
                </a:lnTo>
                <a:lnTo>
                  <a:pt x="2629199" y="1818485"/>
                </a:lnTo>
                <a:lnTo>
                  <a:pt x="2644249" y="1774784"/>
                </a:lnTo>
                <a:lnTo>
                  <a:pt x="2657836" y="1730423"/>
                </a:lnTo>
                <a:lnTo>
                  <a:pt x="2669932" y="1685431"/>
                </a:lnTo>
                <a:lnTo>
                  <a:pt x="2680508" y="1639837"/>
                </a:lnTo>
                <a:lnTo>
                  <a:pt x="2689536" y="1593668"/>
                </a:lnTo>
                <a:lnTo>
                  <a:pt x="2696987" y="1546955"/>
                </a:lnTo>
                <a:lnTo>
                  <a:pt x="2702832" y="1499725"/>
                </a:lnTo>
                <a:lnTo>
                  <a:pt x="2707042" y="1452007"/>
                </a:lnTo>
                <a:lnTo>
                  <a:pt x="2709589" y="1403830"/>
                </a:lnTo>
                <a:lnTo>
                  <a:pt x="2710445" y="1355223"/>
                </a:lnTo>
                <a:lnTo>
                  <a:pt x="2709589" y="1306615"/>
                </a:lnTo>
                <a:lnTo>
                  <a:pt x="2707042" y="1258438"/>
                </a:lnTo>
                <a:lnTo>
                  <a:pt x="2702832" y="1210720"/>
                </a:lnTo>
                <a:lnTo>
                  <a:pt x="2696987" y="1163490"/>
                </a:lnTo>
                <a:lnTo>
                  <a:pt x="2689536" y="1116777"/>
                </a:lnTo>
                <a:lnTo>
                  <a:pt x="2680508" y="1070609"/>
                </a:lnTo>
                <a:lnTo>
                  <a:pt x="2669932" y="1025014"/>
                </a:lnTo>
                <a:lnTo>
                  <a:pt x="2657836" y="980022"/>
                </a:lnTo>
                <a:lnTo>
                  <a:pt x="2644249" y="935661"/>
                </a:lnTo>
                <a:lnTo>
                  <a:pt x="2629199" y="891960"/>
                </a:lnTo>
                <a:lnTo>
                  <a:pt x="2612715" y="848948"/>
                </a:lnTo>
                <a:lnTo>
                  <a:pt x="2594827" y="806652"/>
                </a:lnTo>
                <a:lnTo>
                  <a:pt x="2575561" y="765103"/>
                </a:lnTo>
                <a:lnTo>
                  <a:pt x="2554948" y="724328"/>
                </a:lnTo>
                <a:lnTo>
                  <a:pt x="2533016" y="684356"/>
                </a:lnTo>
                <a:lnTo>
                  <a:pt x="2509794" y="645216"/>
                </a:lnTo>
                <a:lnTo>
                  <a:pt x="2485309" y="606937"/>
                </a:lnTo>
                <a:lnTo>
                  <a:pt x="2459591" y="569546"/>
                </a:lnTo>
                <a:lnTo>
                  <a:pt x="2432669" y="533074"/>
                </a:lnTo>
                <a:lnTo>
                  <a:pt x="2404571" y="497548"/>
                </a:lnTo>
                <a:lnTo>
                  <a:pt x="2375326" y="462997"/>
                </a:lnTo>
                <a:lnTo>
                  <a:pt x="2344963" y="429450"/>
                </a:lnTo>
                <a:lnTo>
                  <a:pt x="2313509" y="396935"/>
                </a:lnTo>
                <a:lnTo>
                  <a:pt x="2280995" y="365482"/>
                </a:lnTo>
                <a:lnTo>
                  <a:pt x="2247448" y="335118"/>
                </a:lnTo>
                <a:lnTo>
                  <a:pt x="2212897" y="305873"/>
                </a:lnTo>
                <a:lnTo>
                  <a:pt x="2177371" y="277775"/>
                </a:lnTo>
                <a:lnTo>
                  <a:pt x="2140898" y="250853"/>
                </a:lnTo>
                <a:lnTo>
                  <a:pt x="2103508" y="225135"/>
                </a:lnTo>
                <a:lnTo>
                  <a:pt x="2065228" y="200651"/>
                </a:lnTo>
                <a:lnTo>
                  <a:pt x="2026088" y="177428"/>
                </a:lnTo>
                <a:lnTo>
                  <a:pt x="1986117" y="155496"/>
                </a:lnTo>
                <a:lnTo>
                  <a:pt x="1945341" y="134883"/>
                </a:lnTo>
                <a:lnTo>
                  <a:pt x="1903792" y="115618"/>
                </a:lnTo>
                <a:lnTo>
                  <a:pt x="1861497" y="97729"/>
                </a:lnTo>
                <a:lnTo>
                  <a:pt x="1818484" y="81246"/>
                </a:lnTo>
                <a:lnTo>
                  <a:pt x="1774783" y="66196"/>
                </a:lnTo>
                <a:lnTo>
                  <a:pt x="1730422" y="52609"/>
                </a:lnTo>
                <a:lnTo>
                  <a:pt x="1685430" y="40512"/>
                </a:lnTo>
                <a:lnTo>
                  <a:pt x="1639836" y="29936"/>
                </a:lnTo>
                <a:lnTo>
                  <a:pt x="1593667" y="20908"/>
                </a:lnTo>
                <a:lnTo>
                  <a:pt x="1546954" y="13458"/>
                </a:lnTo>
                <a:lnTo>
                  <a:pt x="1499724" y="7613"/>
                </a:lnTo>
                <a:lnTo>
                  <a:pt x="1452006" y="3402"/>
                </a:lnTo>
                <a:lnTo>
                  <a:pt x="1403829" y="855"/>
                </a:lnTo>
                <a:lnTo>
                  <a:pt x="1355222" y="0"/>
                </a:lnTo>
                <a:close/>
              </a:path>
            </a:pathLst>
          </a:custGeom>
          <a:solidFill>
            <a:schemeClr val="accent1"/>
          </a:solidFill>
        </p:spPr>
        <p:txBody>
          <a:bodyPr wrap="square" lIns="0" tIns="0" rIns="0" bIns="0" rtlCol="0"/>
          <a:lstStyle/>
          <a:p>
            <a:endParaRPr/>
          </a:p>
        </p:txBody>
      </p:sp>
      <p:sp>
        <p:nvSpPr>
          <p:cNvPr id="10" name="Slide Number Placeholder 1">
            <a:extLst>
              <a:ext uri="{FF2B5EF4-FFF2-40B4-BE49-F238E27FC236}">
                <a16:creationId xmlns:a16="http://schemas.microsoft.com/office/drawing/2014/main" id="{046AED66-319D-E3A8-CF7A-5A60EB07769D}"/>
              </a:ext>
            </a:extLst>
          </p:cNvPr>
          <p:cNvSpPr txBox="1">
            <a:spLocks/>
          </p:cNvSpPr>
          <p:nvPr/>
        </p:nvSpPr>
        <p:spPr>
          <a:xfrm>
            <a:off x="13892029" y="7612687"/>
            <a:ext cx="370072" cy="1746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2C7AFF3D-0B71-614B-ACB6-7F45BDA6A838}" type="slidenum">
              <a:rPr lang="en-US" sz="960" b="1" smtClean="0">
                <a:solidFill>
                  <a:srgbClr val="002677"/>
                </a:solidFill>
                <a:latin typeface="Segoe UI" panose="020B0502040204020203" pitchFamily="34" charset="0"/>
                <a:cs typeface="Segoe UI" panose="020B0502040204020203" pitchFamily="34" charset="0"/>
                <a:sym typeface="Segoe UI" panose="020B0502040204020203" pitchFamily="34" charset="0"/>
              </a:rPr>
              <a:pPr algn="r">
                <a:defRPr/>
              </a:pPr>
              <a:t>8</a:t>
            </a:fld>
            <a:endParaRPr lang="en-US" sz="960" b="1"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p:txBody>
      </p:sp>
      <p:sp>
        <p:nvSpPr>
          <p:cNvPr id="11" name="Footer Placeholder 2">
            <a:extLst>
              <a:ext uri="{FF2B5EF4-FFF2-40B4-BE49-F238E27FC236}">
                <a16:creationId xmlns:a16="http://schemas.microsoft.com/office/drawing/2014/main" id="{AEF77B7F-4B8E-7483-4C36-E4B127A526F9}"/>
              </a:ext>
            </a:extLst>
          </p:cNvPr>
          <p:cNvSpPr txBox="1">
            <a:spLocks/>
          </p:cNvSpPr>
          <p:nvPr/>
        </p:nvSpPr>
        <p:spPr>
          <a:xfrm>
            <a:off x="8945879" y="7615026"/>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60" b="1" dirty="0">
                <a:solidFill>
                  <a:schemeClr val="tx2"/>
                </a:solidFill>
                <a:latin typeface="Segoe UI" panose="020B0502040204020203" pitchFamily="34" charset="0"/>
                <a:cs typeface="Segoe UI" panose="020B0502040204020203" pitchFamily="34" charset="0"/>
              </a:rPr>
              <a:t>Taking control of your financial future — Month 00, 2023</a:t>
            </a:r>
          </a:p>
        </p:txBody>
      </p:sp>
      <p:pic>
        <p:nvPicPr>
          <p:cNvPr id="22" name="Graphic 21">
            <a:extLst>
              <a:ext uri="{FF2B5EF4-FFF2-40B4-BE49-F238E27FC236}">
                <a16:creationId xmlns:a16="http://schemas.microsoft.com/office/drawing/2014/main" id="{812CEC9D-4D8D-2492-BBAD-56EB686BA7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6827" y="3994496"/>
            <a:ext cx="1360641" cy="1315287"/>
          </a:xfrm>
          <a:prstGeom prst="rect">
            <a:avLst/>
          </a:prstGeom>
        </p:spPr>
      </p:pic>
      <p:pic>
        <p:nvPicPr>
          <p:cNvPr id="23" name="Graphic 22">
            <a:extLst>
              <a:ext uri="{FF2B5EF4-FFF2-40B4-BE49-F238E27FC236}">
                <a16:creationId xmlns:a16="http://schemas.microsoft.com/office/drawing/2014/main" id="{16EFF957-F9D0-8CAA-E575-799F1A6778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76464" y="4364665"/>
            <a:ext cx="1373372" cy="824023"/>
          </a:xfrm>
          <a:prstGeom prst="rect">
            <a:avLst/>
          </a:prstGeom>
        </p:spPr>
      </p:pic>
    </p:spTree>
    <p:extLst>
      <p:ext uri="{BB962C8B-B14F-4D97-AF65-F5344CB8AC3E}">
        <p14:creationId xmlns:p14="http://schemas.microsoft.com/office/powerpoint/2010/main" val="18663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AD507F5-6A97-5444-9A1B-24B7D306796E}"/>
              </a:ext>
            </a:extLst>
          </p:cNvPr>
          <p:cNvGraphicFramePr>
            <a:graphicFrameLocks noChangeAspect="1"/>
          </p:cNvGraphicFramePr>
          <p:nvPr>
            <p:custDataLst>
              <p:tags r:id="rId1"/>
            </p:custDataLst>
            <p:extLst>
              <p:ext uri="{D42A27DB-BD31-4B8C-83A1-F6EECF244321}">
                <p14:modId xmlns:p14="http://schemas.microsoft.com/office/powerpoint/2010/main" val="1028386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AD507F5-6A97-5444-9A1B-24B7D306796E}"/>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43E7E8B-3BE8-FA47-AAAF-438B4538035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500" b="1" dirty="0">
              <a:latin typeface="Segoe UI" panose="020B0502040204020203" pitchFamily="34" charset="0"/>
              <a:ea typeface="+mj-ea"/>
              <a:sym typeface="Segoe UI" panose="020B0502040204020203" pitchFamily="34" charset="0"/>
            </a:endParaRPr>
          </a:p>
        </p:txBody>
      </p:sp>
      <p:sp>
        <p:nvSpPr>
          <p:cNvPr id="5" name="Title 4">
            <a:extLst>
              <a:ext uri="{FF2B5EF4-FFF2-40B4-BE49-F238E27FC236}">
                <a16:creationId xmlns:a16="http://schemas.microsoft.com/office/drawing/2014/main" id="{0D1455D4-E3E0-413A-A190-D1FDBE01899F}"/>
              </a:ext>
            </a:extLst>
          </p:cNvPr>
          <p:cNvSpPr>
            <a:spLocks noGrp="1"/>
          </p:cNvSpPr>
          <p:nvPr>
            <p:ph type="title"/>
          </p:nvPr>
        </p:nvSpPr>
        <p:spPr>
          <a:xfrm>
            <a:off x="433953" y="374651"/>
            <a:ext cx="9319647" cy="679449"/>
          </a:xfrm>
        </p:spPr>
        <p:txBody>
          <a:bodyPr/>
          <a:lstStyle/>
          <a:p>
            <a:pPr>
              <a:spcBef>
                <a:spcPts val="3000"/>
              </a:spcBef>
            </a:pPr>
            <a:r>
              <a:rPr lang="en-US" dirty="0">
                <a:solidFill>
                  <a:srgbClr val="002677"/>
                </a:solidFill>
              </a:rPr>
              <a:t>What is your relationship with money?</a:t>
            </a:r>
            <a:br>
              <a:rPr lang="en-US" sz="2300" dirty="0">
                <a:solidFill>
                  <a:schemeClr val="accent1"/>
                </a:solidFill>
              </a:rPr>
            </a:br>
            <a:br>
              <a:rPr lang="en-US" dirty="0"/>
            </a:br>
            <a:endParaRPr lang="en-US" dirty="0"/>
          </a:p>
        </p:txBody>
      </p:sp>
      <p:sp>
        <p:nvSpPr>
          <p:cNvPr id="6" name="Rectangle 5">
            <a:extLst>
              <a:ext uri="{FF2B5EF4-FFF2-40B4-BE49-F238E27FC236}">
                <a16:creationId xmlns:a16="http://schemas.microsoft.com/office/drawing/2014/main" id="{939F6845-1D12-404E-9B6A-15AE0C8CD07D}"/>
              </a:ext>
            </a:extLst>
          </p:cNvPr>
          <p:cNvSpPr/>
          <p:nvPr/>
        </p:nvSpPr>
        <p:spPr>
          <a:xfrm>
            <a:off x="7309566" y="2314736"/>
            <a:ext cx="7320834" cy="50004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6304" tIns="73152" rIns="146304" bIns="73152" rtlCol="0" anchor="ctr"/>
          <a:lstStyle/>
          <a:p>
            <a:pPr algn="ctr"/>
            <a:endParaRPr lang="en-US"/>
          </a:p>
        </p:txBody>
      </p:sp>
      <p:sp>
        <p:nvSpPr>
          <p:cNvPr id="7" name="Rectangle 6">
            <a:extLst>
              <a:ext uri="{FF2B5EF4-FFF2-40B4-BE49-F238E27FC236}">
                <a16:creationId xmlns:a16="http://schemas.microsoft.com/office/drawing/2014/main" id="{073CE697-89BF-6F43-8383-F4AD4C1D1148}"/>
              </a:ext>
            </a:extLst>
          </p:cNvPr>
          <p:cNvSpPr/>
          <p:nvPr/>
        </p:nvSpPr>
        <p:spPr>
          <a:xfrm>
            <a:off x="1" y="2314736"/>
            <a:ext cx="7317859" cy="5000463"/>
          </a:xfrm>
          <a:prstGeom prst="rect">
            <a:avLst/>
          </a:prstGeom>
          <a:solidFill>
            <a:srgbClr val="002577"/>
          </a:solidFill>
          <a:ln>
            <a:noFill/>
          </a:ln>
          <a:effectLst/>
        </p:spPr>
        <p:style>
          <a:lnRef idx="1">
            <a:schemeClr val="accent1"/>
          </a:lnRef>
          <a:fillRef idx="3">
            <a:schemeClr val="accent1"/>
          </a:fillRef>
          <a:effectRef idx="2">
            <a:schemeClr val="accent1"/>
          </a:effectRef>
          <a:fontRef idx="minor">
            <a:schemeClr val="lt1"/>
          </a:fontRef>
        </p:style>
        <p:txBody>
          <a:bodyPr lIns="146304" tIns="73152" rIns="146304" bIns="73152" rtlCol="0" anchor="ctr"/>
          <a:lstStyle/>
          <a:p>
            <a:pPr algn="ctr"/>
            <a:endParaRPr lang="en-US"/>
          </a:p>
        </p:txBody>
      </p:sp>
      <p:sp>
        <p:nvSpPr>
          <p:cNvPr id="13" name="Slide Number Placeholder 1">
            <a:extLst>
              <a:ext uri="{FF2B5EF4-FFF2-40B4-BE49-F238E27FC236}">
                <a16:creationId xmlns:a16="http://schemas.microsoft.com/office/drawing/2014/main" id="{282BFA1A-3D35-D34D-9D66-07CBD8444B24}"/>
              </a:ext>
            </a:extLst>
          </p:cNvPr>
          <p:cNvSpPr txBox="1">
            <a:spLocks/>
          </p:cNvSpPr>
          <p:nvPr/>
        </p:nvSpPr>
        <p:spPr>
          <a:xfrm>
            <a:off x="13892029" y="7612687"/>
            <a:ext cx="370072" cy="1746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2C7AFF3D-0B71-614B-ACB6-7F45BDA6A838}" type="slidenum">
              <a:rPr lang="en-US" sz="960" b="1" smtClean="0">
                <a:solidFill>
                  <a:srgbClr val="002677"/>
                </a:solidFill>
                <a:latin typeface="Segoe UI" panose="020B0502040204020203" pitchFamily="34" charset="0"/>
                <a:cs typeface="Segoe UI" panose="020B0502040204020203" pitchFamily="34" charset="0"/>
                <a:sym typeface="Segoe UI" panose="020B0502040204020203" pitchFamily="34" charset="0"/>
              </a:rPr>
              <a:pPr algn="r">
                <a:defRPr/>
              </a:pPr>
              <a:t>9</a:t>
            </a:fld>
            <a:endParaRPr lang="en-US" sz="960" b="1"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p:txBody>
      </p:sp>
      <p:sp>
        <p:nvSpPr>
          <p:cNvPr id="16" name="Content Placeholder 8">
            <a:extLst>
              <a:ext uri="{FF2B5EF4-FFF2-40B4-BE49-F238E27FC236}">
                <a16:creationId xmlns:a16="http://schemas.microsoft.com/office/drawing/2014/main" id="{87C5B6D7-C697-6D41-9A4C-167FE3988BD1}"/>
              </a:ext>
            </a:extLst>
          </p:cNvPr>
          <p:cNvSpPr txBox="1">
            <a:spLocks/>
          </p:cNvSpPr>
          <p:nvPr/>
        </p:nvSpPr>
        <p:spPr>
          <a:xfrm>
            <a:off x="1280442" y="3601933"/>
            <a:ext cx="4772675" cy="1195754"/>
          </a:xfrm>
          <a:prstGeom prst="rect">
            <a:avLst/>
          </a:prstGeom>
        </p:spPr>
        <p:txBody>
          <a:bodyPr tIns="0" anchor="ctr">
            <a:norm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Font typeface="Arial" panose="020B0604020202020204" pitchFamily="34" charset="0"/>
              <a:buNone/>
            </a:pPr>
            <a:r>
              <a:rPr lang="en-US" sz="2500" b="1" dirty="0">
                <a:solidFill>
                  <a:schemeClr val="bg2"/>
                </a:solidFill>
                <a:latin typeface="Segoe UI"/>
                <a:cs typeface="Segoe UI"/>
              </a:rPr>
              <a:t>Level of engagement</a:t>
            </a:r>
          </a:p>
        </p:txBody>
      </p:sp>
      <p:sp>
        <p:nvSpPr>
          <p:cNvPr id="17" name="Content Placeholder 8">
            <a:extLst>
              <a:ext uri="{FF2B5EF4-FFF2-40B4-BE49-F238E27FC236}">
                <a16:creationId xmlns:a16="http://schemas.microsoft.com/office/drawing/2014/main" id="{4DE9F12A-F3FE-1047-81A1-05F1BD0FA432}"/>
              </a:ext>
            </a:extLst>
          </p:cNvPr>
          <p:cNvSpPr txBox="1">
            <a:spLocks/>
          </p:cNvSpPr>
          <p:nvPr/>
        </p:nvSpPr>
        <p:spPr>
          <a:xfrm>
            <a:off x="8552275" y="3573257"/>
            <a:ext cx="4858504" cy="1195754"/>
          </a:xfrm>
          <a:prstGeom prst="rect">
            <a:avLst/>
          </a:prstGeom>
        </p:spPr>
        <p:txBody>
          <a:bodyPr anchor="ctr">
            <a:norm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Font typeface="Arial" panose="020B0604020202020204" pitchFamily="34" charset="0"/>
              <a:buNone/>
            </a:pPr>
            <a:r>
              <a:rPr lang="en-US" sz="2500" b="1" dirty="0">
                <a:solidFill>
                  <a:schemeClr val="bg2"/>
                </a:solidFill>
                <a:latin typeface="Segoe UI"/>
                <a:cs typeface="Segoe UI"/>
              </a:rPr>
              <a:t>Money style</a:t>
            </a:r>
          </a:p>
        </p:txBody>
      </p:sp>
      <p:sp>
        <p:nvSpPr>
          <p:cNvPr id="18" name="TextBox 17">
            <a:extLst>
              <a:ext uri="{FF2B5EF4-FFF2-40B4-BE49-F238E27FC236}">
                <a16:creationId xmlns:a16="http://schemas.microsoft.com/office/drawing/2014/main" id="{6B3B9FB9-4A7E-ED44-AD6B-318117576EF0}"/>
              </a:ext>
            </a:extLst>
          </p:cNvPr>
          <p:cNvSpPr txBox="1"/>
          <p:nvPr/>
        </p:nvSpPr>
        <p:spPr bwMode="auto">
          <a:xfrm>
            <a:off x="1249717" y="4818905"/>
            <a:ext cx="4834125" cy="1782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nchor="ctr" anchorCtr="0">
            <a:noAutofit/>
          </a:bodyPr>
          <a:lstStyle/>
          <a:p>
            <a:pPr algn="ctr">
              <a:spcBef>
                <a:spcPts val="800"/>
              </a:spcBef>
              <a:spcAft>
                <a:spcPts val="0"/>
              </a:spcAft>
            </a:pPr>
            <a:r>
              <a:rPr lang="en-US" sz="2200" dirty="0">
                <a:solidFill>
                  <a:schemeClr val="bg1"/>
                </a:solidFill>
                <a:latin typeface="Segoe UI"/>
                <a:cs typeface="Segoe UI"/>
              </a:rPr>
              <a:t>Seeker</a:t>
            </a:r>
          </a:p>
          <a:p>
            <a:pPr algn="ctr">
              <a:spcBef>
                <a:spcPts val="800"/>
              </a:spcBef>
              <a:spcAft>
                <a:spcPts val="0"/>
              </a:spcAft>
            </a:pPr>
            <a:r>
              <a:rPr lang="en-US" sz="2200" dirty="0">
                <a:solidFill>
                  <a:schemeClr val="bg1"/>
                </a:solidFill>
                <a:latin typeface="Segoe UI"/>
                <a:cs typeface="Segoe UI"/>
              </a:rPr>
              <a:t>Do-it-yourself</a:t>
            </a:r>
          </a:p>
          <a:p>
            <a:pPr algn="ctr">
              <a:spcBef>
                <a:spcPts val="800"/>
              </a:spcBef>
              <a:spcAft>
                <a:spcPts val="0"/>
              </a:spcAft>
            </a:pPr>
            <a:r>
              <a:rPr lang="en-US" sz="2200" dirty="0">
                <a:solidFill>
                  <a:schemeClr val="bg1"/>
                </a:solidFill>
                <a:latin typeface="Segoe UI"/>
                <a:cs typeface="Segoe UI"/>
              </a:rPr>
              <a:t>Procrastinator</a:t>
            </a:r>
          </a:p>
          <a:p>
            <a:pPr algn="ctr">
              <a:spcBef>
                <a:spcPts val="800"/>
              </a:spcBef>
              <a:spcAft>
                <a:spcPts val="0"/>
              </a:spcAft>
            </a:pPr>
            <a:r>
              <a:rPr lang="en-US" sz="2200" dirty="0">
                <a:solidFill>
                  <a:schemeClr val="bg1"/>
                </a:solidFill>
                <a:latin typeface="Segoe UI"/>
                <a:cs typeface="Segoe UI"/>
              </a:rPr>
              <a:t>Engager</a:t>
            </a:r>
          </a:p>
        </p:txBody>
      </p:sp>
      <p:sp>
        <p:nvSpPr>
          <p:cNvPr id="19" name="TextBox 18">
            <a:extLst>
              <a:ext uri="{FF2B5EF4-FFF2-40B4-BE49-F238E27FC236}">
                <a16:creationId xmlns:a16="http://schemas.microsoft.com/office/drawing/2014/main" id="{DECDABC3-A76A-2944-8326-DF341BA2802A}"/>
              </a:ext>
            </a:extLst>
          </p:cNvPr>
          <p:cNvSpPr txBox="1"/>
          <p:nvPr/>
        </p:nvSpPr>
        <p:spPr bwMode="auto">
          <a:xfrm>
            <a:off x="8475157" y="4818905"/>
            <a:ext cx="5009488" cy="1802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nchor="ctr" anchorCtr="0">
            <a:noAutofit/>
          </a:bodyPr>
          <a:lstStyle/>
          <a:p>
            <a:pPr algn="ctr">
              <a:spcBef>
                <a:spcPts val="800"/>
              </a:spcBef>
            </a:pPr>
            <a:r>
              <a:rPr lang="en-US" sz="2200" dirty="0">
                <a:solidFill>
                  <a:schemeClr val="bg2"/>
                </a:solidFill>
                <a:latin typeface="Segoe UI"/>
                <a:cs typeface="Segoe UI"/>
              </a:rPr>
              <a:t>Spender</a:t>
            </a:r>
          </a:p>
          <a:p>
            <a:pPr algn="ctr">
              <a:spcBef>
                <a:spcPts val="800"/>
              </a:spcBef>
            </a:pPr>
            <a:r>
              <a:rPr lang="en-US" sz="2200" dirty="0">
                <a:solidFill>
                  <a:schemeClr val="bg2"/>
                </a:solidFill>
                <a:latin typeface="Segoe UI"/>
                <a:cs typeface="Segoe UI"/>
              </a:rPr>
              <a:t>Saver</a:t>
            </a:r>
          </a:p>
          <a:p>
            <a:pPr algn="ctr">
              <a:spcBef>
                <a:spcPts val="800"/>
              </a:spcBef>
            </a:pPr>
            <a:r>
              <a:rPr lang="en-US" sz="2200" dirty="0">
                <a:solidFill>
                  <a:schemeClr val="bg2"/>
                </a:solidFill>
                <a:latin typeface="Segoe UI"/>
                <a:cs typeface="Segoe UI"/>
              </a:rPr>
              <a:t>Hoarder</a:t>
            </a:r>
          </a:p>
          <a:p>
            <a:pPr algn="ctr">
              <a:spcBef>
                <a:spcPts val="800"/>
              </a:spcBef>
            </a:pPr>
            <a:r>
              <a:rPr lang="en-US" sz="2200" dirty="0">
                <a:solidFill>
                  <a:schemeClr val="bg2"/>
                </a:solidFill>
                <a:latin typeface="Segoe UI"/>
                <a:cs typeface="Segoe UI"/>
              </a:rPr>
              <a:t>Investor</a:t>
            </a:r>
          </a:p>
        </p:txBody>
      </p:sp>
      <p:pic>
        <p:nvPicPr>
          <p:cNvPr id="20" name="Picture 19">
            <a:extLst>
              <a:ext uri="{FF2B5EF4-FFF2-40B4-BE49-F238E27FC236}">
                <a16:creationId xmlns:a16="http://schemas.microsoft.com/office/drawing/2014/main" id="{93D51873-C375-064E-8738-0F1238ECD1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7761" y="2736554"/>
            <a:ext cx="941405" cy="941405"/>
          </a:xfrm>
          <a:prstGeom prst="rect">
            <a:avLst/>
          </a:prstGeom>
        </p:spPr>
      </p:pic>
      <p:pic>
        <p:nvPicPr>
          <p:cNvPr id="21" name="Picture 20">
            <a:extLst>
              <a:ext uri="{FF2B5EF4-FFF2-40B4-BE49-F238E27FC236}">
                <a16:creationId xmlns:a16="http://schemas.microsoft.com/office/drawing/2014/main" id="{9A38E14A-F993-0248-AB20-DC6A9BAA717D}"/>
              </a:ext>
            </a:extLst>
          </p:cNvPr>
          <p:cNvPicPr>
            <a:picLocks noChangeAspect="1"/>
          </p:cNvPicPr>
          <p:nvPr/>
        </p:nvPicPr>
        <p:blipFill>
          <a:blip r:embed="rId8"/>
          <a:stretch>
            <a:fillRect/>
          </a:stretch>
        </p:blipFill>
        <p:spPr>
          <a:xfrm>
            <a:off x="10557025" y="2836658"/>
            <a:ext cx="837073" cy="814295"/>
          </a:xfrm>
          <a:prstGeom prst="rect">
            <a:avLst/>
          </a:prstGeom>
        </p:spPr>
      </p:pic>
      <p:cxnSp>
        <p:nvCxnSpPr>
          <p:cNvPr id="8" name="Straight Connector 7">
            <a:extLst>
              <a:ext uri="{FF2B5EF4-FFF2-40B4-BE49-F238E27FC236}">
                <a16:creationId xmlns:a16="http://schemas.microsoft.com/office/drawing/2014/main" id="{96DEE2FC-9EA1-2778-874E-92C3A6264EFE}"/>
              </a:ext>
            </a:extLst>
          </p:cNvPr>
          <p:cNvCxnSpPr/>
          <p:nvPr/>
        </p:nvCxnSpPr>
        <p:spPr>
          <a:xfrm>
            <a:off x="7316631" y="2227253"/>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object 11">
            <a:extLst>
              <a:ext uri="{FF2B5EF4-FFF2-40B4-BE49-F238E27FC236}">
                <a16:creationId xmlns:a16="http://schemas.microsoft.com/office/drawing/2014/main" id="{5F0EA260-6C20-EEBF-9604-0D469F987104}"/>
              </a:ext>
            </a:extLst>
          </p:cNvPr>
          <p:cNvSpPr txBox="1"/>
          <p:nvPr/>
        </p:nvSpPr>
        <p:spPr>
          <a:xfrm>
            <a:off x="463641" y="1178477"/>
            <a:ext cx="10114280" cy="397545"/>
          </a:xfrm>
          <a:prstGeom prst="rect">
            <a:avLst/>
          </a:prstGeom>
        </p:spPr>
        <p:txBody>
          <a:bodyPr vert="horz" wrap="square" lIns="0" tIns="12700" rIns="0" bIns="0" rtlCol="0">
            <a:spAutoFit/>
          </a:bodyPr>
          <a:lstStyle/>
          <a:p>
            <a:pPr marL="12700">
              <a:lnSpc>
                <a:spcPct val="100000"/>
              </a:lnSpc>
              <a:spcBef>
                <a:spcPts val="100"/>
              </a:spcBef>
            </a:pPr>
            <a:r>
              <a:rPr lang="en-US" sz="2500" b="1" dirty="0">
                <a:solidFill>
                  <a:schemeClr val="accent1"/>
                </a:solidFill>
                <a:latin typeface="Segoe UI" panose="020B0502040204020203" pitchFamily="34" charset="0"/>
                <a:cs typeface="Segoe UI" panose="020B0502040204020203" pitchFamily="34" charset="0"/>
              </a:rPr>
              <a:t>Understanding your money mentality</a:t>
            </a:r>
            <a:endParaRPr sz="2500" b="1" dirty="0">
              <a:latin typeface="Segoe UI" panose="020B0502040204020203" pitchFamily="34" charset="0"/>
              <a:cs typeface="Segoe UI" panose="020B0502040204020203" pitchFamily="34" charset="0"/>
            </a:endParaRPr>
          </a:p>
        </p:txBody>
      </p:sp>
      <p:sp>
        <p:nvSpPr>
          <p:cNvPr id="22" name="Footer Placeholder 2">
            <a:extLst>
              <a:ext uri="{FF2B5EF4-FFF2-40B4-BE49-F238E27FC236}">
                <a16:creationId xmlns:a16="http://schemas.microsoft.com/office/drawing/2014/main" id="{BBBAB351-B530-599D-58F2-1E3FA352490E}"/>
              </a:ext>
            </a:extLst>
          </p:cNvPr>
          <p:cNvSpPr txBox="1">
            <a:spLocks/>
          </p:cNvSpPr>
          <p:nvPr/>
        </p:nvSpPr>
        <p:spPr>
          <a:xfrm>
            <a:off x="8945879" y="7615026"/>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60" b="1" dirty="0">
                <a:solidFill>
                  <a:schemeClr val="tx2"/>
                </a:solidFill>
                <a:latin typeface="Segoe UI" panose="020B0502040204020203" pitchFamily="34" charset="0"/>
                <a:cs typeface="Segoe UI" panose="020B0502040204020203" pitchFamily="34" charset="0"/>
              </a:rPr>
              <a:t>Taking control of your financial future — Month 00, 2023</a:t>
            </a:r>
          </a:p>
        </p:txBody>
      </p:sp>
    </p:spTree>
    <p:extLst>
      <p:ext uri="{BB962C8B-B14F-4D97-AF65-F5344CB8AC3E}">
        <p14:creationId xmlns:p14="http://schemas.microsoft.com/office/powerpoint/2010/main" val="29247829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TQitGpq_M_NvBAcaUGAus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escriptions xmlns="ac20609a-3051-41d9-b17a-8705bef0fda4" xsi:nil="true"/>
    <WeeklyWireGroup xmlns="ac20609a-3051-41d9-b17a-8705bef0fda4" xsi:nil="true"/>
    <ActiveStatus xmlns="ac20609a-3051-41d9-b17a-8705bef0fda4" xsi:nil="true"/>
    <FillableSavable xmlns="ac20609a-3051-41d9-b17a-8705bef0fda4">Savable</FillableSavable>
    <_dlc_DocIdPersistId xmlns="ac20609a-3051-41d9-b17a-8705bef0fda4" xsi:nil="true"/>
    <ComplianceNumber xmlns="ac20609a-3051-41d9-b17a-8705bef0fda4" xsi:nil="true"/>
    <TaxCatchAll xmlns="ac20609a-3051-41d9-b17a-8705bef0fda4">
      <Value>15</Value>
      <Value>29</Value>
      <Value>18</Value>
      <Value>24</Value>
      <Value>19</Value>
      <Value>1</Value>
    </TaxCatchAll>
    <ExpirationDate xmlns="ac20609a-3051-41d9-b17a-8705bef0fda4">2025-04-30T04:00:00+00:00</ExpirationDate>
    <Required_x0020_Approval xmlns="ac20609a-3051-41d9-b17a-8705bef0fda4">No</Required_x0020_Approval>
    <ItemNumber xmlns="ac20609a-3051-41d9-b17a-8705bef0fda4" xsi:nil="true"/>
    <Node xmlns="ac20609a-3051-41d9-b17a-8705bef0fda4">A2023050900001</Node>
    <WhatsNewVersionControl xmlns="ac20609a-3051-41d9-b17a-8705bef0fda4" xsi:nil="true"/>
    <EffectiveDate xmlns="ac20609a-3051-41d9-b17a-8705bef0fda4">2023-11-30T05:00:00+00:00</EffectiveDate>
    <ExcludeDocFromWhatsNew xmlns="ac20609a-3051-41d9-b17a-8705bef0fda4">false</ExcludeDocFromWhatsNew>
    <CatalogNumber xmlns="ac20609a-3051-41d9-b17a-8705bef0fda4">300002</CatalogNumber>
    <ePubNumber xmlns="ac20609a-3051-41d9-b17a-8705bef0fda4" xsi:nil="true"/>
    <kc37e8acea214b26bd23a9efa566ac16 xmlns="ac20609a-3051-41d9-b17a-8705bef0fda4">
      <Terms xmlns="http://schemas.microsoft.com/office/infopath/2007/PartnerControls">
        <TermInfo xmlns="http://schemas.microsoft.com/office/infopath/2007/PartnerControls">
          <TermName xmlns="http://schemas.microsoft.com/office/infopath/2007/PartnerControls">eDOX</TermName>
          <TermId xmlns="http://schemas.microsoft.com/office/infopath/2007/PartnerControls">dbdf074c-48cf-4384-adc6-d2152712d3e2</TermId>
        </TermInfo>
        <TermInfo xmlns="http://schemas.microsoft.com/office/infopath/2007/PartnerControls">
          <TermName xmlns="http://schemas.microsoft.com/office/infopath/2007/PartnerControls">ADL</TermName>
          <TermId xmlns="http://schemas.microsoft.com/office/infopath/2007/PartnerControls">451c10f9-a6ec-4701-969e-cf5ecce0ecbf</TermId>
        </TermInfo>
        <TermInfo xmlns="http://schemas.microsoft.com/office/infopath/2007/PartnerControls">
          <TermName xmlns="http://schemas.microsoft.com/office/infopath/2007/PartnerControls">Wholesale</TermName>
          <TermId xmlns="http://schemas.microsoft.com/office/infopath/2007/PartnerControls">f1630df0-df78-49b7-a52d-93942431ec7a</TermId>
        </TermInfo>
        <TermInfo xmlns="http://schemas.microsoft.com/office/infopath/2007/PartnerControls">
          <TermName xmlns="http://schemas.microsoft.com/office/infopath/2007/PartnerControls">eDOX</TermName>
          <TermId xmlns="http://schemas.microsoft.com/office/infopath/2007/PartnerControls">dbdf074c-48cf-4384-adc6-d2152712d3e2</TermId>
        </TermInfo>
        <TermInfo xmlns="http://schemas.microsoft.com/office/infopath/2007/PartnerControls">
          <TermName xmlns="http://schemas.microsoft.com/office/infopath/2007/PartnerControls">ADL</TermName>
          <TermId xmlns="http://schemas.microsoft.com/office/infopath/2007/PartnerControls">451c10f9-a6ec-4701-969e-cf5ecce0ecbf</TermId>
        </TermInfo>
        <TermInfo xmlns="http://schemas.microsoft.com/office/infopath/2007/PartnerControls">
          <TermName xmlns="http://schemas.microsoft.com/office/infopath/2007/PartnerControls">Wholesale</TermName>
          <TermId xmlns="http://schemas.microsoft.com/office/infopath/2007/PartnerControls">f1630df0-df78-49b7-a52d-93942431ec7a</TermId>
        </TermInfo>
      </Terms>
    </kc37e8acea214b26bd23a9efa566ac16>
    <ea0af7464256420b83d394d347890816 xmlns="ac20609a-3051-41d9-b17a-8705bef0fda4">
      <Terms xmlns="http://schemas.microsoft.com/office/infopath/2007/PartnerControls">
        <TermInfo xmlns="http://schemas.microsoft.com/office/infopath/2007/PartnerControls">
          <TermName xmlns="http://schemas.microsoft.com/office/infopath/2007/PartnerControls">EQUI-VEST</TermName>
          <TermId xmlns="http://schemas.microsoft.com/office/infopath/2007/PartnerControls">e77c0629-32ca-4486-bb8e-ffc82e82ea1d</TermId>
        </TermInfo>
      </Terms>
    </ea0af7464256420b83d394d347890816>
    <DocumentName xmlns="ac20609a-3051-41d9-b17a-8705bef0fda4">300002_Women &amp; Investing_Take Control of Your Financial Future Presentation</DocumentName>
    <eDOXKeyword xmlns="ac20609a-3051-41d9-b17a-8705bef0fda4">Women and Investing, Seminars</eDOXKeyword>
    <c473f98684114ecd9e62b403be213f9f xmlns="ac20609a-3051-41d9-b17a-8705bef0fda4">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06aef62c-c796-46dd-a4d0-4224b632869e</TermId>
        </TermInfo>
        <TermInfo xmlns="http://schemas.microsoft.com/office/infopath/2007/PartnerControls">
          <TermName xmlns="http://schemas.microsoft.com/office/infopath/2007/PartnerControls">Marketing Material</TermName>
          <TermId xmlns="http://schemas.microsoft.com/office/infopath/2007/PartnerControls">31c0caa7-5236-4218-b3d9-c93a6a728a07</TermId>
        </TermInfo>
      </Terms>
    </c473f98684114ecd9e62b403be213f9f>
    <ContentVersionDate xmlns="ac20609a-3051-41d9-b17a-8705bef0fda4">2023-05-09T04:00:00+00:00</ContentVersionDate>
    <PrintPermission xmlns="ac20609a-3051-41d9-b17a-8705bef0fda4">true</PrintPermission>
    <ContentOwner xmlns="ac20609a-3051-41d9-b17a-8705bef0fda4">Marketing</ContentOwner>
    <ComplianceRelatedRequiredReading xmlns="ac20609a-3051-41d9-b17a-8705bef0fda4">false</ComplianceRelatedRequiredReading>
    <PlaceOrder xmlns="ac20609a-3051-41d9-b17a-8705bef0fda4">false</PlaceOrder>
    <OwnedBy xmlns="ac20609a-3051-41d9-b17a-8705bef0fda4">
      <UserInfo>
        <DisplayName>Murray, Nancy</DisplayName>
        <AccountId>2264</AccountId>
        <AccountType/>
      </UserInfo>
    </OwnedBy>
    <_dlc_DocId xmlns="ac20609a-3051-41d9-b17a-8705bef0fda4">Y6CZYP3QUJ6H-1265305844-3</_dlc_DocId>
    <_dlc_DocIdUrl xmlns="ac20609a-3051-41d9-b17a-8705bef0fda4">
      <Url>https://equprod.sharepoint.com/sites/edocs/MM-MP/_layouts/15/DocIdRedir.aspx?ID=Y6CZYP3QUJ6H-1265305844-3</Url>
      <Description>Y6CZYP3QUJ6H-1265305844-3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eDoxContent" ma:contentTypeID="0x010100B24C549A633F7C48BA2305DAC5266D4A000B81602961959942B99001341A3CD6E2" ma:contentTypeVersion="22" ma:contentTypeDescription="Base content type for all the eDox content libraries" ma:contentTypeScope="" ma:versionID="3b3f84ea5fe3161175a7eff3e97ba3cf">
  <xsd:schema xmlns:xsd="http://www.w3.org/2001/XMLSchema" xmlns:xs="http://www.w3.org/2001/XMLSchema" xmlns:p="http://schemas.microsoft.com/office/2006/metadata/properties" xmlns:ns2="ac20609a-3051-41d9-b17a-8705bef0fda4" xmlns:ns3="4f0ac427-4a8c-40ec-b221-8de78abfa5ac" targetNamespace="http://schemas.microsoft.com/office/2006/metadata/properties" ma:root="true" ma:fieldsID="24f02b079dd80215277c947053e7f932" ns2:_="" ns3:_="">
    <xsd:import namespace="ac20609a-3051-41d9-b17a-8705bef0fda4"/>
    <xsd:import namespace="4f0ac427-4a8c-40ec-b221-8de78abfa5ac"/>
    <xsd:element name="properties">
      <xsd:complexType>
        <xsd:sequence>
          <xsd:element name="documentManagement">
            <xsd:complexType>
              <xsd:all>
                <xsd:element ref="ns2:_dlc_DocId" minOccurs="0"/>
                <xsd:element ref="ns2:_dlc_DocIdUrl" minOccurs="0"/>
                <xsd:element ref="ns2:_dlc_DocIdPersistId" minOccurs="0"/>
                <xsd:element ref="ns2:DocumentName"/>
                <xsd:element ref="ns2:Descriptions" minOccurs="0"/>
                <xsd:element ref="ns2:ActiveStatus" minOccurs="0"/>
                <xsd:element ref="ns2:CatalogNumber" minOccurs="0"/>
                <xsd:element ref="ns2:ComplianceNumber" minOccurs="0"/>
                <xsd:element ref="ns2:ComplianceRelatedRequiredReading" minOccurs="0"/>
                <xsd:element ref="ns2:ContentVersionDate" minOccurs="0"/>
                <xsd:element ref="ns2:kc37e8acea214b26bd23a9efa566ac16" minOccurs="0"/>
                <xsd:element ref="ns2:TaxCatchAll" minOccurs="0"/>
                <xsd:element ref="ns2:TaxCatchAllLabel" minOccurs="0"/>
                <xsd:element ref="ns2:ea0af7464256420b83d394d347890816" minOccurs="0"/>
                <xsd:element ref="ns2:c473f98684114ecd9e62b403be213f9f" minOccurs="0"/>
                <xsd:element ref="ns2:EffectiveDate"/>
                <xsd:element ref="ns2:eDOXKeyword" minOccurs="0"/>
                <xsd:element ref="ns2:WeeklyWireGroup" minOccurs="0"/>
                <xsd:element ref="ns2:ExcludeDocFromWhatsNew" minOccurs="0"/>
                <xsd:element ref="ns2:ExpirationDate"/>
                <xsd:element ref="ns2:PrintPermission" minOccurs="0"/>
                <xsd:element ref="ns2:FillableSavable" minOccurs="0"/>
                <xsd:element ref="ns2:ePubNumber" minOccurs="0"/>
                <xsd:element ref="ns2:OwnedBy" minOccurs="0"/>
                <xsd:element ref="ns2:ItemNumber" minOccurs="0"/>
                <xsd:element ref="ns2:PlaceOrder" minOccurs="0"/>
                <xsd:element ref="ns2:WhatsNewVersionControl" minOccurs="0"/>
                <xsd:element ref="ns2:Node" minOccurs="0"/>
                <xsd:element ref="ns2:ContentOwner" minOccurs="0"/>
                <xsd:element ref="ns2:Required_x0020_Approval"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0609a-3051-41d9-b17a-8705bef0fd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DocumentName" ma:index="11" ma:displayName="Document Name" ma:internalName="DocumentName" ma:readOnly="false">
      <xsd:simpleType>
        <xsd:restriction base="dms:Text">
          <xsd:maxLength value="255"/>
        </xsd:restriction>
      </xsd:simpleType>
    </xsd:element>
    <xsd:element name="Descriptions" ma:index="12" nillable="true" ma:displayName="Descriptions" ma:internalName="Descriptions" ma:readOnly="false">
      <xsd:simpleType>
        <xsd:restriction base="dms:Note"/>
      </xsd:simpleType>
    </xsd:element>
    <xsd:element name="ActiveStatus" ma:index="13" nillable="true" ma:displayName="Active Status" ma:format="Dropdown" ma:internalName="ActiveStatus" ma:readOnly="false">
      <xsd:simpleType>
        <xsd:restriction base="dms:Choice">
          <xsd:enumeration value="Active"/>
          <xsd:enumeration value="NYE"/>
          <xsd:enumeration value="EXP"/>
        </xsd:restriction>
      </xsd:simpleType>
    </xsd:element>
    <xsd:element name="CatalogNumber" ma:index="14" nillable="true" ma:displayName="Catalog Number" ma:internalName="CatalogNumber" ma:readOnly="false">
      <xsd:simpleType>
        <xsd:restriction base="dms:Text">
          <xsd:maxLength value="255"/>
        </xsd:restriction>
      </xsd:simpleType>
    </xsd:element>
    <xsd:element name="ComplianceNumber" ma:index="15" nillable="true" ma:displayName="Compliance Number" ma:internalName="ComplianceNumber" ma:readOnly="false">
      <xsd:simpleType>
        <xsd:restriction base="dms:Text">
          <xsd:maxLength value="255"/>
        </xsd:restriction>
      </xsd:simpleType>
    </xsd:element>
    <xsd:element name="ComplianceRelatedRequiredReading" ma:index="16" nillable="true" ma:displayName="Compliance Related Required Reading" ma:default="0" ma:internalName="ComplianceRelatedRequiredReading" ma:readOnly="false">
      <xsd:simpleType>
        <xsd:restriction base="dms:Boolean"/>
      </xsd:simpleType>
    </xsd:element>
    <xsd:element name="ContentVersionDate" ma:index="17" nillable="true" ma:displayName="Content Version Date" ma:format="DateOnly" ma:internalName="ContentVersionDate" ma:readOnly="false">
      <xsd:simpleType>
        <xsd:restriction base="dms:DateTime"/>
      </xsd:simpleType>
    </xsd:element>
    <xsd:element name="kc37e8acea214b26bd23a9efa566ac16" ma:index="18" ma:taxonomy="true" ma:internalName="kc37e8acea214b26bd23a9efa566ac16" ma:taxonomyFieldName="DocumentSource1" ma:displayName="Document Source" ma:readOnly="false" ma:fieldId="{4c37e8ac-ea21-4b26-bd23-a9efa566ac16}" ma:taxonomyMulti="true" ma:sspId="ee04b049-f472-44b8-8781-0cfba27cd2bd" ma:termSetId="1e14665d-85b2-4f0b-9436-437d7fa76f4e"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fa498d2b-f667-4b86-9f6b-680d064a2ed6}" ma:internalName="TaxCatchAll" ma:readOnly="false" ma:showField="CatchAllData"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fa498d2b-f667-4b86-9f6b-680d064a2ed6}" ma:internalName="TaxCatchAllLabel" ma:readOnly="true" ma:showField="CatchAllDataLabel"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ea0af7464256420b83d394d347890816" ma:index="22" nillable="true" ma:taxonomy="true" ma:internalName="ea0af7464256420b83d394d347890816" ma:taxonomyFieldName="ProductService1" ma:displayName="Product/Service" ma:readOnly="false" ma:fieldId="{ea0af746-4256-420b-83d3-94d347890816}" ma:taxonomyMulti="true" ma:sspId="ee04b049-f472-44b8-8781-0cfba27cd2bd" ma:termSetId="58eb7d9b-142b-4c63-9036-5a28e5c90f8c" ma:anchorId="00000000-0000-0000-0000-000000000000" ma:open="false" ma:isKeyword="false">
      <xsd:complexType>
        <xsd:sequence>
          <xsd:element ref="pc:Terms" minOccurs="0" maxOccurs="1"/>
        </xsd:sequence>
      </xsd:complexType>
    </xsd:element>
    <xsd:element name="c473f98684114ecd9e62b403be213f9f" ma:index="24" ma:taxonomy="true" ma:internalName="c473f98684114ecd9e62b403be213f9f" ma:taxonomyFieldName="DocumentType1" ma:displayName="Document Type" ma:readOnly="false" ma:fieldId="{c473f986-8411-4ecd-9e62-b403be213f9f}" ma:taxonomyMulti="true" ma:sspId="ee04b049-f472-44b8-8781-0cfba27cd2bd" ma:termSetId="f34d95ee-ab14-48c4-a5b1-ec9c25eb4121" ma:anchorId="00000000-0000-0000-0000-000000000000" ma:open="false" ma:isKeyword="false">
      <xsd:complexType>
        <xsd:sequence>
          <xsd:element ref="pc:Terms" minOccurs="0" maxOccurs="1"/>
        </xsd:sequence>
      </xsd:complexType>
    </xsd:element>
    <xsd:element name="EffectiveDate" ma:index="26" ma:displayName="Effective DateTime" ma:format="DateOnly" ma:internalName="EffectiveDate" ma:readOnly="false">
      <xsd:simpleType>
        <xsd:restriction base="dms:DateTime"/>
      </xsd:simpleType>
    </xsd:element>
    <xsd:element name="eDOXKeyword" ma:index="27" nillable="true" ma:displayName="Keyword" ma:internalName="eDOXKeyword" ma:readOnly="false">
      <xsd:simpleType>
        <xsd:restriction base="dms:Note">
          <xsd:maxLength value="255"/>
        </xsd:restriction>
      </xsd:simpleType>
    </xsd:element>
    <xsd:element name="WeeklyWireGroup" ma:index="28" nillable="true" ma:displayName="Weekly Wire Group" ma:format="Dropdown" ma:internalName="WeeklyWireGroup" ma:readOnly="false">
      <xsd:simpleType>
        <xsd:restriction base="dms:Choice">
          <xsd:enumeration value="Benefits &amp; compensation News"/>
          <xsd:enumeration value="Company news"/>
          <xsd:enumeration value="Compliance news"/>
          <xsd:enumeration value="Marketing &amp; technology news"/>
          <xsd:enumeration value="My business news"/>
          <xsd:enumeration value="Product news"/>
        </xsd:restriction>
      </xsd:simpleType>
    </xsd:element>
    <xsd:element name="ExcludeDocFromWhatsNew" ma:index="29" nillable="true" ma:displayName="Exclude Doc From Whats New" ma:default="0" ma:internalName="ExcludeDocFromWhatsNew" ma:readOnly="false">
      <xsd:simpleType>
        <xsd:restriction base="dms:Boolean"/>
      </xsd:simpleType>
    </xsd:element>
    <xsd:element name="ExpirationDate" ma:index="30" ma:displayName="Expiration DateTime" ma:format="DateOnly" ma:internalName="ExpirationDate" ma:readOnly="false">
      <xsd:simpleType>
        <xsd:restriction base="dms:DateTime"/>
      </xsd:simpleType>
    </xsd:element>
    <xsd:element name="PrintPermission" ma:index="31" nillable="true" ma:displayName="Print Permission" ma:default="0" ma:internalName="PrintPermission" ma:readOnly="false">
      <xsd:simpleType>
        <xsd:restriction base="dms:Boolean"/>
      </xsd:simpleType>
    </xsd:element>
    <xsd:element name="FillableSavable" ma:index="32" nillable="true" ma:displayName="Fillable/Savable" ma:format="Dropdown" ma:internalName="FillableSavable" ma:readOnly="false">
      <xsd:simpleType>
        <xsd:restriction base="dms:Choice">
          <xsd:enumeration value="None"/>
          <xsd:enumeration value="Fillable"/>
          <xsd:enumeration value="Savable"/>
        </xsd:restriction>
      </xsd:simpleType>
    </xsd:element>
    <xsd:element name="ePubNumber" ma:index="33" nillable="true" ma:displayName="ePub Number" ma:internalName="ePubNumber" ma:readOnly="false">
      <xsd:simpleType>
        <xsd:restriction base="dms:Text">
          <xsd:maxLength value="255"/>
        </xsd:restriction>
      </xsd:simpleType>
    </xsd:element>
    <xsd:element name="OwnedBy" ma:index="34" nillable="true" ma:displayName="Content Owner" ma:list="UserInfo" ma:SharePointGroup="0" ma:internalName="Own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temNumber" ma:index="35" nillable="true" ma:displayName="Item Number" ma:internalName="ItemNumber" ma:readOnly="false">
      <xsd:simpleType>
        <xsd:restriction base="dms:Text">
          <xsd:maxLength value="255"/>
        </xsd:restriction>
      </xsd:simpleType>
    </xsd:element>
    <xsd:element name="PlaceOrder" ma:index="36" nillable="true" ma:displayName="Place Order" ma:default="0" ma:internalName="PlaceOrder" ma:readOnly="false">
      <xsd:simpleType>
        <xsd:restriction base="dms:Boolean"/>
      </xsd:simpleType>
    </xsd:element>
    <xsd:element name="WhatsNewVersionControl" ma:index="37" nillable="true" ma:displayName="Whats New Version Control" ma:format="Dropdown" ma:internalName="WhatsNewVersionControl" ma:readOnly="false">
      <xsd:simpleType>
        <xsd:restriction base="dms:Choice">
          <xsd:enumeration value="Always include New versions"/>
          <xsd:enumeration value="Never include new versions"/>
        </xsd:restriction>
      </xsd:simpleType>
    </xsd:element>
    <xsd:element name="Node" ma:index="38" nillable="true" ma:displayName="Node" ma:internalName="Node" ma:readOnly="false">
      <xsd:simpleType>
        <xsd:restriction base="dms:Text">
          <xsd:maxLength value="255"/>
        </xsd:restriction>
      </xsd:simpleType>
    </xsd:element>
    <xsd:element name="ContentOwner" ma:index="39" nillable="true" ma:displayName="Owned By" ma:internalName="ContentOwner" ma:readOnly="false">
      <xsd:simpleType>
        <xsd:restriction base="dms:Text">
          <xsd:maxLength value="255"/>
        </xsd:restriction>
      </xsd:simpleType>
    </xsd:element>
    <xsd:element name="Required_x0020_Approval" ma:index="40" nillable="true" ma:displayName="Required Approval" ma:default="No" ma:format="Dropdown" ma:internalName="Required_x0020_Approval"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4f0ac427-4a8c-40ec-b221-8de78abfa5ac"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82384E-967A-431D-A596-41414D53C627}">
  <ds:schemaRefs>
    <ds:schemaRef ds:uri="http://schemas.microsoft.com/sharepoint/v3/contenttype/forms"/>
  </ds:schemaRefs>
</ds:datastoreItem>
</file>

<file path=customXml/itemProps2.xml><?xml version="1.0" encoding="utf-8"?>
<ds:datastoreItem xmlns:ds="http://schemas.openxmlformats.org/officeDocument/2006/customXml" ds:itemID="{91063163-08A1-4DB5-BA8D-2510FDD51137}">
  <ds:schemaRefs>
    <ds:schemaRef ds:uri="http://schemas.microsoft.com/sharepoint/events"/>
  </ds:schemaRefs>
</ds:datastoreItem>
</file>

<file path=customXml/itemProps3.xml><?xml version="1.0" encoding="utf-8"?>
<ds:datastoreItem xmlns:ds="http://schemas.openxmlformats.org/officeDocument/2006/customXml" ds:itemID="{2B77FAA2-A4F3-41E8-817F-855624335B93}">
  <ds:schemaRefs>
    <ds:schemaRef ds:uri="http://schemas.microsoft.com/office/2006/metadata/properties"/>
    <ds:schemaRef ds:uri="http://schemas.microsoft.com/office/infopath/2007/PartnerControls"/>
    <ds:schemaRef ds:uri="ac20609a-3051-41d9-b17a-8705bef0fda4"/>
  </ds:schemaRefs>
</ds:datastoreItem>
</file>

<file path=customXml/itemProps4.xml><?xml version="1.0" encoding="utf-8"?>
<ds:datastoreItem xmlns:ds="http://schemas.openxmlformats.org/officeDocument/2006/customXml" ds:itemID="{43DB3109-4452-4CB2-99A7-3BD20CBE3734}"/>
</file>

<file path=docProps/app.xml><?xml version="1.0" encoding="utf-8"?>
<Properties xmlns="http://schemas.openxmlformats.org/officeDocument/2006/extended-properties" xmlns:vt="http://schemas.openxmlformats.org/officeDocument/2006/docPropsVTypes">
  <Template>Office Theme</Template>
  <TotalTime>19861</TotalTime>
  <Words>3592</Words>
  <Application>Microsoft Office PowerPoint</Application>
  <PresentationFormat>Custom</PresentationFormat>
  <Paragraphs>390</Paragraphs>
  <Slides>30</Slides>
  <Notes>30</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30</vt:i4>
      </vt:variant>
    </vt:vector>
  </HeadingPairs>
  <TitlesOfParts>
    <vt:vector size="49" baseType="lpstr">
      <vt:lpstr>Arial</vt:lpstr>
      <vt:lpstr>Calibri</vt:lpstr>
      <vt:lpstr>Century Gothic</vt:lpstr>
      <vt:lpstr>Courier New</vt:lpstr>
      <vt:lpstr>GT America</vt:lpstr>
      <vt:lpstr>Helvetica</vt:lpstr>
      <vt:lpstr>IBM Eliot Sans Medium</vt:lpstr>
      <vt:lpstr>IBM Plex Sans Medium</vt:lpstr>
      <vt:lpstr>Segoe UI</vt:lpstr>
      <vt:lpstr>Segoe UI Semibold</vt:lpstr>
      <vt:lpstr>2_White_Master slides</vt:lpstr>
      <vt:lpstr>EQ Blue Master Slides</vt:lpstr>
      <vt:lpstr>Medium Blue Master slides</vt:lpstr>
      <vt:lpstr>1_EQ Blue Master Slides</vt:lpstr>
      <vt:lpstr>3_White_Master slides</vt:lpstr>
      <vt:lpstr>4_White_Master slides</vt:lpstr>
      <vt:lpstr>1_Medium Blue Master slides</vt:lpstr>
      <vt:lpstr>2_EQ Blue Master Slides</vt:lpstr>
      <vt:lpstr>think-cell Slide</vt:lpstr>
      <vt:lpstr>PowerPoint Presentation</vt:lpstr>
      <vt:lpstr>Know, acknowledge, understand and plan</vt:lpstr>
      <vt:lpstr>1</vt:lpstr>
      <vt:lpstr>PowerPoint Presentation</vt:lpstr>
      <vt:lpstr>The best time to plan for the future is now</vt:lpstr>
      <vt:lpstr>PowerPoint Presentation</vt:lpstr>
      <vt:lpstr>2</vt:lpstr>
      <vt:lpstr>Changing times</vt:lpstr>
      <vt:lpstr>What is your relationship with money?  </vt:lpstr>
      <vt:lpstr>PowerPoint Presentation</vt:lpstr>
      <vt:lpstr>3</vt:lpstr>
      <vt:lpstr>PowerPoint Presentation</vt:lpstr>
      <vt:lpstr>PowerPoint Presentation</vt:lpstr>
      <vt:lpstr>PowerPoint Presentation</vt:lpstr>
      <vt:lpstr>PowerPoint Presentation</vt:lpstr>
      <vt:lpstr>PowerPoint Presentation</vt:lpstr>
      <vt:lpstr>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Murray, Nancy</cp:lastModifiedBy>
  <cp:revision>1316</cp:revision>
  <cp:lastPrinted>2023-05-02T15:35:38Z</cp:lastPrinted>
  <dcterms:created xsi:type="dcterms:W3CDTF">2019-07-19T18:11:56Z</dcterms:created>
  <dcterms:modified xsi:type="dcterms:W3CDTF">2023-05-09T14:35:49Z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0x010100B24C549A633F7C48BA2305DAC5266D4A000B81602961959942B99001341A3CD6E2</vt:lpwstr>
  </property>
  <property fmtid="{D5CDD505-2E9C-101B-9397-08002B2CF9AE}" pid="3" name="_dlc_DocIdItemGuid">
    <vt:lpwstr>cc4cd7b2-fd3b-4c9d-9b3d-772bb7e5c9c9</vt:lpwstr>
  </property>
  <property fmtid="{D5CDD505-2E9C-101B-9397-08002B2CF9AE}" pid="4" name="DocumentSource1">
    <vt:lpwstr>1;#eDOX|dbdf074c-48cf-4384-adc6-d2152712d3e2;#18;#ADL|451c10f9-a6ec-4701-969e-cf5ecce0ecbf;#19;#Wholesale|f1630df0-df78-49b7-a52d-93942431ec7a;#1;#eDOX|dbdf074c-48cf-4384-adc6-d2152712d3e2;#18;#ADL|451c10f9-a6ec-4701-969e-cf5ecce0ecbf;#19;#Wholesale|f1630df0-df78-49b7-a52d-93942431ec7a</vt:lpwstr>
  </property>
  <property fmtid="{D5CDD505-2E9C-101B-9397-08002B2CF9AE}" pid="5" name="DocumentType1">
    <vt:lpwstr>24;#Public|06aef62c-c796-46dd-a4d0-4224b632869e;#15;#Marketing Material|31c0caa7-5236-4218-b3d9-c93a6a728a07</vt:lpwstr>
  </property>
  <property fmtid="{D5CDD505-2E9C-101B-9397-08002B2CF9AE}" pid="6" name="ProductService1">
    <vt:lpwstr>29;#EQUI-VEST|e77c0629-32ca-4486-bb8e-ffc82e82ea1d</vt:lpwstr>
  </property>
</Properties>
</file>